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64D0AD9-5A39-4209-8C6C-BF28D6F7B202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656EB6-2D88-46E0-993E-AAC6951FD74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208912" cy="6408712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720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Щепкін</a:t>
            </a:r>
            <a:r>
              <a:rPr lang="uk-UA" sz="72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uk-UA" sz="720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Михайло </a:t>
            </a:r>
            <a:r>
              <a:rPr lang="uk-UA" sz="72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Семенович </a:t>
            </a:r>
            <a:r>
              <a:rPr lang="uk-UA" sz="72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–             </a:t>
            </a:r>
            <a: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ВИДАТНИЙ АКТОР УКРАЇНСЬКОЇ ТА РОСІЙСЬКОЇ СЦЕНИ</a:t>
            </a:r>
            <a:b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uk-UA" sz="3600" cap="none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sz="3600" i="1" cap="none" dirty="0" smtClean="0">
                <a:ln/>
                <a:solidFill>
                  <a:srgbClr val="33CC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Виконала:</a:t>
            </a:r>
            <a:br>
              <a:rPr lang="uk-UA" sz="3600" i="1" cap="none" dirty="0" smtClean="0">
                <a:ln/>
                <a:solidFill>
                  <a:srgbClr val="33CC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sz="3600" i="1" cap="none" dirty="0" err="1" smtClean="0">
                <a:ln/>
                <a:solidFill>
                  <a:srgbClr val="33CC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Мізіна</a:t>
            </a:r>
            <a:r>
              <a:rPr lang="uk-UA" sz="3600" i="1" cap="none" dirty="0" smtClean="0">
                <a:ln/>
                <a:solidFill>
                  <a:srgbClr val="33CC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Дарина (12 група) </a:t>
            </a:r>
            <a:r>
              <a:rPr lang="uk-UA" sz="4000" i="1" dirty="0">
                <a:ln/>
                <a:solidFill>
                  <a:srgbClr val="33CC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uk-UA" sz="4000" i="1" dirty="0">
                <a:ln/>
                <a:solidFill>
                  <a:srgbClr val="33CC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en-US" sz="4400" i="1" dirty="0">
              <a:ln/>
              <a:solidFill>
                <a:srgbClr val="33CC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3554" name="Picture 2" descr="http://upload.wikimedia.org/wikipedia/uk/thumb/3/3c/Shevchenko_portret_SHchepkina.jpg/200px-Shevchenko_portret_SHchepk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3191433" cy="391808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5626968" cy="648072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Під час одного з читань Гоголя на відкритому повітрі Михайло Семенович сильно застудився. </a:t>
            </a:r>
          </a:p>
          <a:p>
            <a:pPr>
              <a:buFont typeface="Wingdings" pitchFamily="2" charset="2"/>
              <a:buChar char="v"/>
            </a:pPr>
            <a:r>
              <a:rPr lang="uk-UA" u="sng" dirty="0" smtClean="0"/>
              <a:t>Помер </a:t>
            </a:r>
            <a:r>
              <a:rPr lang="uk-UA" u="sng" dirty="0" err="1" smtClean="0"/>
              <a:t>Щепкін</a:t>
            </a:r>
            <a:r>
              <a:rPr lang="uk-UA" u="sng" dirty="0" smtClean="0"/>
              <a:t> 11 серпня  1863 р. в Ялті</a:t>
            </a:r>
            <a:r>
              <a:rPr lang="uk-UA" dirty="0" smtClean="0"/>
              <a:t>. Його було поховано на </a:t>
            </a:r>
            <a:r>
              <a:rPr lang="uk-UA" u="sng" dirty="0" err="1" smtClean="0"/>
              <a:t>П'ятницькому</a:t>
            </a:r>
            <a:r>
              <a:rPr lang="uk-UA" u="sng" dirty="0" smtClean="0"/>
              <a:t> цвинтарі</a:t>
            </a:r>
            <a:r>
              <a:rPr lang="uk-UA" dirty="0" smtClean="0"/>
              <a:t>. 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Над могилою </a:t>
            </a:r>
            <a:r>
              <a:rPr lang="uk-UA" dirty="0" err="1" smtClean="0"/>
              <a:t>Щепкіна</a:t>
            </a:r>
            <a:r>
              <a:rPr lang="uk-UA" dirty="0" smtClean="0"/>
              <a:t> споруджено пам'ятник із великого дикого каменя з епітафією: </a:t>
            </a:r>
          </a:p>
          <a:p>
            <a:pPr>
              <a:buNone/>
            </a:pPr>
            <a:r>
              <a:rPr lang="uk-UA" dirty="0" smtClean="0">
                <a:solidFill>
                  <a:srgbClr val="33CCFF"/>
                </a:solidFill>
              </a:rPr>
              <a:t> </a:t>
            </a:r>
            <a:r>
              <a:rPr lang="uk-UA" dirty="0" smtClean="0">
                <a:solidFill>
                  <a:srgbClr val="33CCFF"/>
                </a:solidFill>
              </a:rPr>
              <a:t> </a:t>
            </a:r>
            <a:r>
              <a:rPr lang="uk-UA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"Михайлу Семеновичу </a:t>
            </a:r>
            <a:r>
              <a:rPr lang="uk-UA" i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Щепкіну</a:t>
            </a:r>
            <a:r>
              <a:rPr lang="uk-UA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артистові і людині".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Іменем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r>
              <a:rPr lang="ru-RU" dirty="0" smtClean="0"/>
              <a:t> </a:t>
            </a:r>
            <a:r>
              <a:rPr lang="ru-RU" dirty="0" err="1" smtClean="0"/>
              <a:t>названі</a:t>
            </a:r>
            <a:r>
              <a:rPr lang="ru-RU" dirty="0" smtClean="0"/>
              <a:t> </a:t>
            </a:r>
            <a:r>
              <a:rPr lang="ru-RU" u="sng" dirty="0" smtClean="0"/>
              <a:t>училище Малого театру </a:t>
            </a:r>
            <a:r>
              <a:rPr lang="ru-RU" dirty="0" smtClean="0"/>
              <a:t>та </a:t>
            </a:r>
            <a:r>
              <a:rPr lang="ru-RU" u="sng" dirty="0" err="1" smtClean="0"/>
              <a:t>Сумський</a:t>
            </a:r>
            <a:r>
              <a:rPr lang="ru-RU" u="sng" dirty="0" smtClean="0"/>
              <a:t> </a:t>
            </a:r>
            <a:r>
              <a:rPr lang="ru-RU" u="sng" dirty="0" err="1" smtClean="0"/>
              <a:t>обласний</a:t>
            </a:r>
            <a:r>
              <a:rPr lang="ru-RU" u="sng" dirty="0" smtClean="0"/>
              <a:t> </a:t>
            </a:r>
            <a:r>
              <a:rPr lang="ru-RU" u="sng" dirty="0" err="1" smtClean="0"/>
              <a:t>музично-драматичний</a:t>
            </a:r>
            <a:r>
              <a:rPr lang="ru-RU" u="sng" dirty="0" smtClean="0"/>
              <a:t> театр</a:t>
            </a:r>
            <a:endParaRPr lang="uk-UA" i="1" u="sng" dirty="0">
              <a:solidFill>
                <a:srgbClr val="33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5842" name="Picture 2" descr="http://www.shukach.com/sites/default/files/imagecache/node-gallery-display/post_images/351/shchepkin-1-556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7043" y="620688"/>
            <a:ext cx="3576957" cy="5499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7467600" cy="5361459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4000" dirty="0" err="1" smtClean="0"/>
              <a:t>Н</a:t>
            </a:r>
            <a:r>
              <a:rPr lang="ru-RU" dirty="0" err="1" smtClean="0"/>
              <a:t>ародився</a:t>
            </a:r>
            <a:r>
              <a:rPr lang="ru-RU" dirty="0" smtClean="0"/>
              <a:t> в</a:t>
            </a:r>
            <a:r>
              <a:rPr lang="ru-RU" dirty="0" smtClean="0"/>
              <a:t> </a:t>
            </a:r>
            <a:r>
              <a:rPr lang="ru-RU" dirty="0" smtClean="0"/>
              <a:t>с. Красному </a:t>
            </a:r>
            <a:r>
              <a:rPr lang="ru-RU" dirty="0" err="1" smtClean="0"/>
              <a:t>Курської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селянина-кріпака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sz="4400" dirty="0" err="1" smtClean="0"/>
              <a:t>П</a:t>
            </a:r>
            <a:r>
              <a:rPr lang="ru-RU" dirty="0" err="1" smtClean="0"/>
              <a:t>очаткову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здобув</a:t>
            </a:r>
            <a:r>
              <a:rPr lang="ru-RU" dirty="0" smtClean="0"/>
              <a:t> у </a:t>
            </a:r>
            <a:r>
              <a:rPr lang="ru-RU" dirty="0" err="1" smtClean="0"/>
              <a:t>повітовому</a:t>
            </a:r>
            <a:r>
              <a:rPr lang="ru-RU" dirty="0" smtClean="0"/>
              <a:t> </a:t>
            </a:r>
            <a:r>
              <a:rPr lang="ru-RU" dirty="0" err="1" smtClean="0"/>
              <a:t>училищі</a:t>
            </a:r>
            <a:r>
              <a:rPr lang="ru-RU" dirty="0" smtClean="0"/>
              <a:t> в </a:t>
            </a:r>
            <a:r>
              <a:rPr lang="ru-RU" dirty="0" err="1" smtClean="0"/>
              <a:t>Суджі</a:t>
            </a:r>
            <a:r>
              <a:rPr lang="ru-RU" dirty="0" smtClean="0"/>
              <a:t>.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продовжував</a:t>
            </a:r>
            <a:r>
              <a:rPr lang="ru-RU" dirty="0" smtClean="0"/>
              <a:t> у </a:t>
            </a:r>
            <a:r>
              <a:rPr lang="ru-RU" dirty="0" err="1" smtClean="0"/>
              <a:t>Курському</a:t>
            </a:r>
            <a:r>
              <a:rPr lang="ru-RU" dirty="0" smtClean="0"/>
              <a:t> </a:t>
            </a:r>
            <a:r>
              <a:rPr lang="ru-RU" dirty="0" err="1" smtClean="0"/>
              <a:t>губернському</a:t>
            </a:r>
            <a:r>
              <a:rPr lang="ru-RU" dirty="0" smtClean="0"/>
              <a:t> </a:t>
            </a:r>
            <a:r>
              <a:rPr lang="ru-RU" dirty="0" err="1" smtClean="0"/>
              <a:t>училищі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27652" name="Picture 4" descr="http://barbacuca.ru/uploads/monthly_12_2009/post-38-12604738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250" y="3048000"/>
            <a:ext cx="29527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352928" cy="626469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uk-UA" sz="2800" dirty="0" smtClean="0"/>
              <a:t>У </a:t>
            </a:r>
            <a:r>
              <a:rPr lang="uk-UA" sz="2800" u="sng" dirty="0" smtClean="0"/>
              <a:t>1805 р.</a:t>
            </a:r>
            <a:r>
              <a:rPr lang="uk-UA" sz="2800" dirty="0" smtClean="0"/>
              <a:t> почав сценічну діяльність у напівкріпосній трупі </a:t>
            </a:r>
            <a:r>
              <a:rPr lang="uk-UA" sz="2800" u="sng" dirty="0" smtClean="0"/>
              <a:t>Курського театру братів Барсових. 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smtClean="0"/>
              <a:t>На сцені цього театру </a:t>
            </a:r>
            <a:r>
              <a:rPr lang="uk-UA" sz="2800" dirty="0" err="1" smtClean="0"/>
              <a:t>Щепкін</a:t>
            </a:r>
            <a:r>
              <a:rPr lang="uk-UA" sz="2800" dirty="0" smtClean="0"/>
              <a:t> уперше почав утілювати правду сценічного характеру, природність поведінки і дійової особи, заклав основи теорії і практики сценічного реалізму.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smtClean="0"/>
              <a:t>Із </a:t>
            </a:r>
            <a:r>
              <a:rPr lang="uk-UA" sz="2800" u="sng" dirty="0" smtClean="0"/>
              <a:t>1816 р. </a:t>
            </a:r>
            <a:r>
              <a:rPr lang="uk-UA" sz="2800" dirty="0" smtClean="0"/>
              <a:t>перейшов до Харкова в трупу </a:t>
            </a:r>
            <a:r>
              <a:rPr lang="uk-UA" sz="2800" u="sng" dirty="0" err="1" smtClean="0"/>
              <a:t>Штейна</a:t>
            </a:r>
            <a:r>
              <a:rPr lang="uk-UA" sz="2800" u="sng" dirty="0" smtClean="0"/>
              <a:t> та Калиновського</a:t>
            </a:r>
            <a:r>
              <a:rPr lang="uk-UA" sz="2800" dirty="0" smtClean="0"/>
              <a:t>. За короткий час здобув визнання. 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smtClean="0"/>
              <a:t>У </a:t>
            </a:r>
            <a:r>
              <a:rPr lang="uk-UA" sz="2800" u="sng" dirty="0" smtClean="0"/>
              <a:t>1818-1821 рр.</a:t>
            </a:r>
            <a:r>
              <a:rPr lang="uk-UA" sz="2800" dirty="0" smtClean="0"/>
              <a:t> — актор </a:t>
            </a:r>
            <a:r>
              <a:rPr lang="uk-UA" sz="2800" u="sng" dirty="0" smtClean="0"/>
              <a:t>Полтавського театру </a:t>
            </a:r>
            <a:r>
              <a:rPr lang="uk-UA" sz="2800" dirty="0" smtClean="0"/>
              <a:t>під керівництвом </a:t>
            </a:r>
            <a:r>
              <a:rPr lang="uk-UA" sz="2800" u="sng" dirty="0" smtClean="0"/>
              <a:t>І. Котляревського</a:t>
            </a:r>
            <a:r>
              <a:rPr lang="uk-UA" sz="2800" dirty="0" smtClean="0"/>
              <a:t>, який допоміг викупити </a:t>
            </a:r>
            <a:r>
              <a:rPr lang="uk-UA" sz="2800" dirty="0" err="1" smtClean="0"/>
              <a:t>Щепкіна</a:t>
            </a:r>
            <a:r>
              <a:rPr lang="uk-UA" sz="2800" dirty="0" smtClean="0"/>
              <a:t> з кріпацтва у </a:t>
            </a:r>
            <a:r>
              <a:rPr lang="uk-UA" sz="2800" u="sng" dirty="0" smtClean="0"/>
              <a:t>графині </a:t>
            </a:r>
            <a:r>
              <a:rPr lang="uk-UA" sz="2800" u="sng" dirty="0" err="1" smtClean="0"/>
              <a:t>Волькенштейн</a:t>
            </a:r>
            <a:r>
              <a:rPr lang="uk-UA" sz="2800" dirty="0" smtClean="0"/>
              <a:t>. </a:t>
            </a:r>
            <a:endParaRPr lang="uk-UA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5364088" cy="64087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800" spc="-150" dirty="0" smtClean="0"/>
              <a:t> У </a:t>
            </a:r>
            <a:r>
              <a:rPr lang="uk-UA" sz="2800" u="sng" spc="-150" dirty="0" smtClean="0"/>
              <a:t>1819 р. </a:t>
            </a:r>
            <a:r>
              <a:rPr lang="uk-UA" sz="2800" spc="-150" dirty="0" smtClean="0"/>
              <a:t> були поставлені на полтавській сцені </a:t>
            </a:r>
            <a:r>
              <a:rPr lang="uk-UA" sz="2800" u="sng" spc="-150" dirty="0" smtClean="0"/>
              <a:t>«Наталка Полтавка» </a:t>
            </a:r>
            <a:r>
              <a:rPr lang="uk-UA" sz="2800" spc="-150" dirty="0" smtClean="0"/>
              <a:t>та </a:t>
            </a:r>
            <a:r>
              <a:rPr lang="uk-UA" sz="2800" u="sng" spc="-150" dirty="0" smtClean="0"/>
              <a:t>«Москаль-чарівник»</a:t>
            </a:r>
            <a:r>
              <a:rPr lang="uk-UA" sz="2800" spc="-150" dirty="0" smtClean="0"/>
              <a:t>, в яких </a:t>
            </a:r>
            <a:r>
              <a:rPr lang="uk-UA" sz="2800" spc="-150" dirty="0" err="1" smtClean="0"/>
              <a:t>Щепкін</a:t>
            </a:r>
            <a:r>
              <a:rPr lang="uk-UA" sz="2800" spc="-150" dirty="0" smtClean="0"/>
              <a:t> створив вражаючі своєю правдивістю художні образи </a:t>
            </a:r>
            <a:r>
              <a:rPr lang="uk-UA" sz="2800" u="sng" spc="-150" dirty="0" smtClean="0"/>
              <a:t>виборного </a:t>
            </a:r>
            <a:r>
              <a:rPr lang="uk-UA" sz="2800" u="sng" spc="-150" dirty="0" err="1" smtClean="0"/>
              <a:t>Макогоненка</a:t>
            </a:r>
            <a:r>
              <a:rPr lang="uk-UA" sz="2800" u="sng" spc="-150" dirty="0" smtClean="0"/>
              <a:t> </a:t>
            </a:r>
            <a:r>
              <a:rPr lang="uk-UA" sz="2800" spc="-150" dirty="0" smtClean="0"/>
              <a:t> й </a:t>
            </a:r>
            <a:r>
              <a:rPr lang="uk-UA" sz="2800" u="sng" spc="-150" dirty="0" smtClean="0"/>
              <a:t>селянина Михайла Чупруна</a:t>
            </a:r>
            <a:r>
              <a:rPr lang="uk-UA" sz="2800" spc="-150" dirty="0" smtClean="0"/>
              <a:t>. </a:t>
            </a:r>
          </a:p>
          <a:p>
            <a:pPr>
              <a:buFont typeface="Wingdings" pitchFamily="2" charset="2"/>
              <a:buChar char="v"/>
            </a:pPr>
            <a:endParaRPr lang="uk-UA" sz="2800" spc="-150" dirty="0" smtClean="0"/>
          </a:p>
          <a:p>
            <a:pPr>
              <a:buFont typeface="Wingdings" pitchFamily="2" charset="2"/>
              <a:buChar char="v"/>
            </a:pPr>
            <a:r>
              <a:rPr lang="uk-UA" sz="2800" spc="-150" dirty="0" smtClean="0"/>
              <a:t>Актор зумів виявити глибокі знання життя і побуту українського народу, на яких будував образи своїх героїв. </a:t>
            </a:r>
            <a:endParaRPr lang="uk-UA" sz="2800" spc="-150" dirty="0"/>
          </a:p>
        </p:txBody>
      </p:sp>
      <p:pic>
        <p:nvPicPr>
          <p:cNvPr id="28674" name="Picture 2" descr="http://wiki-sibiriada.ru/images/2/23/300px-Schepk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836712"/>
            <a:ext cx="4283968" cy="5638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4104456" cy="633670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600" dirty="0" err="1" smtClean="0"/>
              <a:t>Пізніше</a:t>
            </a:r>
            <a:r>
              <a:rPr lang="ru-RU" sz="2600" dirty="0" smtClean="0"/>
              <a:t> </a:t>
            </a:r>
            <a:r>
              <a:rPr lang="ru-RU" sz="2600" u="sng" dirty="0" smtClean="0"/>
              <a:t>«Наталка Полтавка»</a:t>
            </a:r>
            <a:r>
              <a:rPr lang="ru-RU" sz="2600" dirty="0" smtClean="0"/>
              <a:t>  </a:t>
            </a:r>
            <a:r>
              <a:rPr lang="ru-RU" sz="2600" dirty="0" smtClean="0"/>
              <a:t>та </a:t>
            </a:r>
            <a:r>
              <a:rPr lang="ru-RU" sz="2600" u="sng" dirty="0" smtClean="0"/>
              <a:t>«</a:t>
            </a:r>
            <a:r>
              <a:rPr lang="ru-RU" sz="2600" u="sng" dirty="0" err="1" smtClean="0"/>
              <a:t>Москаль-чарівник</a:t>
            </a:r>
            <a:r>
              <a:rPr lang="ru-RU" sz="2600" u="sng" dirty="0" smtClean="0"/>
              <a:t>»</a:t>
            </a:r>
            <a:r>
              <a:rPr lang="ru-RU" sz="2600" dirty="0" smtClean="0"/>
              <a:t> </a:t>
            </a:r>
            <a:r>
              <a:rPr lang="ru-RU" sz="2600" dirty="0" err="1" smtClean="0"/>
              <a:t>з</a:t>
            </a:r>
            <a:r>
              <a:rPr lang="ru-RU" sz="2600" dirty="0" smtClean="0"/>
              <a:t> великим </a:t>
            </a:r>
            <a:r>
              <a:rPr lang="ru-RU" sz="2600" dirty="0" err="1" smtClean="0"/>
              <a:t>успіхом</a:t>
            </a:r>
            <a:r>
              <a:rPr lang="ru-RU" sz="2600" dirty="0" smtClean="0"/>
              <a:t> </a:t>
            </a:r>
            <a:r>
              <a:rPr lang="ru-RU" sz="2600" dirty="0" err="1" smtClean="0"/>
              <a:t>ішли</a:t>
            </a:r>
            <a:r>
              <a:rPr lang="ru-RU" sz="2600" dirty="0" smtClean="0"/>
              <a:t> на </a:t>
            </a:r>
            <a:r>
              <a:rPr lang="ru-RU" sz="2600" dirty="0" err="1" smtClean="0"/>
              <a:t>сцені</a:t>
            </a:r>
            <a:r>
              <a:rPr lang="ru-RU" sz="2600" dirty="0" smtClean="0"/>
              <a:t> </a:t>
            </a:r>
            <a:r>
              <a:rPr lang="ru-RU" sz="2600" u="sng" dirty="0" smtClean="0"/>
              <a:t>Малого театру в </a:t>
            </a:r>
            <a:r>
              <a:rPr lang="ru-RU" sz="2600" u="sng" dirty="0" err="1" smtClean="0"/>
              <a:t>Москві</a:t>
            </a:r>
            <a:r>
              <a:rPr lang="ru-RU" sz="2600" u="sng" dirty="0" smtClean="0"/>
              <a:t> </a:t>
            </a:r>
            <a:r>
              <a:rPr lang="ru-RU" sz="2600" dirty="0" smtClean="0"/>
              <a:t>та </a:t>
            </a:r>
            <a:r>
              <a:rPr lang="ru-RU" sz="2600" u="sng" dirty="0" err="1" smtClean="0"/>
              <a:t>Александринського</a:t>
            </a:r>
            <a:r>
              <a:rPr lang="ru-RU" sz="2600" u="sng" dirty="0" smtClean="0"/>
              <a:t> театру в </a:t>
            </a:r>
            <a:r>
              <a:rPr lang="ru-RU" sz="2600" u="sng" dirty="0" err="1" smtClean="0"/>
              <a:t>Петербурзі</a:t>
            </a:r>
            <a:r>
              <a:rPr lang="ru-RU" sz="2600" dirty="0" smtClean="0"/>
              <a:t>. </a:t>
            </a:r>
            <a:endParaRPr lang="ru-RU" sz="2600" dirty="0" smtClean="0"/>
          </a:p>
          <a:p>
            <a:pPr>
              <a:buFont typeface="Wingdings" pitchFamily="2" charset="2"/>
              <a:buChar char="v"/>
            </a:pPr>
            <a:endParaRPr lang="ru-RU" sz="2600" dirty="0" smtClean="0"/>
          </a:p>
          <a:p>
            <a:pPr>
              <a:buFont typeface="Wingdings" pitchFamily="2" charset="2"/>
              <a:buChar char="v"/>
            </a:pPr>
            <a:r>
              <a:rPr lang="ru-RU" sz="2600" dirty="0" err="1" smtClean="0"/>
              <a:t>Щепкін</a:t>
            </a:r>
            <a:r>
              <a:rPr lang="ru-RU" sz="2600" dirty="0" smtClean="0"/>
              <a:t> </a:t>
            </a:r>
            <a:r>
              <a:rPr lang="ru-RU" sz="2600" dirty="0" err="1" smtClean="0"/>
              <a:t>переніс</a:t>
            </a:r>
            <a:r>
              <a:rPr lang="ru-RU" sz="2600" dirty="0" smtClean="0"/>
              <a:t> на </a:t>
            </a:r>
            <a:r>
              <a:rPr lang="ru-RU" sz="2600" dirty="0" err="1" smtClean="0"/>
              <a:t>російську</a:t>
            </a:r>
            <a:r>
              <a:rPr lang="ru-RU" sz="2600" dirty="0" smtClean="0"/>
              <a:t> сцену </a:t>
            </a:r>
            <a:r>
              <a:rPr lang="ru-RU" sz="2600" dirty="0" err="1" smtClean="0"/>
              <a:t>справжню</a:t>
            </a:r>
            <a:r>
              <a:rPr lang="ru-RU" sz="2600" dirty="0" smtClean="0"/>
              <a:t> </a:t>
            </a:r>
            <a:r>
              <a:rPr lang="ru-RU" sz="2600" dirty="0" err="1" smtClean="0"/>
              <a:t>українську</a:t>
            </a:r>
            <a:r>
              <a:rPr lang="ru-RU" sz="2600" dirty="0" smtClean="0"/>
              <a:t> </a:t>
            </a:r>
            <a:r>
              <a:rPr lang="ru-RU" sz="2600" dirty="0" err="1" smtClean="0"/>
              <a:t>народність</a:t>
            </a:r>
            <a:r>
              <a:rPr lang="ru-RU" sz="2600" dirty="0" smtClean="0"/>
              <a:t>, </a:t>
            </a:r>
            <a:r>
              <a:rPr lang="ru-RU" sz="2600" dirty="0" err="1" smtClean="0"/>
              <a:t>з</a:t>
            </a:r>
            <a:r>
              <a:rPr lang="ru-RU" sz="2600" dirty="0" smtClean="0"/>
              <a:t> </a:t>
            </a:r>
            <a:r>
              <a:rPr lang="ru-RU" sz="2600" dirty="0" err="1" smtClean="0"/>
              <a:t>усім</a:t>
            </a:r>
            <a:r>
              <a:rPr lang="ru-RU" sz="2600" dirty="0" smtClean="0"/>
              <a:t> </a:t>
            </a:r>
            <a:r>
              <a:rPr lang="ru-RU" sz="2600" dirty="0" err="1" smtClean="0"/>
              <a:t>її</a:t>
            </a:r>
            <a:r>
              <a:rPr lang="ru-RU" sz="2600" dirty="0" smtClean="0"/>
              <a:t> </a:t>
            </a:r>
            <a:r>
              <a:rPr lang="ru-RU" sz="2600" dirty="0" err="1" smtClean="0"/>
              <a:t>гумором</a:t>
            </a:r>
            <a:r>
              <a:rPr lang="ru-RU" sz="2600" dirty="0" smtClean="0"/>
              <a:t> та </a:t>
            </a:r>
            <a:r>
              <a:rPr lang="ru-RU" sz="2600" dirty="0" err="1" smtClean="0"/>
              <a:t>комізмом</a:t>
            </a:r>
            <a:r>
              <a:rPr lang="ru-RU" sz="2600" dirty="0" smtClean="0"/>
              <a:t>.</a:t>
            </a:r>
          </a:p>
        </p:txBody>
      </p:sp>
      <p:pic>
        <p:nvPicPr>
          <p:cNvPr id="30724" name="Picture 4" descr="http://leksika.com.ua/imag/bsue12/image1414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08104" y="1124744"/>
            <a:ext cx="3104753" cy="5103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404664"/>
            <a:ext cx="6984776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У </a:t>
            </a:r>
            <a:r>
              <a:rPr lang="ru-RU" u="sng" dirty="0" smtClean="0"/>
              <a:t>1822 р.</a:t>
            </a:r>
            <a:r>
              <a:rPr lang="ru-RU" dirty="0" smtClean="0"/>
              <a:t> </a:t>
            </a:r>
            <a:r>
              <a:rPr lang="ru-RU" dirty="0" err="1" smtClean="0"/>
              <a:t>переїхав</a:t>
            </a:r>
            <a:r>
              <a:rPr lang="ru-RU" dirty="0" smtClean="0"/>
              <a:t> до </a:t>
            </a:r>
            <a:r>
              <a:rPr lang="ru-RU" u="sng" dirty="0" err="1" smtClean="0"/>
              <a:t>Московського</a:t>
            </a:r>
            <a:r>
              <a:rPr lang="ru-RU" u="sng" dirty="0" smtClean="0"/>
              <a:t> Малого театру</a:t>
            </a:r>
            <a:r>
              <a:rPr lang="ru-RU" dirty="0" smtClean="0"/>
              <a:t>, де </a:t>
            </a:r>
            <a:r>
              <a:rPr lang="ru-RU" dirty="0" err="1" smtClean="0"/>
              <a:t>працював</a:t>
            </a:r>
            <a:r>
              <a:rPr lang="ru-RU" dirty="0" smtClean="0"/>
              <a:t> сорок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завершив </a:t>
            </a:r>
            <a:r>
              <a:rPr lang="ru-RU" dirty="0" err="1" smtClean="0"/>
              <a:t>розпочату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реформу театрального </a:t>
            </a:r>
            <a:r>
              <a:rPr lang="ru-RU" dirty="0" err="1" smtClean="0"/>
              <a:t>мистецтва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Працюючи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актор</a:t>
            </a:r>
            <a:r>
              <a:rPr lang="ru-RU" dirty="0" smtClean="0"/>
              <a:t> не </a:t>
            </a:r>
            <a:r>
              <a:rPr lang="ru-RU" dirty="0" err="1" smtClean="0"/>
              <a:t>поривав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творчих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Україною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українським</a:t>
            </a:r>
            <a:r>
              <a:rPr lang="ru-RU" dirty="0" smtClean="0"/>
              <a:t> театром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Твори </a:t>
            </a:r>
            <a:r>
              <a:rPr lang="ru-RU" u="sng" dirty="0" smtClean="0"/>
              <a:t>І. </a:t>
            </a:r>
            <a:r>
              <a:rPr lang="ru-RU" u="sng" dirty="0" err="1" smtClean="0"/>
              <a:t>Котляревського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u="sng" dirty="0" smtClean="0"/>
              <a:t>Г. </a:t>
            </a:r>
            <a:r>
              <a:rPr lang="ru-RU" u="sng" dirty="0" err="1" smtClean="0"/>
              <a:t>Квітки-Основ'яненка</a:t>
            </a:r>
            <a:r>
              <a:rPr lang="ru-RU" dirty="0" smtClean="0"/>
              <a:t> </a:t>
            </a:r>
            <a:r>
              <a:rPr lang="ru-RU" dirty="0" err="1" smtClean="0"/>
              <a:t>Щепкін</a:t>
            </a:r>
            <a:r>
              <a:rPr lang="ru-RU" dirty="0" smtClean="0"/>
              <a:t> </a:t>
            </a:r>
            <a:r>
              <a:rPr lang="ru-RU" dirty="0" err="1" smtClean="0"/>
              <a:t>увів</a:t>
            </a:r>
            <a:r>
              <a:rPr lang="ru-RU" dirty="0" smtClean="0"/>
              <a:t> до </a:t>
            </a:r>
            <a:r>
              <a:rPr lang="ru-RU" dirty="0" err="1" smtClean="0"/>
              <a:t>діючого</a:t>
            </a:r>
            <a:r>
              <a:rPr lang="ru-RU" dirty="0" smtClean="0"/>
              <a:t> репертуару </a:t>
            </a:r>
            <a:r>
              <a:rPr lang="ru-RU" dirty="0" err="1" smtClean="0"/>
              <a:t>російського</a:t>
            </a:r>
            <a:r>
              <a:rPr lang="ru-RU" dirty="0" smtClean="0"/>
              <a:t> театру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розлучався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ролями </a:t>
            </a:r>
            <a:r>
              <a:rPr lang="ru-RU" dirty="0" smtClean="0"/>
              <a:t>в </a:t>
            </a:r>
            <a:r>
              <a:rPr lang="ru-RU" dirty="0" smtClean="0"/>
              <a:t>них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4655368" cy="456388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 У </a:t>
            </a:r>
            <a:r>
              <a:rPr lang="ru-RU" u="sng" dirty="0" smtClean="0"/>
              <a:t>1857 р. </a:t>
            </a:r>
            <a:r>
              <a:rPr lang="ru-RU" dirty="0" smtClean="0"/>
              <a:t>Михайло Семенович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приїхав</a:t>
            </a:r>
            <a:r>
              <a:rPr lang="ru-RU" dirty="0" smtClean="0"/>
              <a:t> до </a:t>
            </a:r>
            <a:r>
              <a:rPr lang="ru-RU" u="sng" dirty="0" err="1" smtClean="0"/>
              <a:t>Нижнього</a:t>
            </a:r>
            <a:r>
              <a:rPr lang="ru-RU" u="sng" dirty="0" smtClean="0"/>
              <a:t> Новгорода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зустріти</a:t>
            </a:r>
            <a:r>
              <a:rPr lang="ru-RU" dirty="0" smtClean="0"/>
              <a:t> </a:t>
            </a:r>
            <a:r>
              <a:rPr lang="ru-RU" u="sng" dirty="0" smtClean="0"/>
              <a:t>Тараса </a:t>
            </a:r>
            <a:r>
              <a:rPr lang="ru-RU" u="sng" dirty="0" err="1" smtClean="0"/>
              <a:t>Шевченка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повертався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заслання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31746" name="Picture 2" descr="http://im2-tub-ua.yandex.net/i?id=92654170-27-72&amp;n=21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283968" y="3429000"/>
            <a:ext cx="4644516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7467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dirty="0" smtClean="0"/>
              <a:t> </a:t>
            </a:r>
            <a:r>
              <a:rPr lang="uk-UA" sz="2400" dirty="0" err="1" smtClean="0"/>
              <a:t>Щепкін</a:t>
            </a:r>
            <a:r>
              <a:rPr lang="uk-UA" sz="2400" dirty="0" smtClean="0"/>
              <a:t> часто виступав перед акторами з бесідами про акторську і режисерську майстерність.  Він виробив свою систему праці над образом, що проповідувала </a:t>
            </a:r>
            <a:r>
              <a:rPr lang="uk-UA" sz="2400" u="sng" dirty="0" smtClean="0"/>
              <a:t>нові засоби театральної виразності</a:t>
            </a:r>
            <a:r>
              <a:rPr lang="uk-UA" sz="2400" dirty="0" smtClean="0"/>
              <a:t>. Водночас  Михайло Семенович радив, аби актор ніколи не копіював життя, а прагнув до художнього узагальнення дійсності, всебічного розкриття на сцені внутрішнього її змісту. 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/>
              <a:t>Він перший заклав </a:t>
            </a:r>
            <a:r>
              <a:rPr lang="uk-UA" sz="2400" u="sng" dirty="0" smtClean="0"/>
              <a:t>основи «театру переживання», </a:t>
            </a:r>
            <a:r>
              <a:rPr lang="uk-UA" sz="2400" dirty="0" smtClean="0"/>
              <a:t>перевтілення в сценічний образ. 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err="1" smtClean="0"/>
              <a:t>Щепкінський</a:t>
            </a:r>
            <a:r>
              <a:rPr lang="uk-UA" sz="2400" dirty="0" smtClean="0"/>
              <a:t> метод розкриття внутрішньої суті сценічного образу підхопили і розвинули його учні й послідовники (</a:t>
            </a:r>
            <a:r>
              <a:rPr lang="uk-UA" sz="2400" u="sng" dirty="0" smtClean="0"/>
              <a:t>Марко Кропивницький, Марія Заньковецька, Микола Садовський, Панас Саксаганський</a:t>
            </a:r>
            <a:r>
              <a:rPr lang="uk-UA" sz="2400" dirty="0" smtClean="0"/>
              <a:t>).</a:t>
            </a:r>
            <a:endParaRPr lang="uk-UA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ibelgorod.ru/i/1-3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1403648" y="692696"/>
            <a:ext cx="6602234" cy="54006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69</TotalTime>
  <Words>202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Щепкін Михайло Семенович –             ВИДАТНИЙ АКТОР УКРАЇНСЬКОЇ ТА РОСІЙСЬКОЇ СЦЕНИ     Виконала: Мізіна Дарина (12 група)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Щепкін Михайло Семенович</dc:title>
  <dc:creator>PROFI16</dc:creator>
  <cp:lastModifiedBy>PROFI16</cp:lastModifiedBy>
  <cp:revision>7</cp:revision>
  <dcterms:created xsi:type="dcterms:W3CDTF">2013-03-22T19:06:11Z</dcterms:created>
  <dcterms:modified xsi:type="dcterms:W3CDTF">2013-03-22T20:15:48Z</dcterms:modified>
</cp:coreProperties>
</file>