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6EBE26B-CB20-4B1A-8F44-357DC9FF42EF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67066F7-1D0E-4827-9271-0E708ADD29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589240"/>
            <a:ext cx="2872408" cy="103252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Підготувала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Шарудило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Наталія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273630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atin typeface="Arial Black" panose="020B0A04020102020204" pitchFamily="34" charset="0"/>
              </a:rPr>
              <a:t>Німецький модерн.</a:t>
            </a:r>
            <a:br>
              <a:rPr lang="uk-UA" sz="6600" b="1" dirty="0" smtClean="0">
                <a:latin typeface="Arial Black" panose="020B0A04020102020204" pitchFamily="34" charset="0"/>
              </a:rPr>
            </a:br>
            <a:r>
              <a:rPr lang="uk-UA" sz="6600" b="1" dirty="0" err="1" smtClean="0">
                <a:latin typeface="Arial Black" panose="020B0A04020102020204" pitchFamily="34" charset="0"/>
              </a:rPr>
              <a:t>Югенд</a:t>
            </a:r>
            <a:r>
              <a:rPr lang="uk-UA" sz="6600" b="1" dirty="0" smtClean="0">
                <a:latin typeface="Arial Black" panose="020B0A04020102020204" pitchFamily="34" charset="0"/>
              </a:rPr>
              <a:t> стиль</a:t>
            </a:r>
            <a:endParaRPr lang="uk-UA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329" y="476672"/>
            <a:ext cx="8399159" cy="583264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/>
              <a:t>У творчості живописців простежувався вплив традицій примітивного й середньовічного мисте­цтва, африканської пластики, а також надзвичай­но емоційного живопису голландського художни­ка </a:t>
            </a:r>
            <a:r>
              <a:rPr lang="uk-UA" sz="2800" dirty="0" err="1"/>
              <a:t>Вінсента</a:t>
            </a:r>
            <a:r>
              <a:rPr lang="uk-UA" sz="2800" dirty="0"/>
              <a:t> </a:t>
            </a:r>
            <a:r>
              <a:rPr lang="uk-UA" sz="2800" dirty="0" err="1"/>
              <a:t>ван</a:t>
            </a:r>
            <a:r>
              <a:rPr lang="uk-UA" sz="2800" dirty="0"/>
              <a:t> </a:t>
            </a:r>
            <a:r>
              <a:rPr lang="uk-UA" sz="2800" dirty="0" err="1"/>
              <a:t>Гога</a:t>
            </a:r>
            <a:r>
              <a:rPr lang="uk-UA" sz="2800" dirty="0"/>
              <a:t> і його норвезького сучасника Едварда </a:t>
            </a:r>
            <a:r>
              <a:rPr lang="uk-UA" sz="2800" dirty="0" err="1"/>
              <a:t>Мунка</a:t>
            </a:r>
            <a:r>
              <a:rPr lang="uk-UA" sz="2800" dirty="0"/>
              <a:t>. Яскравим прикладом німецького експресіонізму в живописі є група «Міст», пред­ставники якої (Е. </a:t>
            </a:r>
            <a:r>
              <a:rPr lang="uk-UA" sz="2800" dirty="0" err="1"/>
              <a:t>Кірхнер</a:t>
            </a:r>
            <a:r>
              <a:rPr lang="uk-UA" sz="2800" dirty="0"/>
              <a:t>, К. </a:t>
            </a:r>
            <a:r>
              <a:rPr lang="uk-UA" sz="2800" dirty="0" err="1"/>
              <a:t>Шмідт-Ротлуфф</a:t>
            </a:r>
            <a:r>
              <a:rPr lang="uk-UA" sz="2800" dirty="0"/>
              <a:t>, Е. </a:t>
            </a:r>
            <a:r>
              <a:rPr lang="uk-UA" sz="2800" dirty="0" err="1"/>
              <a:t>Нольде</a:t>
            </a:r>
            <a:r>
              <a:rPr lang="uk-UA" sz="2800" dirty="0"/>
              <a:t> і М. </a:t>
            </a:r>
            <a:r>
              <a:rPr lang="uk-UA" sz="2800" dirty="0" err="1"/>
              <a:t>Пехштейн</a:t>
            </a:r>
            <a:r>
              <a:rPr lang="uk-UA" sz="2800" dirty="0"/>
              <a:t>) вважали, що їхні тво­ри мають бути, своєрідним містком між сучасніс­тю і минулим. У їхньому живописі натура дефор­мована, фарби покладені важкою масою.</a:t>
            </a:r>
          </a:p>
        </p:txBody>
      </p:sp>
    </p:spTree>
    <p:extLst>
      <p:ext uri="{BB962C8B-B14F-4D97-AF65-F5344CB8AC3E}">
        <p14:creationId xmlns:p14="http://schemas.microsoft.com/office/powerpoint/2010/main" val="414427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Роботи Макса </a:t>
            </a:r>
            <a:r>
              <a:rPr lang="uk-UA" dirty="0" err="1" smtClean="0">
                <a:latin typeface="Arial Black" panose="020B0A04020102020204" pitchFamily="34" charset="0"/>
              </a:rPr>
              <a:t>Клінгера</a:t>
            </a:r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855">
            <a:off x="561965" y="1298575"/>
            <a:ext cx="3679844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973">
            <a:off x="4973211" y="1471141"/>
            <a:ext cx="3600400" cy="460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56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936703"/>
          </a:xfrm>
        </p:spPr>
        <p:txBody>
          <a:bodyPr>
            <a:normAutofit/>
          </a:bodyPr>
          <a:lstStyle/>
          <a:p>
            <a:r>
              <a:rPr lang="uk-UA" sz="4000" dirty="0"/>
              <a:t>Модернізм — загальна назва напрямів мистецтва кінця </a:t>
            </a:r>
            <a:r>
              <a:rPr lang="en-US" sz="4000" dirty="0"/>
              <a:t>XIX — </a:t>
            </a:r>
            <a:r>
              <a:rPr lang="uk-UA" sz="4000" dirty="0"/>
              <a:t>се­редини </a:t>
            </a:r>
            <a:r>
              <a:rPr lang="en-US" sz="4000" dirty="0"/>
              <a:t>XX </a:t>
            </a:r>
            <a:r>
              <a:rPr lang="uk-UA" sz="4000" dirty="0"/>
              <a:t>ст. Він об'єднав багато експериментальних і авангардист­ських течій у літературі, живописі, архітектурі, скульптурі та музиці.</a:t>
            </a:r>
            <a:br>
              <a:rPr lang="uk-UA" sz="4000" dirty="0"/>
            </a:br>
            <a:r>
              <a:rPr lang="uk-UA" sz="4000" dirty="0"/>
              <a:t>Одним із найяскравіших напрямів модернізму був модерн. У Ні­меччині він отримав назву </a:t>
            </a:r>
            <a:r>
              <a:rPr lang="uk-UA" sz="4000" dirty="0" err="1" smtClean="0"/>
              <a:t>югенд</a:t>
            </a:r>
            <a:r>
              <a:rPr lang="uk-UA" sz="4000" dirty="0" smtClean="0"/>
              <a:t> стиль</a:t>
            </a:r>
            <a:r>
              <a:rPr lang="uk-UA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3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 Black" panose="020B0A04020102020204" pitchFamily="34" charset="0"/>
              </a:rPr>
              <a:t>Засновниками </a:t>
            </a:r>
            <a:r>
              <a:rPr lang="uk-UA" b="1" dirty="0" err="1" smtClean="0">
                <a:latin typeface="Arial Black" panose="020B0A04020102020204" pitchFamily="34" charset="0"/>
              </a:rPr>
              <a:t>югедстилю</a:t>
            </a:r>
            <a:r>
              <a:rPr lang="uk-UA" b="1" dirty="0" smtClean="0">
                <a:latin typeface="Arial Black" panose="020B0A04020102020204" pitchFamily="34" charset="0"/>
              </a:rPr>
              <a:t> були:</a:t>
            </a:r>
            <a:endParaRPr lang="uk-UA" b="1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096344" cy="41748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209691" cy="43464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О.</a:t>
            </a:r>
            <a:r>
              <a:rPr lang="uk-UA" sz="2400" dirty="0" err="1"/>
              <a:t>Е</a:t>
            </a:r>
            <a:r>
              <a:rPr lang="uk-UA" sz="2400" dirty="0" err="1" smtClean="0"/>
              <a:t>кман</a:t>
            </a:r>
            <a:endParaRPr lang="uk-UA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П.</a:t>
            </a:r>
            <a:r>
              <a:rPr lang="uk-UA" sz="2800" dirty="0" err="1" smtClean="0"/>
              <a:t>Беренс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0258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3" y="2708920"/>
            <a:ext cx="5120640" cy="338437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dirty="0" err="1" smtClean="0"/>
              <a:t>Югендстиль</a:t>
            </a:r>
            <a:r>
              <a:rPr lang="uk-UA" sz="2800" dirty="0"/>
              <a:t> прагнув  поєднати художні й ути­літарні функції творів </a:t>
            </a:r>
            <a:r>
              <a:rPr lang="uk-UA" sz="2800" dirty="0" smtClean="0"/>
              <a:t>мистецтва.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dirty="0" smtClean="0"/>
              <a:t>Наповнити </a:t>
            </a:r>
            <a:r>
              <a:rPr lang="uk-UA" sz="2800" dirty="0"/>
              <a:t>художнім змістом усі сфе­ри діяльності </a:t>
            </a:r>
            <a:r>
              <a:rPr lang="uk-UA" sz="2800" dirty="0" smtClean="0"/>
              <a:t>людини.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0" y="332656"/>
            <a:ext cx="5120640" cy="18002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Arial Black" panose="020B0A04020102020204" pitchFamily="34" charset="0"/>
              </a:rPr>
              <a:t>Мета </a:t>
            </a:r>
            <a:r>
              <a:rPr lang="uk-UA" sz="4400" dirty="0" err="1" smtClean="0">
                <a:latin typeface="Arial Black" panose="020B0A04020102020204" pitchFamily="34" charset="0"/>
              </a:rPr>
              <a:t>Югендстилю</a:t>
            </a:r>
            <a:endParaRPr lang="uk-UA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1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2" y="2492896"/>
            <a:ext cx="5293173" cy="3960439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Період становлення </a:t>
            </a:r>
            <a:r>
              <a:rPr lang="uk-UA" dirty="0" err="1"/>
              <a:t>югендстилю</a:t>
            </a:r>
            <a:r>
              <a:rPr lang="uk-UA" dirty="0"/>
              <a:t> позначений </a:t>
            </a:r>
            <a:r>
              <a:rPr lang="uk-UA" dirty="0" err="1"/>
              <a:t>національно-</a:t>
            </a:r>
            <a:r>
              <a:rPr lang="uk-UA" dirty="0"/>
              <a:t> </a:t>
            </a:r>
            <a:r>
              <a:rPr lang="uk-UA" dirty="0" err="1"/>
              <a:t>ромактичними</a:t>
            </a:r>
            <a:r>
              <a:rPr lang="uk-UA" dirty="0"/>
              <a:t> захопленнями митців, їхнім інтересом до середньовіч­ного й народного мистецтва. Тож для цього етапу розвитку німецької художньої культури є характерною поява художньо-ремісничих май­стерень, що протиставляли себе великим промисловим підприємствам: «Німецькі майстерні художніх ремесел» та «Об'єднані </a:t>
            </a:r>
            <a:r>
              <a:rPr lang="uk-UA" dirty="0" err="1"/>
              <a:t>художньо-</a:t>
            </a:r>
            <a:r>
              <a:rPr lang="uk-UA" dirty="0"/>
              <a:t> ремісничі майстерні».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404664"/>
            <a:ext cx="512064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Характерні риси </a:t>
            </a:r>
            <a:r>
              <a:rPr lang="uk-UA" dirty="0" err="1" smtClean="0">
                <a:latin typeface="Arial Black" panose="020B0A04020102020204" pitchFamily="34" charset="0"/>
              </a:rPr>
              <a:t>югендстилю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9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4293"/>
          <a:stretch>
            <a:fillRect/>
          </a:stretch>
        </p:blipFill>
        <p:spPr>
          <a:xfrm>
            <a:off x="3419872" y="0"/>
            <a:ext cx="569958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1"/>
            <a:ext cx="2834640" cy="104016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Arial Black" panose="020B0A04020102020204" pitchFamily="34" charset="0"/>
              </a:rPr>
              <a:t>Архітектура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9512" y="1412776"/>
            <a:ext cx="2929448" cy="4835624"/>
          </a:xfrm>
        </p:spPr>
        <p:txBody>
          <a:bodyPr>
            <a:noAutofit/>
          </a:bodyPr>
          <a:lstStyle/>
          <a:p>
            <a:r>
              <a:rPr lang="uk-UA" sz="1800" dirty="0"/>
              <a:t>У музичному мистецтві </a:t>
            </a:r>
            <a:r>
              <a:rPr lang="uk-UA" sz="1800" dirty="0" err="1"/>
              <a:t>югендстилю</a:t>
            </a:r>
            <a:r>
              <a:rPr lang="uk-UA" sz="1800" dirty="0"/>
              <a:t> провідну роль відіграла твор­чість композитора Р. Вагнера, автора терміна «сукупний твір мисте­цтва», що мав бути реалізований у його опері як єдність дії, музики й картини, що пов'язує мистецтво з життям. Дійсно, жоден вид мис­тецтва не зміг настільки повно увібрати в себе всі течії свого часу й пе­редати їх іншим поколінням, як опери Вагнера.</a:t>
            </a:r>
          </a:p>
        </p:txBody>
      </p:sp>
    </p:spTree>
    <p:extLst>
      <p:ext uri="{BB962C8B-B14F-4D97-AF65-F5344CB8AC3E}">
        <p14:creationId xmlns:p14="http://schemas.microsoft.com/office/powerpoint/2010/main" val="149109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936703"/>
          </a:xfrm>
        </p:spPr>
        <p:txBody>
          <a:bodyPr>
            <a:normAutofit fontScale="90000"/>
          </a:bodyPr>
          <a:lstStyle/>
          <a:p>
            <a:r>
              <a:rPr lang="uk-UA" dirty="0"/>
              <a:t>В образотворчому мистецтві (живописі, скульптурі, графіці) </a:t>
            </a:r>
            <a:r>
              <a:rPr lang="uk-UA" dirty="0" err="1"/>
              <a:t>югендстиль</a:t>
            </a:r>
            <a:r>
              <a:rPr lang="uk-UA" dirty="0"/>
              <a:t>, нерозривно пов'язаний із символізмом, прагнув створи­ти власну художню систему, що стала своєрідним переходом від тра­диційних форм мистецтва до умовності. Провідними митцями Німеч­чини, які творили в </a:t>
            </a:r>
            <a:r>
              <a:rPr lang="uk-UA" dirty="0" err="1"/>
              <a:t>югендстилі</a:t>
            </a:r>
            <a:r>
              <a:rPr lang="uk-UA" dirty="0"/>
              <a:t>, є художники Т. </a:t>
            </a:r>
            <a:r>
              <a:rPr lang="uk-UA" dirty="0" err="1"/>
              <a:t>Хейне</a:t>
            </a:r>
            <a:r>
              <a:rPr lang="uk-UA" dirty="0"/>
              <a:t>, Г. </a:t>
            </a:r>
            <a:r>
              <a:rPr lang="uk-UA" dirty="0" err="1"/>
              <a:t>Фогелер</a:t>
            </a:r>
            <a:r>
              <a:rPr lang="uk-UA" dirty="0"/>
              <a:t>, скульптори М. </a:t>
            </a:r>
            <a:r>
              <a:rPr lang="uk-UA" dirty="0" err="1"/>
              <a:t>Клінгер</a:t>
            </a:r>
            <a:r>
              <a:rPr lang="uk-UA" dirty="0"/>
              <a:t>, Г. </a:t>
            </a:r>
            <a:r>
              <a:rPr lang="uk-UA" dirty="0" err="1"/>
              <a:t>Обрист</a:t>
            </a:r>
            <a:r>
              <a:rPr lang="uk-UA" dirty="0"/>
              <a:t>. їхні твори сповнені поетики символізму, для якого особливого значення набули лінія й колір предмета, динаміка й плинність форми.</a:t>
            </a:r>
          </a:p>
        </p:txBody>
      </p:sp>
    </p:spTree>
    <p:extLst>
      <p:ext uri="{BB962C8B-B14F-4D97-AF65-F5344CB8AC3E}">
        <p14:creationId xmlns:p14="http://schemas.microsoft.com/office/powerpoint/2010/main" val="299488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Arial Black" panose="020B0A04020102020204" pitchFamily="34" charset="0"/>
              </a:rPr>
              <a:t>Художники</a:t>
            </a:r>
            <a:endParaRPr lang="uk-UA" sz="4400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3528392" cy="441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38437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Т.</a:t>
            </a:r>
            <a:r>
              <a:rPr lang="uk-UA" sz="2800" dirty="0" err="1" smtClean="0"/>
              <a:t>Хейне</a:t>
            </a:r>
            <a:endParaRPr lang="uk-UA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Г.</a:t>
            </a:r>
            <a:r>
              <a:rPr lang="uk-UA" sz="2800" dirty="0" err="1" smtClean="0"/>
              <a:t>Фогелер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809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Arial Black" panose="020B0A04020102020204" pitchFamily="34" charset="0"/>
              </a:rPr>
              <a:t>Скульптори</a:t>
            </a:r>
            <a:endParaRPr lang="uk-UA" sz="4800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3468"/>
            <a:ext cx="3744416" cy="425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21680"/>
            <a:ext cx="3312368" cy="4272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М.Клінкер</a:t>
            </a:r>
            <a:endParaRPr lang="uk-UA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/>
              <a:t>Г. </a:t>
            </a:r>
            <a:r>
              <a:rPr lang="uk-UA" sz="2800" dirty="0" err="1" smtClean="0"/>
              <a:t>Обрист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1369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44</TotalTime>
  <Words>366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Німецький модерн. Югенд стиль</vt:lpstr>
      <vt:lpstr>Модернізм — загальна назва напрямів мистецтва кінця XIX — се­редини XX ст. Він об'єднав багато експериментальних і авангардист­ських течій у літературі, живописі, архітектурі, скульптурі та музиці. Одним із найяскравіших напрямів модернізму був модерн. У Ні­меччині він отримав назву югенд стиль.</vt:lpstr>
      <vt:lpstr>Засновниками югедстилю були:</vt:lpstr>
      <vt:lpstr>Мета Югендстилю</vt:lpstr>
      <vt:lpstr>Характерні риси югендстилю</vt:lpstr>
      <vt:lpstr>Архітектура</vt:lpstr>
      <vt:lpstr>В образотворчому мистецтві (живописі, скульптурі, графіці) югендстиль, нерозривно пов'язаний із символізмом, прагнув створи­ти власну художню систему, що стала своєрідним переходом від тра­диційних форм мистецтва до умовності. Провідними митцями Німеч­чини, які творили в югендстилі, є художники Т. Хейне, Г. Фогелер, скульптори М. Клінгер, Г. Обрист. їхні твори сповнені поетики символізму, для якого особливого значення набули лінія й колір предмета, динаміка й плинність форми.</vt:lpstr>
      <vt:lpstr>Художники</vt:lpstr>
      <vt:lpstr>Скульптори</vt:lpstr>
      <vt:lpstr>У творчості живописців простежувався вплив традицій примітивного й середньовічного мисте­цтва, африканської пластики, а також надзвичай­но емоційного живопису голландського художни­ка Вінсента ван Гога і його норвезького сучасника Едварда Мунка. Яскравим прикладом німецького експресіонізму в живописі є група «Міст», пред­ставники якої (Е. Кірхнер, К. Шмідт-Ротлуфф, Е. Нольде і М. Пехштейн) вважали, що їхні тво­ри мають бути, своєрідним містком між сучасніс­тю і минулим. У їхньому живописі натура дефор­мована, фарби покладені важкою масою.</vt:lpstr>
      <vt:lpstr>Роботи Макса Клінгера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Німецький модерн. Югенд стиль</dc:title>
  <dc:creator>User</dc:creator>
  <cp:lastModifiedBy>User</cp:lastModifiedBy>
  <cp:revision>5</cp:revision>
  <dcterms:created xsi:type="dcterms:W3CDTF">2013-11-11T15:03:46Z</dcterms:created>
  <dcterms:modified xsi:type="dcterms:W3CDTF">2013-11-11T15:48:38Z</dcterms:modified>
</cp:coreProperties>
</file>