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5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B02A1A-027A-454F-AD5B-C98C7911BC9D}" type="datetimeFigureOut">
              <a:rPr lang="uk-UA" smtClean="0"/>
              <a:t>09.10.2013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A1D2A4-25DD-4939-8414-3449CC48D6C0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rendclub.ru/moderupload/images/piv7um4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00438"/>
            <a:ext cx="5457820" cy="1894362"/>
          </a:xfrm>
        </p:spPr>
        <p:txBody>
          <a:bodyPr>
            <a:normAutofit/>
          </a:bodyPr>
          <a:lstStyle/>
          <a:p>
            <a:r>
              <a:rPr lang="uk-UA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СОЦІАЛІЗАЦІЯ ОСОБИСТОСТІ</a:t>
            </a:r>
            <a:endParaRPr lang="uk-UA" sz="54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286388"/>
            <a:ext cx="6172200" cy="137160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Виконав учень 11-Б класу 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Кравець Дмитро</a:t>
            </a:r>
            <a:endParaRPr lang="uk-UA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714348" y="928670"/>
            <a:ext cx="7889530" cy="5738410"/>
            <a:chOff x="714348" y="571480"/>
            <a:chExt cx="7889530" cy="573841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714348" y="3357562"/>
              <a:ext cx="3960440" cy="2952328"/>
              <a:chOff x="0" y="2952328"/>
              <a:chExt cx="3960440" cy="2952328"/>
            </a:xfrm>
          </p:grpSpPr>
          <p:sp>
            <p:nvSpPr>
              <p:cNvPr id="5" name="Прямоугольник с одним скругленным углом 4"/>
              <p:cNvSpPr/>
              <p:nvPr/>
            </p:nvSpPr>
            <p:spPr>
              <a:xfrm rot="10800000">
                <a:off x="0" y="2952328"/>
                <a:ext cx="3960440" cy="2952328"/>
              </a:xfrm>
              <a:prstGeom prst="round1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4438889"/>
                  <a:satOff val="-1381"/>
                  <a:lumOff val="-15164"/>
                  <a:alphaOff val="0"/>
                </a:schemeClr>
              </a:fillRef>
              <a:effectRef idx="0">
                <a:schemeClr val="accent5">
                  <a:hueOff val="4438889"/>
                  <a:satOff val="-1381"/>
                  <a:lumOff val="-1516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" name="Прямоугольник 5"/>
              <p:cNvSpPr/>
              <p:nvPr/>
            </p:nvSpPr>
            <p:spPr>
              <a:xfrm rot="21600000">
                <a:off x="0" y="3690410"/>
                <a:ext cx="3960440" cy="22142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7368" tIns="277368" rIns="277368" bIns="277368" numCol="1" spcCol="1270" anchor="ctr" anchorCtr="0">
                <a:noAutofit/>
              </a:bodyPr>
              <a:lstStyle/>
              <a:p>
                <a:pPr lvl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900" kern="1200" dirty="0" smtClean="0"/>
                  <a:t>Контролює свою поведінку</a:t>
                </a:r>
                <a:endParaRPr lang="uk-UA" sz="3900" kern="1200" dirty="0"/>
              </a:p>
            </p:txBody>
          </p:sp>
        </p:grpSp>
        <p:grpSp>
          <p:nvGrpSpPr>
            <p:cNvPr id="7" name="Группа 6"/>
            <p:cNvGrpSpPr/>
            <p:nvPr/>
          </p:nvGrpSpPr>
          <p:grpSpPr>
            <a:xfrm>
              <a:off x="714348" y="571480"/>
              <a:ext cx="3960441" cy="2952328"/>
              <a:chOff x="-1" y="0"/>
              <a:chExt cx="3960441" cy="2952328"/>
            </a:xfrm>
          </p:grpSpPr>
          <p:sp>
            <p:nvSpPr>
              <p:cNvPr id="8" name="Прямоугольник с одним скругленным углом 7"/>
              <p:cNvSpPr/>
              <p:nvPr/>
            </p:nvSpPr>
            <p:spPr>
              <a:xfrm rot="16200000">
                <a:off x="504056" y="-504056"/>
                <a:ext cx="2952328" cy="3960440"/>
              </a:xfrm>
              <a:prstGeom prst="round1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Прямоугольник 8"/>
              <p:cNvSpPr/>
              <p:nvPr/>
            </p:nvSpPr>
            <p:spPr>
              <a:xfrm rot="21600000">
                <a:off x="-1" y="1"/>
                <a:ext cx="3960440" cy="22142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7368" tIns="277368" rIns="277368" bIns="277368" numCol="1" spcCol="1270" anchor="ctr" anchorCtr="0">
                <a:noAutofit/>
              </a:bodyPr>
              <a:lstStyle/>
              <a:p>
                <a:pPr lvl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900" kern="1200" dirty="0" smtClean="0"/>
                  <a:t>Здатна відповідати за свої вчинки</a:t>
                </a:r>
                <a:endParaRPr lang="uk-UA" sz="3900" kern="1200" dirty="0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4643438" y="3357562"/>
              <a:ext cx="3960440" cy="2952328"/>
              <a:chOff x="3960440" y="2952328"/>
              <a:chExt cx="3960440" cy="2952328"/>
            </a:xfrm>
          </p:grpSpPr>
          <p:sp>
            <p:nvSpPr>
              <p:cNvPr id="14" name="Прямоугольник с одним скругленным углом 13"/>
              <p:cNvSpPr/>
              <p:nvPr/>
            </p:nvSpPr>
            <p:spPr>
              <a:xfrm rot="5400000">
                <a:off x="4464496" y="2448272"/>
                <a:ext cx="2952328" cy="3960440"/>
              </a:xfrm>
              <a:prstGeom prst="round1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6658332"/>
                  <a:satOff val="-2071"/>
                  <a:lumOff val="-22746"/>
                  <a:alphaOff val="0"/>
                </a:schemeClr>
              </a:fillRef>
              <a:effectRef idx="0">
                <a:schemeClr val="accent5">
                  <a:hueOff val="6658332"/>
                  <a:satOff val="-2071"/>
                  <a:lumOff val="-2274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Прямоугольник 14"/>
              <p:cNvSpPr/>
              <p:nvPr/>
            </p:nvSpPr>
            <p:spPr>
              <a:xfrm>
                <a:off x="3960440" y="3690410"/>
                <a:ext cx="3960440" cy="22142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7368" tIns="277368" rIns="277368" bIns="277368" numCol="1" spcCol="1270" anchor="ctr" anchorCtr="0">
                <a:noAutofit/>
              </a:bodyPr>
              <a:lstStyle/>
              <a:p>
                <a:pPr lvl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900" kern="1200" dirty="0" smtClean="0"/>
                  <a:t>Самостійна у своїх вчинках</a:t>
                </a:r>
                <a:endParaRPr lang="uk-UA" sz="3900" kern="1200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4643438" y="571480"/>
              <a:ext cx="3960440" cy="2952328"/>
              <a:chOff x="3960440" y="0"/>
              <a:chExt cx="3960440" cy="2952328"/>
            </a:xfrm>
          </p:grpSpPr>
          <p:sp>
            <p:nvSpPr>
              <p:cNvPr id="17" name="Прямоугольник с одним скругленным углом 16"/>
              <p:cNvSpPr/>
              <p:nvPr/>
            </p:nvSpPr>
            <p:spPr>
              <a:xfrm>
                <a:off x="3960440" y="0"/>
                <a:ext cx="3960440" cy="2952328"/>
              </a:xfrm>
              <a:prstGeom prst="round1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219444"/>
                  <a:satOff val="-690"/>
                  <a:lumOff val="-7582"/>
                  <a:alphaOff val="0"/>
                </a:schemeClr>
              </a:fillRef>
              <a:effectRef idx="0">
                <a:schemeClr val="accent5">
                  <a:hueOff val="2219444"/>
                  <a:satOff val="-690"/>
                  <a:lumOff val="-758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Прямоугольник 17"/>
              <p:cNvSpPr/>
              <p:nvPr/>
            </p:nvSpPr>
            <p:spPr>
              <a:xfrm>
                <a:off x="3960440" y="0"/>
                <a:ext cx="3960440" cy="221424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77368" tIns="277368" rIns="277368" bIns="277368" numCol="1" spcCol="1270" anchor="ctr" anchorCtr="0">
                <a:noAutofit/>
              </a:bodyPr>
              <a:lstStyle/>
              <a:p>
                <a:pPr lvl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900" kern="1200" dirty="0" smtClean="0"/>
                  <a:t>Продукт соціалізації</a:t>
                </a:r>
                <a:endParaRPr lang="uk-UA" sz="3900" kern="1200" dirty="0"/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2771802" y="2852934"/>
              <a:ext cx="3600396" cy="1152131"/>
              <a:chOff x="2160241" y="2376262"/>
              <a:chExt cx="3600396" cy="1152131"/>
            </a:xfrm>
          </p:grpSpPr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2160241" y="2376262"/>
                <a:ext cx="3600396" cy="1152131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Скругленный прямоугольник 4"/>
              <p:cNvSpPr/>
              <p:nvPr/>
            </p:nvSpPr>
            <p:spPr>
              <a:xfrm>
                <a:off x="2216483" y="2432504"/>
                <a:ext cx="3487912" cy="103964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8590" tIns="148590" rIns="148590" bIns="148590" numCol="1" spcCol="1270" anchor="ctr" anchorCtr="0">
                <a:noAutofit/>
              </a:bodyPr>
              <a:lstStyle/>
              <a:p>
                <a:pPr lvl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900" dirty="0"/>
                  <a:t>О</a:t>
                </a:r>
                <a:r>
                  <a:rPr lang="uk-UA" sz="3900" kern="1200" dirty="0" smtClean="0"/>
                  <a:t>собистість</a:t>
                </a:r>
                <a:endParaRPr lang="uk-UA" sz="3900" kern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Соціалізація</a:t>
            </a:r>
            <a:endParaRPr lang="uk-UA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38912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Monotype Corsiva" pitchFamily="66" charset="0"/>
              </a:rPr>
              <a:t>    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Соціалізація </a:t>
            </a:r>
            <a:r>
              <a:rPr lang="uk-UA" sz="3000" dirty="0" smtClean="0">
                <a:solidFill>
                  <a:srgbClr val="002060"/>
                </a:solidFill>
                <a:latin typeface="Monotype Corsiva" pitchFamily="66" charset="0"/>
              </a:rPr>
              <a:t>– процес розвитку людини, становлення особистості у взаємодії з навколишнім світом</a:t>
            </a:r>
          </a:p>
          <a:p>
            <a:pPr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Monotype Corsiva" pitchFamily="66" charset="0"/>
              </a:rPr>
              <a:t>    </a:t>
            </a:r>
            <a:endParaRPr lang="uk-UA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algn="just">
              <a:buNone/>
            </a:pP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Процес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соціалізації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проходить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відповідно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до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статі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етапів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життя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які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поділяються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на: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Дитинство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Юність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Молодість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Зрілість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;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Старість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</a:p>
          <a:p>
            <a:pPr algn="just">
              <a:buNone/>
            </a:pP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Соціалізація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Monotype Corsiva" pitchFamily="66" charset="0"/>
              </a:rPr>
              <a:t>може</a:t>
            </a: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> бути</a:t>
            </a: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Первинною</a:t>
            </a:r>
            <a:endParaRPr lang="ru-RU" sz="2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just"/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Вторинною</a:t>
            </a:r>
            <a:endParaRPr lang="ru-RU" sz="2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2989048" y="1376827"/>
            <a:ext cx="6154952" cy="5481173"/>
            <a:chOff x="1494524" y="688413"/>
            <a:chExt cx="6154952" cy="5481173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3629272" y="2272610"/>
              <a:ext cx="1792999" cy="1792999"/>
              <a:chOff x="2134742" y="1793943"/>
              <a:chExt cx="1792999" cy="1792999"/>
            </a:xfrm>
          </p:grpSpPr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2134742" y="1793943"/>
                <a:ext cx="1792999" cy="1792999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Скругленный прямоугольник 4"/>
              <p:cNvSpPr/>
              <p:nvPr/>
            </p:nvSpPr>
            <p:spPr>
              <a:xfrm>
                <a:off x="2222269" y="1881470"/>
                <a:ext cx="1617945" cy="16179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1280" tIns="81280" rIns="81280" bIns="81280" numCol="1" spcCol="1270" anchor="ctr" anchorCtr="0">
                <a:noAutofit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200" kern="1200" dirty="0" smtClean="0"/>
                  <a:t>Функції сім’ї</a:t>
                </a:r>
                <a:endParaRPr lang="uk-UA" sz="3200" kern="1200" dirty="0"/>
              </a:p>
            </p:txBody>
          </p:sp>
        </p:grpSp>
        <p:sp>
          <p:nvSpPr>
            <p:cNvPr id="5" name="Прямая соединительная линия 5"/>
            <p:cNvSpPr/>
            <p:nvPr/>
          </p:nvSpPr>
          <p:spPr>
            <a:xfrm rot="16186861">
              <a:off x="4161431" y="1913073"/>
              <a:ext cx="719079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719079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6" name="Группа 5"/>
            <p:cNvGrpSpPr/>
            <p:nvPr/>
          </p:nvGrpSpPr>
          <p:grpSpPr>
            <a:xfrm>
              <a:off x="3197206" y="688413"/>
              <a:ext cx="2641475" cy="865123"/>
              <a:chOff x="1702676" y="209746"/>
              <a:chExt cx="2641475" cy="865123"/>
            </a:xfrm>
          </p:grpSpPr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1702676" y="209746"/>
                <a:ext cx="2641475" cy="865123"/>
              </a:xfrm>
              <a:prstGeom prst="roundRect">
                <a:avLst/>
              </a:prstGeom>
              <a:solidFill>
                <a:srgbClr val="FF0000">
                  <a:alpha val="83333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6667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Скругленный прямоугольник 7"/>
              <p:cNvSpPr/>
              <p:nvPr/>
            </p:nvSpPr>
            <p:spPr>
              <a:xfrm>
                <a:off x="1744908" y="251978"/>
                <a:ext cx="2557011" cy="78065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2700" kern="1200" dirty="0" smtClean="0"/>
                  <a:t>Репродуктивна</a:t>
                </a:r>
                <a:endParaRPr lang="uk-UA" sz="2700" kern="1200" dirty="0"/>
              </a:p>
            </p:txBody>
          </p:sp>
        </p:grpSp>
        <p:sp>
          <p:nvSpPr>
            <p:cNvPr id="7" name="Прямая соединительная линия 8"/>
            <p:cNvSpPr/>
            <p:nvPr/>
          </p:nvSpPr>
          <p:spPr>
            <a:xfrm rot="20163747">
              <a:off x="5410568" y="2715926"/>
              <a:ext cx="272127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72127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8" name="Группа 7"/>
            <p:cNvGrpSpPr/>
            <p:nvPr/>
          </p:nvGrpSpPr>
          <p:grpSpPr>
            <a:xfrm>
              <a:off x="5670993" y="1774807"/>
              <a:ext cx="1799165" cy="973132"/>
              <a:chOff x="4176463" y="1296140"/>
              <a:chExt cx="1799165" cy="973132"/>
            </a:xfrm>
          </p:grpSpPr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4176463" y="1296140"/>
                <a:ext cx="1799165" cy="973132"/>
              </a:xfrm>
              <a:prstGeom prst="roundRect">
                <a:avLst/>
              </a:prstGeom>
              <a:solidFill>
                <a:srgbClr val="FF0066">
                  <a:alpha val="76667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13333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Скругленный прямоугольник 10"/>
              <p:cNvSpPr/>
              <p:nvPr/>
            </p:nvSpPr>
            <p:spPr>
              <a:xfrm>
                <a:off x="4223967" y="1343644"/>
                <a:ext cx="1704157" cy="8781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1280" tIns="81280" rIns="81280" bIns="81280" numCol="1" spcCol="1270" anchor="ctr" anchorCtr="0">
                <a:noAutofit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3200" kern="1200" dirty="0" smtClean="0"/>
                  <a:t>Виховна</a:t>
                </a:r>
                <a:endParaRPr lang="uk-UA" sz="3200" kern="1200" dirty="0"/>
              </a:p>
            </p:txBody>
          </p:sp>
        </p:grpSp>
        <p:sp>
          <p:nvSpPr>
            <p:cNvPr id="9" name="Прямая соединительная линия 11"/>
            <p:cNvSpPr/>
            <p:nvPr/>
          </p:nvSpPr>
          <p:spPr>
            <a:xfrm rot="2203646">
              <a:off x="5361587" y="4020817"/>
              <a:ext cx="611392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611392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0" name="Группа 9"/>
            <p:cNvGrpSpPr/>
            <p:nvPr/>
          </p:nvGrpSpPr>
          <p:grpSpPr>
            <a:xfrm>
              <a:off x="5543917" y="4203626"/>
              <a:ext cx="2105559" cy="1021293"/>
              <a:chOff x="4049387" y="3724959"/>
              <a:chExt cx="2105559" cy="1021293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4049387" y="3724959"/>
                <a:ext cx="2105559" cy="1021293"/>
              </a:xfrm>
              <a:prstGeom prst="roundRect">
                <a:avLst/>
              </a:prstGeom>
              <a:solidFill>
                <a:srgbClr val="00B050">
                  <a:alpha val="7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2000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Скругленный прямоугольник 13"/>
              <p:cNvSpPr/>
              <p:nvPr/>
            </p:nvSpPr>
            <p:spPr>
              <a:xfrm>
                <a:off x="4099242" y="3774814"/>
                <a:ext cx="2005849" cy="92158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8420" tIns="58420" rIns="58420" bIns="58420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2300" kern="1200" dirty="0" smtClean="0"/>
                  <a:t>Господарсько-економічна</a:t>
                </a:r>
                <a:endParaRPr lang="uk-UA" sz="2300" kern="1200" dirty="0"/>
              </a:p>
            </p:txBody>
          </p:sp>
        </p:grpSp>
        <p:sp>
          <p:nvSpPr>
            <p:cNvPr id="11" name="Прямая соединительная линия 14"/>
            <p:cNvSpPr/>
            <p:nvPr/>
          </p:nvSpPr>
          <p:spPr>
            <a:xfrm rot="5302886">
              <a:off x="3844539" y="4792421"/>
              <a:ext cx="1454204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1454204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" name="Группа 11"/>
            <p:cNvGrpSpPr/>
            <p:nvPr/>
          </p:nvGrpSpPr>
          <p:grpSpPr>
            <a:xfrm>
              <a:off x="3244260" y="5519234"/>
              <a:ext cx="2714214" cy="650352"/>
              <a:chOff x="1749730" y="5040567"/>
              <a:chExt cx="2714214" cy="650352"/>
            </a:xfrm>
            <a:solidFill>
              <a:srgbClr val="002060"/>
            </a:solidFill>
          </p:grpSpPr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1749730" y="5040567"/>
                <a:ext cx="2714214" cy="650352"/>
              </a:xfrm>
              <a:prstGeom prst="roundRect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26667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Скругленный прямоугольник 16"/>
              <p:cNvSpPr/>
              <p:nvPr/>
            </p:nvSpPr>
            <p:spPr>
              <a:xfrm>
                <a:off x="1781478" y="5072315"/>
                <a:ext cx="2650718" cy="586856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6040" tIns="66040" rIns="66040" bIns="66040" numCol="1" spcCol="1270" anchor="ctr" anchorCtr="0">
                <a:noAutofit/>
              </a:bodyPr>
              <a:lstStyle/>
              <a:p>
                <a:pPr lvl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2600" kern="1200" dirty="0" smtClean="0"/>
                  <a:t>Відновлювальна</a:t>
                </a:r>
                <a:endParaRPr lang="uk-UA" sz="2600" kern="1200" dirty="0"/>
              </a:p>
            </p:txBody>
          </p:sp>
        </p:grpSp>
        <p:sp>
          <p:nvSpPr>
            <p:cNvPr id="13" name="Прямая соединительная линия 17"/>
            <p:cNvSpPr/>
            <p:nvPr/>
          </p:nvSpPr>
          <p:spPr>
            <a:xfrm rot="8491000">
              <a:off x="3140392" y="4052437"/>
              <a:ext cx="548444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548444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4" name="Группа 13"/>
            <p:cNvGrpSpPr/>
            <p:nvPr/>
          </p:nvGrpSpPr>
          <p:grpSpPr>
            <a:xfrm>
              <a:off x="1494524" y="4223081"/>
              <a:ext cx="2291521" cy="889833"/>
              <a:chOff x="-6" y="3744414"/>
              <a:chExt cx="2291521" cy="889833"/>
            </a:xfrm>
          </p:grpSpPr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-6" y="3744414"/>
                <a:ext cx="2291521" cy="889833"/>
              </a:xfrm>
              <a:prstGeom prst="roundRect">
                <a:avLst/>
              </a:prstGeom>
              <a:solidFill>
                <a:srgbClr val="7030A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33333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43432" y="3787852"/>
                <a:ext cx="2204645" cy="8029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1120" tIns="71120" rIns="71120" bIns="71120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2800" kern="1200" dirty="0" smtClean="0"/>
                  <a:t>Регулятивна</a:t>
                </a:r>
                <a:endParaRPr lang="uk-UA" sz="2800" kern="1200" dirty="0"/>
              </a:p>
            </p:txBody>
          </p:sp>
        </p:grpSp>
        <p:sp>
          <p:nvSpPr>
            <p:cNvPr id="15" name="Прямая соединительная линия 20"/>
            <p:cNvSpPr/>
            <p:nvPr/>
          </p:nvSpPr>
          <p:spPr>
            <a:xfrm rot="12131706">
              <a:off x="3412343" y="2760794"/>
              <a:ext cx="225275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25275" y="0"/>
                  </a:lnTo>
                </a:path>
              </a:pathLst>
            </a:custGeom>
            <a:noFill/>
          </p:spPr>
          <p:style>
            <a:lnRef idx="2">
              <a:schemeClr val="accent4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6" name="Группа 15"/>
            <p:cNvGrpSpPr/>
            <p:nvPr/>
          </p:nvGrpSpPr>
          <p:grpSpPr>
            <a:xfrm>
              <a:off x="1503327" y="1912549"/>
              <a:ext cx="1917361" cy="829119"/>
              <a:chOff x="8797" y="1433882"/>
              <a:chExt cx="1917361" cy="829119"/>
            </a:xfrm>
          </p:grpSpPr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8797" y="1433882"/>
                <a:ext cx="1917361" cy="829119"/>
              </a:xfrm>
              <a:prstGeom prst="roundRect">
                <a:avLst/>
              </a:prstGeom>
              <a:solidFill>
                <a:srgbClr val="50E43C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4">
                  <a:alpha val="90000"/>
                  <a:hueOff val="0"/>
                  <a:satOff val="0"/>
                  <a:lumOff val="0"/>
                  <a:alphaOff val="-4000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Скругленный прямоугольник 22"/>
              <p:cNvSpPr/>
              <p:nvPr/>
            </p:nvSpPr>
            <p:spPr>
              <a:xfrm>
                <a:off x="49271" y="1474356"/>
                <a:ext cx="1836413" cy="748171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8420" tIns="58420" rIns="58420" bIns="58420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2300" kern="1200" dirty="0" smtClean="0"/>
                  <a:t>Соціалізація особистості</a:t>
                </a:r>
                <a:endParaRPr lang="uk-UA" sz="2300" kern="1200" dirty="0"/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 rot="19427499">
            <a:off x="-326513" y="1420894"/>
            <a:ext cx="49817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Сім’я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як основа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078596"/>
            <a:ext cx="8229600" cy="2779404"/>
          </a:xfrm>
        </p:spPr>
        <p:txBody>
          <a:bodyPr/>
          <a:lstStyle/>
          <a:p>
            <a:r>
              <a:rPr lang="uk-UA" dirty="0" smtClean="0"/>
              <a:t>Сім'я – міні-модель суспільства. Без сім'ї та сімейного виховання, сімейного піклування про дитину не було б ні суспільства, ні держави, ні етносу. Як би не змінювалися суспільні установки, які б негаразди не вирували над людством, сім'я завжди залишалася.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48" r="6448"/>
          <a:stretch>
            <a:fillRect/>
          </a:stretch>
        </p:blipFill>
        <p:spPr>
          <a:xfrm>
            <a:off x="1928794" y="479615"/>
            <a:ext cx="4537818" cy="3457721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ranskarpatia.net/uploads/posts/2013-06/1371282722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66" cy="92867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Кризове становище сім’ї в Україні</a:t>
            </a:r>
            <a:endParaRPr lang="uk-U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5429264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Зниження народжуваності.</a:t>
            </a:r>
          </a:p>
          <a:p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Нестабільність </a:t>
            </a:r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сім’ї, розлучення.</a:t>
            </a:r>
          </a:p>
          <a:p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Свідома </a:t>
            </a:r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відмова від народження дитини.</a:t>
            </a:r>
          </a:p>
          <a:p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Масові відмовляння від дітей, передання їх у пологові або дитячі будинки, втеча дітей з дому, жорстоке поводження з дітьми.</a:t>
            </a:r>
          </a:p>
          <a:p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Різке </a:t>
            </a:r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скорочення рівня «шлюбності» і одночасно активний ріст позашлюбної народжуваності.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gonzotimes.com/wp-content/uploads/2011/08/genderequalit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845" y="0"/>
            <a:ext cx="9184845" cy="6858000"/>
          </a:xfrm>
          <a:prstGeom prst="rect">
            <a:avLst/>
          </a:prstGeom>
          <a:noFill/>
        </p:spPr>
      </p:pic>
      <p:sp>
        <p:nvSpPr>
          <p:cNvPr id="4" name="Текст 4"/>
          <p:cNvSpPr>
            <a:spLocks noGrp="1"/>
          </p:cNvSpPr>
          <p:nvPr>
            <p:ph idx="1"/>
          </p:nvPr>
        </p:nvSpPr>
        <p:spPr>
          <a:xfrm rot="697706">
            <a:off x="225436" y="756582"/>
            <a:ext cx="6441139" cy="2455162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Гендерна соціалізація – це процес засвоєння людиною соціальної ролі, визначеною для неї суспільством від народження залежно від того, чоловіком або жінкою вона народилася</a:t>
            </a:r>
            <a:endParaRPr lang="uk-UA" sz="2400" dirty="0">
              <a:solidFill>
                <a:srgbClr val="FF0000"/>
              </a:solidFill>
            </a:endParaRPr>
          </a:p>
        </p:txBody>
      </p:sp>
      <p:sp>
        <p:nvSpPr>
          <p:cNvPr id="5" name="Текст 6"/>
          <p:cNvSpPr txBox="1">
            <a:spLocks/>
          </p:cNvSpPr>
          <p:nvPr/>
        </p:nvSpPr>
        <p:spPr>
          <a:xfrm rot="20776886">
            <a:off x="2981685" y="3614699"/>
            <a:ext cx="6058208" cy="19441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Гендерні ролі - норми та правила поведінки жінок і чоловіків, що ґрунтуються на традиційних очікуваннях, пов’язаних з їх статтю. Вони відрізняються в суспільствах з різною культурою і змінюються із часом.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Врахування гендерних особливостей у суспільстві необхідне, адже: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Picture 2" descr="http://vip.volyn.ua/sites/default/files/imagecache/800x600s/rivnist.jpg"/>
          <p:cNvPicPr>
            <a:picLocks noChangeAspect="1" noChangeArrowheads="1"/>
          </p:cNvPicPr>
          <p:nvPr/>
        </p:nvPicPr>
        <p:blipFill>
          <a:blip r:embed="rId2"/>
          <a:srcRect r="23" b="8475"/>
          <a:stretch>
            <a:fillRect/>
          </a:stretch>
        </p:blipFill>
        <p:spPr bwMode="auto">
          <a:xfrm>
            <a:off x="3214678" y="3643314"/>
            <a:ext cx="2214578" cy="2735633"/>
          </a:xfrm>
          <a:prstGeom prst="rect">
            <a:avLst/>
          </a:prstGeom>
          <a:noFill/>
        </p:spPr>
      </p:pic>
      <p:pic>
        <p:nvPicPr>
          <p:cNvPr id="32770" name="Picture 2" descr="http://kollchak.ucoz.ru/_nw/2/779476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80342">
            <a:off x="329264" y="1226790"/>
            <a:ext cx="2974364" cy="2428892"/>
          </a:xfrm>
          <a:prstGeom prst="rect">
            <a:avLst/>
          </a:prstGeom>
          <a:noFill/>
        </p:spPr>
      </p:pic>
      <p:pic>
        <p:nvPicPr>
          <p:cNvPr id="32772" name="Picture 4" descr="http://img0.liveinternet.ru/images/attach/c/3/83/358/83358512_hozya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69342">
            <a:off x="5223056" y="1366806"/>
            <a:ext cx="3243849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500306"/>
            <a:ext cx="8643998" cy="1200329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увагу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257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СОЦІАЛІЗАЦІЯ ОСОБИСТОСТІ</vt:lpstr>
      <vt:lpstr>Слайд 2</vt:lpstr>
      <vt:lpstr>Соціалізація</vt:lpstr>
      <vt:lpstr>Слайд 4</vt:lpstr>
      <vt:lpstr>Слайд 5</vt:lpstr>
      <vt:lpstr>Кризове становище сім’ї в Україні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 ОСОБИСТОСТІ</dc:title>
  <dc:creator>Дима</dc:creator>
  <cp:lastModifiedBy>Дима</cp:lastModifiedBy>
  <cp:revision>8</cp:revision>
  <dcterms:created xsi:type="dcterms:W3CDTF">2013-10-09T15:04:07Z</dcterms:created>
  <dcterms:modified xsi:type="dcterms:W3CDTF">2013-10-09T16:21:59Z</dcterms:modified>
</cp:coreProperties>
</file>