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D1C80-0001-4A34-BD89-3E97CA70F7FC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1AC9B-3B1D-4DE8-BBBB-AFF9714D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932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1AC9B-3B1D-4DE8-BBBB-AFF9714D930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11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930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75709" y="533400"/>
            <a:ext cx="5396559" cy="3013364"/>
          </a:xfrm>
        </p:spPr>
        <p:txBody>
          <a:bodyPr/>
          <a:lstStyle/>
          <a:p>
            <a:r>
              <a:rPr lang="uk-UA" sz="4800" dirty="0" smtClean="0"/>
              <a:t>Соціальна Стратифікація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88654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652" y="0"/>
            <a:ext cx="9155604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691" y="1609416"/>
            <a:ext cx="7571509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6000" dirty="0" smtClean="0"/>
              <a:t>     Дякую за увагу!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322356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239000" cy="720080"/>
          </a:xfrm>
        </p:spPr>
        <p:txBody>
          <a:bodyPr/>
          <a:lstStyle/>
          <a:p>
            <a:r>
              <a:rPr lang="uk-UA" dirty="0" smtClean="0"/>
              <a:t>Соціальна стратифікація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8046931" cy="5658335"/>
          </a:xfrm>
        </p:spPr>
        <p:txBody>
          <a:bodyPr numCol="2"/>
          <a:lstStyle/>
          <a:p>
            <a:pPr marL="0" indent="0">
              <a:buNone/>
            </a:pPr>
            <a:r>
              <a:rPr lang="ru-RU" dirty="0" err="1"/>
              <a:t>Д</a:t>
            </a:r>
            <a:r>
              <a:rPr lang="ru-RU" dirty="0" err="1" smtClean="0"/>
              <a:t>иференціація</a:t>
            </a:r>
            <a:r>
              <a:rPr lang="ru-RU" dirty="0"/>
              <a:t> </a:t>
            </a:r>
            <a:r>
              <a:rPr lang="ru-RU" dirty="0" err="1"/>
              <a:t>суспільства</a:t>
            </a:r>
            <a:r>
              <a:rPr lang="ru-RU" dirty="0"/>
              <a:t> на 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класи</a:t>
            </a:r>
            <a:r>
              <a:rPr lang="ru-RU" dirty="0"/>
              <a:t> та </a:t>
            </a:r>
            <a:r>
              <a:rPr lang="ru-RU" dirty="0" err="1"/>
              <a:t>верстви</a:t>
            </a:r>
            <a:r>
              <a:rPr lang="ru-RU" dirty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;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 </a:t>
            </a:r>
            <a:r>
              <a:rPr lang="ru-RU" dirty="0" err="1"/>
              <a:t>індивідів</a:t>
            </a:r>
            <a:r>
              <a:rPr lang="ru-RU" dirty="0"/>
              <a:t> і </a:t>
            </a:r>
            <a:r>
              <a:rPr lang="ru-RU" dirty="0" err="1"/>
              <a:t>груп</a:t>
            </a:r>
            <a:r>
              <a:rPr lang="ru-RU" dirty="0"/>
              <a:t> </a:t>
            </a:r>
            <a:r>
              <a:rPr lang="ru-RU" dirty="0" err="1"/>
              <a:t>згори</a:t>
            </a:r>
            <a:r>
              <a:rPr lang="ru-RU" dirty="0"/>
              <a:t> вниз </a:t>
            </a:r>
            <a:r>
              <a:rPr lang="ru-RU" dirty="0" err="1"/>
              <a:t>горизонтальними</a:t>
            </a:r>
            <a:r>
              <a:rPr lang="ru-RU" dirty="0"/>
              <a:t> шарами (стратами) за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нерівності</a:t>
            </a:r>
            <a:r>
              <a:rPr lang="ru-RU" dirty="0"/>
              <a:t> в </a:t>
            </a:r>
            <a:r>
              <a:rPr lang="ru-RU" dirty="0" err="1"/>
              <a:t>прибутках</a:t>
            </a:r>
            <a:r>
              <a:rPr lang="ru-RU" dirty="0"/>
              <a:t>,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рівні</a:t>
            </a:r>
            <a:r>
              <a:rPr lang="ru-RU" dirty="0"/>
              <a:t> 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професійному</a:t>
            </a:r>
            <a:r>
              <a:rPr lang="ru-RU" dirty="0"/>
              <a:t> </a:t>
            </a:r>
            <a:r>
              <a:rPr lang="ru-RU" dirty="0" err="1"/>
              <a:t>престижі</a:t>
            </a:r>
            <a:r>
              <a:rPr lang="ru-RU" dirty="0"/>
              <a:t>, </a:t>
            </a:r>
            <a:r>
              <a:rPr lang="ru-RU" dirty="0" err="1"/>
              <a:t>стилі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542" y="1340768"/>
            <a:ext cx="4869458" cy="392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88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100392" cy="648072"/>
          </a:xfrm>
        </p:spPr>
        <p:txBody>
          <a:bodyPr>
            <a:normAutofit/>
          </a:bodyPr>
          <a:lstStyle/>
          <a:p>
            <a:r>
              <a:rPr lang="uk-UA" dirty="0" smtClean="0"/>
              <a:t>Типи стратифікованого </a:t>
            </a:r>
            <a:r>
              <a:rPr lang="uk-UA" dirty="0" err="1" smtClean="0"/>
              <a:t>с-ва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7709" y="764704"/>
            <a:ext cx="8172400" cy="5962810"/>
          </a:xfrm>
        </p:spPr>
        <p:txBody>
          <a:bodyPr/>
          <a:lstStyle/>
          <a:p>
            <a:r>
              <a:rPr lang="uk-UA" dirty="0" smtClean="0"/>
              <a:t>Рабство</a:t>
            </a:r>
          </a:p>
          <a:p>
            <a:pPr marL="0" indent="0">
              <a:buNone/>
            </a:pP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граничною формою </a:t>
            </a:r>
            <a:r>
              <a:rPr lang="ru-RU" dirty="0" err="1"/>
              <a:t>нерівності</a:t>
            </a:r>
            <a:r>
              <a:rPr lang="ru-RU" dirty="0"/>
              <a:t>, за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одні</a:t>
            </a:r>
            <a:r>
              <a:rPr lang="ru-RU" dirty="0"/>
              <a:t> люди </a:t>
            </a:r>
            <a:r>
              <a:rPr lang="ru-RU" dirty="0" err="1"/>
              <a:t>володіли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. </a:t>
            </a:r>
            <a:r>
              <a:rPr lang="ru-RU" dirty="0" err="1"/>
              <a:t>Щоправда</a:t>
            </a:r>
            <a:r>
              <a:rPr lang="ru-RU" dirty="0"/>
              <a:t>, і рабство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неоднорідним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: в одному </a:t>
            </a:r>
            <a:r>
              <a:rPr lang="ru-RU" dirty="0" err="1"/>
              <a:t>випадку</a:t>
            </a:r>
            <a:r>
              <a:rPr lang="ru-RU" dirty="0"/>
              <a:t> раб </a:t>
            </a:r>
            <a:r>
              <a:rPr lang="ru-RU" dirty="0" err="1"/>
              <a:t>перебував</a:t>
            </a:r>
            <a:r>
              <a:rPr lang="ru-RU" dirty="0"/>
              <a:t> поза законом (</a:t>
            </a:r>
            <a:r>
              <a:rPr lang="ru-RU" dirty="0" err="1"/>
              <a:t>класична</a:t>
            </a:r>
            <a:r>
              <a:rPr lang="ru-RU" dirty="0"/>
              <a:t> форма рабства), в </a:t>
            </a:r>
            <a:r>
              <a:rPr lang="ru-RU" dirty="0" err="1"/>
              <a:t>іншому</a:t>
            </a:r>
            <a:r>
              <a:rPr lang="ru-RU" dirty="0"/>
              <a:t> —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відводилася</a:t>
            </a:r>
            <a:r>
              <a:rPr lang="ru-RU" dirty="0"/>
              <a:t> роль слуги </a:t>
            </a:r>
            <a:r>
              <a:rPr lang="ru-RU" dirty="0" err="1"/>
              <a:t>чи</a:t>
            </a:r>
            <a:r>
              <a:rPr lang="ru-RU" dirty="0"/>
              <a:t> солдата.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9646"/>
            <a:ext cx="4572000" cy="310312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706" y="3789646"/>
            <a:ext cx="4231471" cy="280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63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7786853" cy="6858000"/>
          </a:xfrm>
        </p:spPr>
        <p:txBody>
          <a:bodyPr/>
          <a:lstStyle/>
          <a:p>
            <a:r>
              <a:rPr lang="uk-UA" dirty="0" smtClean="0"/>
              <a:t>Касти</a:t>
            </a:r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регіонах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на </a:t>
            </a:r>
            <a:r>
              <a:rPr lang="ru-RU" dirty="0" err="1"/>
              <a:t>касти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. Особливо </a:t>
            </a:r>
            <a:r>
              <a:rPr lang="ru-RU" dirty="0" err="1"/>
              <a:t>характерний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для </a:t>
            </a:r>
            <a:r>
              <a:rPr lang="ru-RU" dirty="0" err="1"/>
              <a:t>Індії</a:t>
            </a:r>
            <a:r>
              <a:rPr lang="ru-RU" dirty="0"/>
              <a:t>. Як правило,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кастами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різкі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практично </a:t>
            </a:r>
            <a:r>
              <a:rPr lang="ru-RU" dirty="0" err="1"/>
              <a:t>виключає</a:t>
            </a:r>
            <a:r>
              <a:rPr lang="ru-RU" dirty="0"/>
              <a:t> будь-яку </a:t>
            </a:r>
            <a:r>
              <a:rPr lang="ru-RU" dirty="0" err="1"/>
              <a:t>соціальну</a:t>
            </a:r>
            <a:r>
              <a:rPr lang="ru-RU" dirty="0"/>
              <a:t> </a:t>
            </a:r>
            <a:r>
              <a:rPr lang="ru-RU" dirty="0" err="1"/>
              <a:t>мобільність</a:t>
            </a:r>
            <a:r>
              <a:rPr lang="ru-RU" dirty="0"/>
              <a:t>. Каста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індуїзмом</a:t>
            </a:r>
            <a:r>
              <a:rPr lang="ru-RU" dirty="0"/>
              <a:t> і з </a:t>
            </a:r>
            <a:r>
              <a:rPr lang="ru-RU" dirty="0" err="1"/>
              <a:t>ученням</a:t>
            </a:r>
            <a:r>
              <a:rPr lang="ru-RU" dirty="0"/>
              <a:t> про «</a:t>
            </a:r>
            <a:r>
              <a:rPr lang="ru-RU" dirty="0" err="1"/>
              <a:t>переселення</a:t>
            </a:r>
            <a:r>
              <a:rPr lang="ru-RU" dirty="0"/>
              <a:t> </a:t>
            </a:r>
            <a:r>
              <a:rPr lang="ru-RU" dirty="0" err="1"/>
              <a:t>душі</a:t>
            </a:r>
            <a:r>
              <a:rPr lang="ru-RU" dirty="0"/>
              <a:t>». </a:t>
            </a:r>
            <a:r>
              <a:rPr lang="ru-RU" dirty="0" err="1"/>
              <a:t>Сподівання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в «</a:t>
            </a:r>
            <a:r>
              <a:rPr lang="ru-RU" dirty="0" err="1"/>
              <a:t>наступному</a:t>
            </a:r>
            <a:r>
              <a:rPr lang="ru-RU" dirty="0"/>
              <a:t>»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каста </a:t>
            </a:r>
            <a:r>
              <a:rPr lang="ru-RU" dirty="0" err="1"/>
              <a:t>підвищиться</a:t>
            </a:r>
            <a:r>
              <a:rPr lang="ru-RU" dirty="0"/>
              <a:t>, </a:t>
            </a:r>
            <a:r>
              <a:rPr lang="ru-RU" dirty="0" err="1"/>
              <a:t>спонукає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 </a:t>
            </a:r>
            <a:r>
              <a:rPr lang="ru-RU" dirty="0" err="1"/>
              <a:t>суворо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норм.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556" y="4329577"/>
            <a:ext cx="3168352" cy="238213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4149080"/>
            <a:ext cx="3391033" cy="254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325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7956376" cy="6339104"/>
          </a:xfrm>
        </p:spPr>
        <p:txBody>
          <a:bodyPr numCol="2"/>
          <a:lstStyle/>
          <a:p>
            <a:r>
              <a:rPr lang="uk-UA" dirty="0" smtClean="0"/>
              <a:t>Стани</a:t>
            </a:r>
          </a:p>
          <a:p>
            <a:pPr marL="0" indent="0">
              <a:buNone/>
            </a:pPr>
            <a:r>
              <a:rPr lang="ru-RU" dirty="0" err="1"/>
              <a:t>Властиві</a:t>
            </a:r>
            <a:r>
              <a:rPr lang="ru-RU" dirty="0"/>
              <a:t> </a:t>
            </a:r>
            <a:r>
              <a:rPr lang="ru-RU" dirty="0" err="1"/>
              <a:t>європейському</a:t>
            </a:r>
            <a:r>
              <a:rPr lang="ru-RU" dirty="0"/>
              <a:t> </a:t>
            </a:r>
            <a:r>
              <a:rPr lang="ru-RU" dirty="0" err="1"/>
              <a:t>феодалізмові</a:t>
            </a:r>
            <a:r>
              <a:rPr lang="ru-RU" dirty="0"/>
              <a:t>. До </a:t>
            </a:r>
            <a:r>
              <a:rPr lang="ru-RU" dirty="0" err="1"/>
              <a:t>найвищого</a:t>
            </a:r>
            <a:r>
              <a:rPr lang="ru-RU" dirty="0"/>
              <a:t> стану належали </a:t>
            </a:r>
            <a:r>
              <a:rPr lang="ru-RU" dirty="0" err="1"/>
              <a:t>аристократи</a:t>
            </a:r>
            <a:r>
              <a:rPr lang="ru-RU" dirty="0"/>
              <a:t> і </a:t>
            </a:r>
            <a:r>
              <a:rPr lang="ru-RU" dirty="0" err="1"/>
              <a:t>вельможі</a:t>
            </a:r>
            <a:r>
              <a:rPr lang="ru-RU" dirty="0"/>
              <a:t>. До другого — </a:t>
            </a:r>
            <a:r>
              <a:rPr lang="ru-RU" dirty="0" err="1"/>
              <a:t>духівництво</a:t>
            </a:r>
            <a:r>
              <a:rPr lang="ru-RU" dirty="0"/>
              <a:t>, </a:t>
            </a:r>
            <a:r>
              <a:rPr lang="ru-RU" dirty="0" err="1"/>
              <a:t>наділене</a:t>
            </a:r>
            <a:r>
              <a:rPr lang="ru-RU" dirty="0"/>
              <a:t> </a:t>
            </a:r>
            <a:r>
              <a:rPr lang="ru-RU" dirty="0" err="1"/>
              <a:t>значними</a:t>
            </a:r>
            <a:r>
              <a:rPr lang="ru-RU" dirty="0"/>
              <a:t> </a:t>
            </a:r>
            <a:r>
              <a:rPr lang="ru-RU" dirty="0" err="1"/>
              <a:t>привілеями</a:t>
            </a:r>
            <a:r>
              <a:rPr lang="ru-RU" dirty="0"/>
              <a:t>. До </a:t>
            </a:r>
            <a:r>
              <a:rPr lang="ru-RU" dirty="0" err="1"/>
              <a:t>третього</a:t>
            </a:r>
            <a:r>
              <a:rPr lang="ru-RU" dirty="0"/>
              <a:t> стану — </a:t>
            </a:r>
            <a:r>
              <a:rPr lang="ru-RU" dirty="0" err="1"/>
              <a:t>вільні</a:t>
            </a:r>
            <a:r>
              <a:rPr lang="ru-RU" dirty="0"/>
              <a:t> </a:t>
            </a:r>
            <a:r>
              <a:rPr lang="ru-RU" dirty="0" err="1"/>
              <a:t>селяни</a:t>
            </a:r>
            <a:r>
              <a:rPr lang="ru-RU" dirty="0"/>
              <a:t>, чиновники </a:t>
            </a:r>
            <a:r>
              <a:rPr lang="ru-RU" dirty="0" err="1"/>
              <a:t>недворянського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купці</a:t>
            </a:r>
            <a:r>
              <a:rPr lang="ru-RU" dirty="0"/>
              <a:t> й </a:t>
            </a:r>
            <a:r>
              <a:rPr lang="ru-RU" dirty="0" err="1"/>
              <a:t>ремісники</a:t>
            </a:r>
            <a:r>
              <a:rPr lang="ru-RU" dirty="0"/>
              <a:t>.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станами не </a:t>
            </a:r>
            <a:r>
              <a:rPr lang="ru-RU" dirty="0" err="1"/>
              <a:t>були</a:t>
            </a:r>
            <a:r>
              <a:rPr lang="ru-RU" dirty="0"/>
              <a:t> такими </a:t>
            </a:r>
            <a:r>
              <a:rPr lang="ru-RU" dirty="0" err="1"/>
              <a:t>різкими</a:t>
            </a:r>
            <a:r>
              <a:rPr lang="ru-RU" dirty="0"/>
              <a:t>, як за </a:t>
            </a:r>
            <a:r>
              <a:rPr lang="ru-RU" dirty="0" err="1"/>
              <a:t>кастової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а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можливим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й </a:t>
            </a:r>
            <a:r>
              <a:rPr lang="ru-RU" dirty="0" err="1"/>
              <a:t>складним</a:t>
            </a:r>
            <a:r>
              <a:rPr lang="ru-RU" dirty="0"/>
              <a:t>.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276871"/>
            <a:ext cx="4392488" cy="362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227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650"/>
            <a:ext cx="8244408" cy="6838350"/>
          </a:xfrm>
        </p:spPr>
        <p:txBody>
          <a:bodyPr numCol="2">
            <a:normAutofit/>
          </a:bodyPr>
          <a:lstStyle/>
          <a:p>
            <a:r>
              <a:rPr lang="uk-UA" dirty="0" smtClean="0"/>
              <a:t>Класи</a:t>
            </a:r>
          </a:p>
          <a:p>
            <a:pPr marL="0" indent="0">
              <a:buNone/>
            </a:pPr>
            <a:r>
              <a:rPr lang="ru-RU" dirty="0" err="1" smtClean="0"/>
              <a:t>Цей</a:t>
            </a:r>
            <a:r>
              <a:rPr lang="ru-RU" dirty="0" smtClean="0"/>
              <a:t> тип </a:t>
            </a:r>
            <a:r>
              <a:rPr lang="ru-RU" dirty="0" err="1" smtClean="0"/>
              <a:t>стратифікованого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є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об'єктом</a:t>
            </a:r>
            <a:r>
              <a:rPr lang="ru-RU" dirty="0" smtClean="0"/>
              <a:t> </a:t>
            </a:r>
            <a:r>
              <a:rPr lang="ru-RU" dirty="0" err="1" smtClean="0"/>
              <a:t>соціології</a:t>
            </a:r>
            <a:r>
              <a:rPr lang="ru-RU" dirty="0" smtClean="0"/>
              <a:t> марксизму. </a:t>
            </a:r>
            <a:r>
              <a:rPr lang="ru-RU" dirty="0" err="1" smtClean="0"/>
              <a:t>Її</a:t>
            </a:r>
            <a:r>
              <a:rPr lang="ru-RU" dirty="0" smtClean="0"/>
              <a:t> основоположник К. Маркс </a:t>
            </a:r>
            <a:r>
              <a:rPr lang="ru-RU" dirty="0" err="1" smtClean="0"/>
              <a:t>вважав</a:t>
            </a:r>
            <a:r>
              <a:rPr lang="ru-RU" dirty="0" smtClean="0"/>
              <a:t> </a:t>
            </a:r>
            <a:r>
              <a:rPr lang="ru-RU" dirty="0" err="1" smtClean="0"/>
              <a:t>класову</a:t>
            </a:r>
            <a:r>
              <a:rPr lang="ru-RU" dirty="0" smtClean="0"/>
              <a:t> структуру </a:t>
            </a:r>
            <a:r>
              <a:rPr lang="ru-RU" dirty="0" err="1" smtClean="0"/>
              <a:t>суспільства</a:t>
            </a:r>
            <a:r>
              <a:rPr lang="ru-RU" dirty="0" smtClean="0"/>
              <a:t> основою </a:t>
            </a:r>
            <a:r>
              <a:rPr lang="ru-RU" dirty="0" err="1" smtClean="0"/>
              <a:t>розвитку</a:t>
            </a:r>
            <a:r>
              <a:rPr lang="ru-RU" dirty="0" smtClean="0"/>
              <a:t> і </a:t>
            </a:r>
            <a:r>
              <a:rPr lang="ru-RU" dirty="0" err="1" smtClean="0"/>
              <a:t>змін</a:t>
            </a:r>
            <a:r>
              <a:rPr lang="ru-RU" dirty="0" smtClean="0"/>
              <a:t>, а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класів</a:t>
            </a:r>
            <a:r>
              <a:rPr lang="ru-RU" dirty="0" smtClean="0"/>
              <a:t> </a:t>
            </a:r>
            <a:r>
              <a:rPr lang="ru-RU" dirty="0" err="1" smtClean="0"/>
              <a:t>пояснював</a:t>
            </a:r>
            <a:r>
              <a:rPr lang="ru-RU" dirty="0" smtClean="0"/>
              <a:t> </a:t>
            </a:r>
            <a:r>
              <a:rPr lang="ru-RU" dirty="0" err="1" smtClean="0"/>
              <a:t>економічними</a:t>
            </a:r>
            <a:r>
              <a:rPr lang="ru-RU" dirty="0" smtClean="0"/>
              <a:t> </a:t>
            </a:r>
            <a:r>
              <a:rPr lang="ru-RU" dirty="0" err="1" smtClean="0"/>
              <a:t>чинниками</a:t>
            </a:r>
            <a:r>
              <a:rPr lang="ru-RU" dirty="0" smtClean="0"/>
              <a:t> — </a:t>
            </a:r>
            <a:r>
              <a:rPr lang="ru-RU" dirty="0" err="1" smtClean="0"/>
              <a:t>суспільним</a:t>
            </a:r>
            <a:r>
              <a:rPr lang="ru-RU" dirty="0" smtClean="0"/>
              <a:t> </a:t>
            </a:r>
            <a:r>
              <a:rPr lang="ru-RU" dirty="0" err="1" smtClean="0"/>
              <a:t>поділом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формуванням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приватної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. В. </a:t>
            </a:r>
            <a:r>
              <a:rPr lang="ru-RU" dirty="0" err="1" smtClean="0"/>
              <a:t>Ленін</a:t>
            </a:r>
            <a:r>
              <a:rPr lang="ru-RU" dirty="0" smtClean="0"/>
              <a:t> </a:t>
            </a:r>
            <a:r>
              <a:rPr lang="ru-RU" dirty="0" err="1" smtClean="0"/>
              <a:t>застосовував</a:t>
            </a:r>
            <a:r>
              <a:rPr lang="ru-RU" dirty="0" smtClean="0"/>
              <a:t> </a:t>
            </a:r>
            <a:r>
              <a:rPr lang="ru-RU" dirty="0" err="1" smtClean="0"/>
              <a:t>багатофакторний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класоутворюючих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: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відношення</a:t>
            </a:r>
            <a:r>
              <a:rPr lang="ru-RU" dirty="0" smtClean="0"/>
              <a:t> до </a:t>
            </a:r>
            <a:r>
              <a:rPr lang="ru-RU" dirty="0" err="1" smtClean="0"/>
              <a:t>власності</a:t>
            </a:r>
            <a:r>
              <a:rPr lang="ru-RU" dirty="0" smtClean="0"/>
              <a:t> на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роль у </a:t>
            </a:r>
            <a:r>
              <a:rPr lang="ru-RU" dirty="0" err="1" smtClean="0"/>
              <a:t>суспільній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розміри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291733"/>
            <a:ext cx="2915816" cy="35662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717032"/>
            <a:ext cx="2376264" cy="300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26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99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720080"/>
          </a:xfrm>
        </p:spPr>
        <p:txBody>
          <a:bodyPr/>
          <a:lstStyle/>
          <a:p>
            <a:pPr algn="ctr"/>
            <a:r>
              <a:rPr lang="uk-UA" dirty="0" smtClean="0"/>
              <a:t>Поділ </a:t>
            </a:r>
            <a:r>
              <a:rPr lang="uk-UA" dirty="0" err="1" smtClean="0"/>
              <a:t>с-ва</a:t>
            </a:r>
            <a:r>
              <a:rPr lang="uk-UA" dirty="0" smtClean="0"/>
              <a:t> на класи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8172400" cy="5805264"/>
          </a:xfrm>
        </p:spPr>
        <p:txBody>
          <a:bodyPr/>
          <a:lstStyle/>
          <a:p>
            <a:pPr marL="0" indent="0">
              <a:buNone/>
            </a:pPr>
            <a:r>
              <a:rPr lang="ru-RU" i="1" dirty="0" err="1"/>
              <a:t>В</a:t>
            </a:r>
            <a:r>
              <a:rPr lang="ru-RU" i="1" dirty="0" err="1" smtClean="0"/>
              <a:t>ищий</a:t>
            </a:r>
            <a:r>
              <a:rPr lang="ru-RU" i="1" dirty="0" smtClean="0"/>
              <a:t> </a:t>
            </a:r>
            <a:r>
              <a:rPr lang="ru-RU" i="1" dirty="0" err="1"/>
              <a:t>клас</a:t>
            </a:r>
            <a:r>
              <a:rPr lang="ru-RU" dirty="0"/>
              <a:t>.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зараховують</a:t>
            </a:r>
            <a:r>
              <a:rPr lang="ru-RU" dirty="0"/>
              <a:t> </a:t>
            </a:r>
            <a:r>
              <a:rPr lang="ru-RU" dirty="0" err="1"/>
              <a:t>роботодавців</a:t>
            </a:r>
            <a:r>
              <a:rPr lang="ru-RU" dirty="0"/>
              <a:t>, </a:t>
            </a:r>
            <a:r>
              <a:rPr lang="ru-RU" dirty="0" err="1"/>
              <a:t>керівників</a:t>
            </a:r>
            <a:r>
              <a:rPr lang="ru-RU" dirty="0"/>
              <a:t>, топ-</a:t>
            </a:r>
            <a:r>
              <a:rPr lang="ru-RU" dirty="0" err="1"/>
              <a:t>менеджерів</a:t>
            </a:r>
            <a:r>
              <a:rPr lang="ru-RU" dirty="0"/>
              <a:t>, </a:t>
            </a:r>
            <a:r>
              <a:rPr lang="ru-RU" dirty="0" err="1"/>
              <a:t>усіх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виробничими</a:t>
            </a:r>
            <a:r>
              <a:rPr lang="ru-RU" dirty="0"/>
              <a:t> </a:t>
            </a:r>
            <a:r>
              <a:rPr lang="ru-RU" dirty="0" err="1"/>
              <a:t>потужностями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контролює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багатство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 err="1"/>
              <a:t>Середній</a:t>
            </a:r>
            <a:r>
              <a:rPr lang="ru-RU" i="1" dirty="0"/>
              <a:t> </a:t>
            </a:r>
            <a:r>
              <a:rPr lang="ru-RU" i="1" dirty="0" err="1"/>
              <a:t>клас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феномен </a:t>
            </a:r>
            <a:r>
              <a:rPr lang="ru-RU" dirty="0" err="1"/>
              <a:t>сформувався</a:t>
            </a:r>
            <a:r>
              <a:rPr lang="ru-RU" dirty="0"/>
              <a:t> в </a:t>
            </a:r>
            <a:r>
              <a:rPr lang="ru-RU" dirty="0" err="1"/>
              <a:t>індустріальному</a:t>
            </a:r>
            <a:r>
              <a:rPr lang="ru-RU" dirty="0"/>
              <a:t> </a:t>
            </a:r>
            <a:r>
              <a:rPr lang="ru-RU" dirty="0" err="1"/>
              <a:t>суспільстві</a:t>
            </a:r>
            <a:r>
              <a:rPr lang="ru-RU" dirty="0"/>
              <a:t>, </a:t>
            </a:r>
            <a:r>
              <a:rPr lang="ru-RU" dirty="0" err="1"/>
              <a:t>розвинувся</a:t>
            </a:r>
            <a:r>
              <a:rPr lang="ru-RU" dirty="0"/>
              <a:t> в </a:t>
            </a:r>
            <a:r>
              <a:rPr lang="ru-RU" dirty="0" err="1"/>
              <a:t>постіндустріальному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i="1" dirty="0" err="1" smtClean="0"/>
              <a:t>Нижчий</a:t>
            </a:r>
            <a:r>
              <a:rPr lang="ru-RU" i="1" dirty="0" smtClean="0"/>
              <a:t> </a:t>
            </a:r>
            <a:r>
              <a:rPr lang="ru-RU" i="1" dirty="0" err="1" smtClean="0"/>
              <a:t>клас.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/>
              <a:t>нього</a:t>
            </a:r>
            <a:r>
              <a:rPr lang="ru-RU" dirty="0"/>
              <a:t> належать </a:t>
            </a:r>
            <a:r>
              <a:rPr lang="ru-RU" dirty="0" err="1"/>
              <a:t>малокваліфіковані</a:t>
            </a:r>
            <a:r>
              <a:rPr lang="ru-RU" dirty="0"/>
              <a:t> </a:t>
            </a:r>
            <a:r>
              <a:rPr lang="ru-RU" dirty="0" err="1"/>
              <a:t>робітники</a:t>
            </a:r>
            <a:r>
              <a:rPr lang="ru-RU" dirty="0"/>
              <a:t>, особи без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r>
              <a:rPr lang="ru-RU" dirty="0"/>
              <a:t> (так </a:t>
            </a:r>
            <a:r>
              <a:rPr lang="ru-RU" dirty="0" err="1"/>
              <a:t>звані</a:t>
            </a:r>
            <a:r>
              <a:rPr lang="ru-RU" dirty="0"/>
              <a:t> «</a:t>
            </a:r>
            <a:r>
              <a:rPr lang="ru-RU" dirty="0" err="1"/>
              <a:t>сині</a:t>
            </a:r>
            <a:r>
              <a:rPr lang="ru-RU" dirty="0"/>
              <a:t> </a:t>
            </a:r>
            <a:r>
              <a:rPr lang="ru-RU" dirty="0" err="1"/>
              <a:t>комірці</a:t>
            </a:r>
            <a:r>
              <a:rPr lang="ru-RU" dirty="0"/>
              <a:t>»).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0409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645025"/>
            <a:ext cx="9144000" cy="3223948"/>
          </a:xfrm>
          <a:prstGeom prst="rect">
            <a:avLst/>
          </a:prstGeom>
        </p:spPr>
      </p:pic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32656"/>
            <a:ext cx="4733925" cy="2840701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890" y="-1"/>
            <a:ext cx="4623110" cy="364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404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</TotalTime>
  <Words>229</Words>
  <Application>Microsoft Office PowerPoint</Application>
  <PresentationFormat>Экран (4:3)</PresentationFormat>
  <Paragraphs>19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Соціальна Стратифікація</vt:lpstr>
      <vt:lpstr>Соціальна стратифікація</vt:lpstr>
      <vt:lpstr>Типи стратифікованого с-ва</vt:lpstr>
      <vt:lpstr>Презентация PowerPoint</vt:lpstr>
      <vt:lpstr>Презентация PowerPoint</vt:lpstr>
      <vt:lpstr>Презентация PowerPoint</vt:lpstr>
      <vt:lpstr>Презентация PowerPoint</vt:lpstr>
      <vt:lpstr>Поділ с-ва на класи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Владелец</cp:lastModifiedBy>
  <cp:revision>6</cp:revision>
  <dcterms:created xsi:type="dcterms:W3CDTF">2014-12-18T18:49:52Z</dcterms:created>
  <dcterms:modified xsi:type="dcterms:W3CDTF">2014-12-18T20:06:32Z</dcterms:modified>
</cp:coreProperties>
</file>