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06" r:id="rId2"/>
  </p:sldMasterIdLst>
  <p:notesMasterIdLst>
    <p:notesMasterId r:id="rId35"/>
  </p:notesMasterIdLst>
  <p:sldIdLst>
    <p:sldId id="257" r:id="rId3"/>
    <p:sldId id="273" r:id="rId4"/>
    <p:sldId id="268" r:id="rId5"/>
    <p:sldId id="269" r:id="rId6"/>
    <p:sldId id="272" r:id="rId7"/>
    <p:sldId id="274" r:id="rId8"/>
    <p:sldId id="270" r:id="rId9"/>
    <p:sldId id="262" r:id="rId10"/>
    <p:sldId id="276" r:id="rId11"/>
    <p:sldId id="275" r:id="rId12"/>
    <p:sldId id="263" r:id="rId13"/>
    <p:sldId id="277" r:id="rId14"/>
    <p:sldId id="261" r:id="rId15"/>
    <p:sldId id="281" r:id="rId16"/>
    <p:sldId id="280" r:id="rId17"/>
    <p:sldId id="282" r:id="rId18"/>
    <p:sldId id="287" r:id="rId19"/>
    <p:sldId id="288" r:id="rId20"/>
    <p:sldId id="286" r:id="rId21"/>
    <p:sldId id="278" r:id="rId22"/>
    <p:sldId id="289" r:id="rId23"/>
    <p:sldId id="284" r:id="rId24"/>
    <p:sldId id="283" r:id="rId25"/>
    <p:sldId id="290" r:id="rId26"/>
    <p:sldId id="285" r:id="rId27"/>
    <p:sldId id="260" r:id="rId28"/>
    <p:sldId id="292" r:id="rId29"/>
    <p:sldId id="291" r:id="rId30"/>
    <p:sldId id="293" r:id="rId31"/>
    <p:sldId id="296" r:id="rId32"/>
    <p:sldId id="295" r:id="rId33"/>
    <p:sldId id="294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36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D9D671-EABD-4788-80E8-E510BEF0441E}" type="datetimeFigureOut">
              <a:rPr lang="ru-RU" smtClean="0"/>
              <a:pPr/>
              <a:t>10.12.2013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48FB6C-B89D-40B3-BEEB-58AE822C53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5127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Presentations\9 стран\3649_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2143116"/>
            <a:ext cx="7772400" cy="1470025"/>
          </a:xfrm>
          <a:solidFill>
            <a:schemeClr val="bg1">
              <a:alpha val="69000"/>
            </a:schemeClr>
          </a:solidFill>
          <a:ln w="57150" cap="rnd" cmpd="dbl">
            <a:solidFill>
              <a:srgbClr val="023200"/>
            </a:solidFill>
            <a:round/>
          </a:ln>
        </p:spPr>
        <p:txBody>
          <a:bodyPr/>
          <a:lstStyle>
            <a:lvl1pPr>
              <a:defRPr>
                <a:latin typeface="Bookman Old Style" pitchFamily="18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042998"/>
          </a:xfrm>
          <a:solidFill>
            <a:schemeClr val="bg1">
              <a:alpha val="69000"/>
            </a:schemeClr>
          </a:solidFill>
          <a:ln w="34925" cap="rnd" cmpd="dbl">
            <a:solidFill>
              <a:srgbClr val="023200"/>
            </a:solidFill>
          </a:ln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Bookman Old Style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6226196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6226196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3201D-B635-41B4-B3CE-78ACB40579C3}" type="datetimeFigureOut">
              <a:rPr lang="ru-RU" smtClean="0"/>
              <a:t>10.12.2013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4D5E2-6446-46D2-BE6F-1F405D4DB1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49553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3201D-B635-41B4-B3CE-78ACB40579C3}" type="datetimeFigureOut">
              <a:rPr lang="ru-RU" smtClean="0"/>
              <a:t>10.12.2013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4D5E2-6446-46D2-BE6F-1F405D4DB1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0551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3201D-B635-41B4-B3CE-78ACB40579C3}" type="datetimeFigureOut">
              <a:rPr lang="ru-RU" smtClean="0"/>
              <a:t>10.12.2013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4D5E2-6446-46D2-BE6F-1F405D4DB1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41169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3201D-B635-41B4-B3CE-78ACB40579C3}" type="datetimeFigureOut">
              <a:rPr lang="ru-RU" smtClean="0"/>
              <a:t>10.12.2013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4D5E2-6446-46D2-BE6F-1F405D4DB1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22114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3201D-B635-41B4-B3CE-78ACB40579C3}" type="datetimeFigureOut">
              <a:rPr lang="ru-RU" smtClean="0"/>
              <a:t>10.12.2013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4D5E2-6446-46D2-BE6F-1F405D4DB1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91595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3201D-B635-41B4-B3CE-78ACB40579C3}" type="datetimeFigureOut">
              <a:rPr lang="ru-RU" smtClean="0"/>
              <a:t>10.12.2013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4D5E2-6446-46D2-BE6F-1F405D4DB1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2253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3201D-B635-41B4-B3CE-78ACB40579C3}" type="datetimeFigureOut">
              <a:rPr lang="ru-RU" smtClean="0"/>
              <a:t>10.12.2013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4D5E2-6446-46D2-BE6F-1F405D4DB1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16122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3201D-B635-41B4-B3CE-78ACB40579C3}" type="datetimeFigureOut">
              <a:rPr lang="ru-RU" smtClean="0"/>
              <a:t>10.12.2013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4D5E2-6446-46D2-BE6F-1F405D4DB1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08967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10.12.2013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3201D-B635-41B4-B3CE-78ACB40579C3}" type="datetimeFigureOut">
              <a:rPr lang="ru-RU" smtClean="0"/>
              <a:t>10.12.2013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4D5E2-6446-46D2-BE6F-1F405D4DB1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83070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3201D-B635-41B4-B3CE-78ACB40579C3}" type="datetimeFigureOut">
              <a:rPr lang="ru-RU" smtClean="0"/>
              <a:t>10.12.2013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4D5E2-6446-46D2-BE6F-1F405D4DB1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28052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3201D-B635-41B4-B3CE-78ACB40579C3}" type="datetimeFigureOut">
              <a:rPr lang="ru-RU" smtClean="0"/>
              <a:t>10.12.2013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4D5E2-6446-46D2-BE6F-1F405D4DB1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8544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74638"/>
            <a:ext cx="8572560" cy="10112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9720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9720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10.12.2013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63706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520861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G:\Presentations\9 стран\3649_111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74638"/>
            <a:ext cx="8572560" cy="868346"/>
          </a:xfrm>
          <a:prstGeom prst="rect">
            <a:avLst/>
          </a:prstGeom>
          <a:solidFill>
            <a:schemeClr val="bg1">
              <a:alpha val="67000"/>
            </a:schemeClr>
          </a:solidFill>
          <a:ln w="28575" cmpd="dbl">
            <a:solidFill>
              <a:srgbClr val="023200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5720" y="1357298"/>
            <a:ext cx="8572560" cy="5286412"/>
          </a:xfrm>
          <a:prstGeom prst="rect">
            <a:avLst/>
          </a:prstGeom>
          <a:solidFill>
            <a:schemeClr val="bg1">
              <a:alpha val="67000"/>
            </a:schemeClr>
          </a:solidFill>
          <a:ln w="28575" cmpd="thickThin">
            <a:solidFill>
              <a:srgbClr val="023200"/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Bookman Old Style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Bookman Old Style" pitchFamily="18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Bookman Old Style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Bookman Old Style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Bookman Old Style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Bookman Old Style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43201D-B635-41B4-B3CE-78ACB40579C3}" type="datetimeFigureOut">
              <a:rPr lang="ru-RU" smtClean="0"/>
              <a:t>10.12.2013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C4D5E2-6446-46D2-BE6F-1F405D4DB1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7269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Скругленный прямоугольник 6"/>
          <p:cNvSpPr/>
          <p:nvPr/>
        </p:nvSpPr>
        <p:spPr>
          <a:xfrm>
            <a:off x="1142976" y="5072074"/>
            <a:ext cx="6786610" cy="157163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Топ-10 найпопулярніших курортів світу.</a:t>
            </a:r>
            <a:endParaRPr lang="ru-RU" sz="4000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5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0" y="785794"/>
            <a:ext cx="6804248" cy="559553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 err="1" smtClean="0">
                <a:solidFill>
                  <a:srgbClr val="002060"/>
                </a:solidFill>
              </a:rPr>
              <a:t>Основні</a:t>
            </a:r>
            <a:r>
              <a:rPr lang="ru-RU" sz="1400" b="1" dirty="0" smtClean="0">
                <a:solidFill>
                  <a:srgbClr val="002060"/>
                </a:solidFill>
              </a:rPr>
              <a:t> </a:t>
            </a:r>
            <a:r>
              <a:rPr lang="ru-RU" sz="1400" b="1" dirty="0" err="1" smtClean="0">
                <a:solidFill>
                  <a:srgbClr val="002060"/>
                </a:solidFill>
              </a:rPr>
              <a:t>визначні</a:t>
            </a:r>
            <a:r>
              <a:rPr lang="ru-RU" sz="1400" b="1" dirty="0" smtClean="0">
                <a:solidFill>
                  <a:srgbClr val="002060"/>
                </a:solidFill>
              </a:rPr>
              <a:t> </a:t>
            </a:r>
            <a:r>
              <a:rPr lang="ru-RU" sz="1400" b="1" dirty="0" err="1" smtClean="0">
                <a:solidFill>
                  <a:srgbClr val="002060"/>
                </a:solidFill>
              </a:rPr>
              <a:t>пам'ятки</a:t>
            </a:r>
            <a:r>
              <a:rPr lang="ru-RU" sz="1400" b="1" dirty="0" smtClean="0">
                <a:solidFill>
                  <a:srgbClr val="002060"/>
                </a:solidFill>
              </a:rPr>
              <a:t>: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Безумовно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Рим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є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одній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найкрупніших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визначних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пам'яток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Італії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і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миру. У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його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межах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розташовано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місто-державу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Ватикан, а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також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безцінні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пам'ятники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і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ансамблі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античності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-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Римський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Форум,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Віа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Аппіа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Арка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Септімія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Півночі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Базіліка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Емілія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Курія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Храм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Антоніна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і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Фаустіни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Будинок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Весталок, храм вести, Храм Ромула, Храм Кастора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і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Поллукса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Базіліка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Максенция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Арка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Тіта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Палатин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Домус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Августана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Палаццо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дєї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Флаві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Стадіон-іподром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Колізей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Циркус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Максимус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(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Чирко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Массимо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).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Пам'ятники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середньовіччя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Відродження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і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бароко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-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Катакомби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ранньохристиянські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і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середньовічні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церкви,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прикрашені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прекрасними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мозаїками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Площа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Венеції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Площа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Навона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Пантеон,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Площа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Іспанії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Капітолійський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горб, Фонтану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ді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Треві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а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також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безліч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інших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визначних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пам'яток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без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яких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неможливо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уявити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собі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"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Вічне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Місто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", - музей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Боргезе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Палаццо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Массимо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алле Терме,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Капітолійські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музей, Палаццо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Барберіні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(Музей античного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мистецтва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), Церкви Св.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Лаврентія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(покровителя Риму), Санта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Марія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Маджоре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Св.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Пракседи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Санта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Кроче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ін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Джерусалемме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Капела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Санта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Санкторум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собор Св.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Іоанна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собор Сан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Паоло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фуорі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ле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Мура (собор Св. Павла поза Стенами). </a:t>
            </a:r>
          </a:p>
          <a:p>
            <a:endParaRPr lang="ru-RU" sz="14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ru-RU" sz="10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ru-RU" sz="1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ru-RU" sz="1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0" y="476672"/>
            <a:ext cx="7236296" cy="517146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>
              <a:buNone/>
            </a:pPr>
            <a:r>
              <a:rPr lang="ru-RU" sz="1400" b="1" dirty="0">
                <a:solidFill>
                  <a:srgbClr val="002060"/>
                </a:solidFill>
              </a:rPr>
              <a:t>У </a:t>
            </a:r>
            <a:r>
              <a:rPr lang="ru-RU" sz="1400" b="1" dirty="0" err="1">
                <a:solidFill>
                  <a:srgbClr val="002060"/>
                </a:solidFill>
              </a:rPr>
              <a:t>Тіволі</a:t>
            </a:r>
            <a:r>
              <a:rPr lang="ru-RU" sz="1400" b="1" dirty="0">
                <a:solidFill>
                  <a:srgbClr val="002060"/>
                </a:solidFill>
              </a:rPr>
              <a:t> 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- </a:t>
            </a:r>
            <a:r>
              <a:rPr lang="ru-RU" sz="1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Вілла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Адріана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(118 р. </a:t>
            </a:r>
            <a:r>
              <a:rPr lang="ru-RU" sz="1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н.е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.), </a:t>
            </a:r>
            <a:r>
              <a:rPr lang="ru-RU" sz="1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Вілла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д'есте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(1550 р.), </a:t>
            </a:r>
            <a:r>
              <a:rPr lang="ru-RU" sz="1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Вілла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Грегоріана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з </a:t>
            </a:r>
            <a:r>
              <a:rPr lang="ru-RU" sz="1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прекрасним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водопадом (</a:t>
            </a:r>
            <a:r>
              <a:rPr lang="ru-RU" sz="1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висота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ок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160 м.), гротами і парком. </a:t>
            </a:r>
          </a:p>
          <a:p>
            <a:pPr>
              <a:buNone/>
            </a:pPr>
            <a:r>
              <a:rPr lang="ru-RU" sz="1400" b="1" dirty="0">
                <a:solidFill>
                  <a:srgbClr val="002060"/>
                </a:solidFill>
              </a:rPr>
              <a:t> </a:t>
            </a:r>
            <a:r>
              <a:rPr lang="ru-RU" sz="1400" b="1" dirty="0" err="1">
                <a:solidFill>
                  <a:srgbClr val="002060"/>
                </a:solidFill>
              </a:rPr>
              <a:t>Мілан</a:t>
            </a:r>
            <a:r>
              <a:rPr lang="ru-RU" sz="1400" b="1" dirty="0">
                <a:solidFill>
                  <a:srgbClr val="002060"/>
                </a:solidFill>
              </a:rPr>
              <a:t> 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- </a:t>
            </a:r>
            <a:r>
              <a:rPr lang="ru-RU" sz="1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Церква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Сант-амброджо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(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IX-XV 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вв.), </a:t>
            </a:r>
            <a:r>
              <a:rPr lang="ru-RU" sz="1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готичний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собор (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XIV-XIX 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вв.), замок </a:t>
            </a:r>
            <a:r>
              <a:rPr lang="ru-RU" sz="1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Кастелло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Сфорцесько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XVI 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ст.), </a:t>
            </a:r>
            <a:r>
              <a:rPr lang="ru-RU" sz="1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монастир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Санта-Мария </a:t>
            </a:r>
            <a:r>
              <a:rPr lang="ru-RU" sz="1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делле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Грацие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(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XV 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ст., в </a:t>
            </a:r>
            <a:r>
              <a:rPr lang="ru-RU" sz="1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трапезній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- </a:t>
            </a:r>
            <a:r>
              <a:rPr lang="ru-RU" sz="1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розпис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&lt;</a:t>
            </a:r>
            <a:r>
              <a:rPr lang="ru-RU" sz="1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Таємна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вечеря&gt; Леонардо да </a:t>
            </a:r>
            <a:r>
              <a:rPr lang="ru-RU" sz="1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Вінчі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), </a:t>
            </a:r>
            <a:r>
              <a:rPr lang="ru-RU" sz="1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оперний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театр "Ла </a:t>
            </a:r>
            <a:r>
              <a:rPr lang="ru-RU" sz="1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Скеля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". </a:t>
            </a:r>
          </a:p>
          <a:p>
            <a:pPr>
              <a:buNone/>
            </a:pPr>
            <a:r>
              <a:rPr lang="ru-RU" sz="1400" b="1" dirty="0" smtClean="0">
                <a:solidFill>
                  <a:srgbClr val="002060"/>
                </a:solidFill>
              </a:rPr>
              <a:t>Верона 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Пьяцца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Бра(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ст.) - арена,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що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є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другий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за величиною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після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римського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Колізею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церква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Сан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Дзено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 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ст.). </a:t>
            </a:r>
          </a:p>
          <a:p>
            <a:pPr>
              <a:buNone/>
            </a:pPr>
            <a:r>
              <a:rPr lang="ru-RU" sz="1400" b="1" dirty="0" smtClean="0">
                <a:solidFill>
                  <a:srgbClr val="002060"/>
                </a:solidFill>
              </a:rPr>
              <a:t> </a:t>
            </a:r>
            <a:r>
              <a:rPr lang="ru-RU" sz="1400" b="1" dirty="0" err="1" smtClean="0">
                <a:solidFill>
                  <a:srgbClr val="002060"/>
                </a:solidFill>
              </a:rPr>
              <a:t>Флоренція</a:t>
            </a:r>
            <a:r>
              <a:rPr lang="ru-RU" sz="1400" b="1" dirty="0" smtClean="0">
                <a:solidFill>
                  <a:srgbClr val="002060"/>
                </a:solidFill>
              </a:rPr>
              <a:t> 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 Санта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Марія-дель-фьоре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дзвіниця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Джотто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і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башта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Синьорії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(Палаццо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Веккьо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середньовічної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міської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ратуші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Будівля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Уффіци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Палац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Барджелло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Палаццо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Пітті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-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найграндіозніший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палац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флоренції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величезна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кількість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музеїв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і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парків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  <a:p>
            <a:pPr>
              <a:buNone/>
            </a:pPr>
            <a:r>
              <a:rPr lang="ru-RU" sz="1400" b="1" dirty="0" smtClean="0">
                <a:solidFill>
                  <a:srgbClr val="002060"/>
                </a:solidFill>
              </a:rPr>
              <a:t> </a:t>
            </a:r>
            <a:r>
              <a:rPr lang="ru-RU" sz="1400" b="1" dirty="0" err="1" smtClean="0">
                <a:solidFill>
                  <a:srgbClr val="002060"/>
                </a:solidFill>
              </a:rPr>
              <a:t>Венеція</a:t>
            </a:r>
            <a:r>
              <a:rPr lang="ru-RU" sz="1400" b="1" dirty="0" smtClean="0">
                <a:solidFill>
                  <a:srgbClr val="002060"/>
                </a:solidFill>
              </a:rPr>
              <a:t> 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площа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св. Марка, собор Палаццо Доджей,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будівля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Старих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і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Нових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Прокурациі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бібліотека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Башта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Годинника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канал "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Каналі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Грандові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"(3800 м.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завдовжки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а шириною до 70 м.),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торгова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вулиця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Мерчерія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  <a:p>
            <a:pPr>
              <a:buNone/>
            </a:pPr>
            <a:r>
              <a:rPr lang="ru-RU" sz="1400" b="1" dirty="0" err="1" smtClean="0">
                <a:solidFill>
                  <a:srgbClr val="002060"/>
                </a:solidFill>
              </a:rPr>
              <a:t>Піза</a:t>
            </a:r>
            <a:r>
              <a:rPr lang="ru-RU" sz="1400" b="1" dirty="0" smtClean="0">
                <a:solidFill>
                  <a:srgbClr val="002060"/>
                </a:solidFill>
              </a:rPr>
              <a:t> 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Прато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де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Міраколі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(Поле чудес), на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якому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підноситься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Баптістерія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"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падаюча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башта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" і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кладовища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"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Кампосанто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". </a:t>
            </a:r>
          </a:p>
          <a:p>
            <a:pPr>
              <a:buNone/>
            </a:pP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Італія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славиться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своїми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морськими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озерними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(оз. Альба,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розташовано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прямо в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кратері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вулкана, озеро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Немі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Комо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і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ін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.)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і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гірськолижними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курортами(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Борміо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Мурано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і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ін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.), а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також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вулканами(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Везувій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Етна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і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численними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нац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парками: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Стельвіо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Калабрійський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Гран-парадізо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Абруццо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Чирчео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і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ін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.,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численні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резервати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і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заповідники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Скругленный прямоугольник 3"/>
          <p:cNvSpPr/>
          <p:nvPr/>
        </p:nvSpPr>
        <p:spPr>
          <a:xfrm>
            <a:off x="1043608" y="357166"/>
            <a:ext cx="7743234" cy="112761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err="1" smtClean="0">
                <a:solidFill>
                  <a:schemeClr val="accent1">
                    <a:lumMod val="50000"/>
                  </a:schemeClr>
                </a:solidFill>
              </a:rPr>
              <a:t>Домініканська</a:t>
            </a:r>
            <a:r>
              <a:rPr lang="ru-RU" sz="4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4000" dirty="0" err="1" smtClean="0">
                <a:solidFill>
                  <a:schemeClr val="accent1">
                    <a:lumMod val="50000"/>
                  </a:schemeClr>
                </a:solidFill>
              </a:rPr>
              <a:t>Республіка</a:t>
            </a:r>
            <a:endParaRPr lang="ru-RU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Важлива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інформація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79512" y="1340768"/>
            <a:ext cx="6392752" cy="4802876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Домінікана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по праву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вважається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одним з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кращих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пляжних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напрямків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у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світі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розкішна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тропічна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природа,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незрівнянні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пляжі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готелі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з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гігантськими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територіями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якісна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система </a:t>
            </a: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 Inclusive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доповнена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життєрадісною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музичною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атмосферою.У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Домінікані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створені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умови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для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відпочинку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сімей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з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дітьми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закоханих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парі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компаній.У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багатьох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готелях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працюють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сучасні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спа-центри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У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Домінікані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одні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з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найкращих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пляжів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на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Карибах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великий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вибір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готелівнабудь-який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смак,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відмінний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сервіс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відмінні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умови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для занять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водними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видами спорту,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карибська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гостинність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веселість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і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привітність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відмінний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пляжний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відпочинок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цілий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рік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Хоча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Домінікана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не є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напрямком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масового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відпочинку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туристи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люблять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відпочинок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у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Домінікані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а тури в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Домінікану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незмінно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користуються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попитом.У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Домінікані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завжди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гарна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погода, тому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ціни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на тури в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Домінікану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практично не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залежать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від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пори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року.І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все ж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найвищі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ціни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на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відпочинок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в 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Домінікані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 на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новорічні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тури і в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період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різдвяних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канікул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ru-RU" sz="1050" dirty="0" smtClean="0"/>
              <a:t>.</a:t>
            </a:r>
            <a:endParaRPr lang="ru-RU" sz="1050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23528" y="1628800"/>
            <a:ext cx="6480720" cy="4800596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err="1" smtClean="0">
                <a:solidFill>
                  <a:srgbClr val="002060"/>
                </a:solidFill>
              </a:rPr>
              <a:t>Географічне</a:t>
            </a:r>
            <a:r>
              <a:rPr lang="ru-RU" sz="1600" b="1" dirty="0" smtClean="0">
                <a:solidFill>
                  <a:srgbClr val="002060"/>
                </a:solidFill>
              </a:rPr>
              <a:t> </a:t>
            </a:r>
            <a:r>
              <a:rPr lang="ru-RU" sz="1600" b="1" dirty="0" err="1" smtClean="0">
                <a:solidFill>
                  <a:srgbClr val="002060"/>
                </a:solidFill>
              </a:rPr>
              <a:t>положення</a:t>
            </a:r>
            <a:endParaRPr lang="ru-RU" sz="1600" b="1" dirty="0" smtClean="0">
              <a:solidFill>
                <a:srgbClr val="002060"/>
              </a:solidFill>
            </a:endParaRPr>
          </a:p>
          <a:p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Домініканська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Республіка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займає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дві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третини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о.Гаїті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що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раніше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називався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Еспаньола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на честь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першовідкривачів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острова-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іспанців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На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півночі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омивається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Атлантичним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океаном, на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сході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–протокою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Мона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на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півдні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–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Карибським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морем, а на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заході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межує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з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Гаїті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Найближчі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сусіди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–Куба на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північному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заході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Ямайка на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заходіі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Пуерто-Ріко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на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сході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Близько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половини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площі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зайнято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високими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(до 3175м)-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горами.Інша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частина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тропічні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вічнозелені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і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листяні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ліси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савани.У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країні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є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більше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8000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видів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рослин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причому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1800 з них,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зустрічаються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тільки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в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цій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частині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світу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endParaRPr lang="ru-RU" sz="16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ru-RU" sz="1600" b="1" dirty="0" err="1" smtClean="0">
                <a:solidFill>
                  <a:srgbClr val="002060"/>
                </a:solidFill>
              </a:rPr>
              <a:t>Клімат</a:t>
            </a:r>
            <a:endParaRPr lang="ru-RU" sz="1600" b="1" dirty="0" smtClean="0">
              <a:solidFill>
                <a:srgbClr val="002060"/>
              </a:solidFill>
            </a:endParaRPr>
          </a:p>
          <a:p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Помірний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тропічний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влітку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+27° С,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взимку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+24 ° С.У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найжаркіший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сезон(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серпень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-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вересень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)+33°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С.Вологий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сезон з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червня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по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жовтень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а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ідеальний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час для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відвідування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острова з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грудня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до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середини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травня.Середньорічна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температура води +26...+27° С.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Столиця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Домінікани</a:t>
            </a:r>
            <a:endParaRPr lang="ru-RU" sz="16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м.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Санта-Домінго</a:t>
            </a:r>
            <a:r>
              <a:rPr lang="ru-RU" sz="1100" dirty="0" smtClean="0"/>
              <a:t>.</a:t>
            </a:r>
            <a:endParaRPr lang="ru-RU" sz="1100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Скругленный прямоугольник 3"/>
          <p:cNvSpPr/>
          <p:nvPr/>
        </p:nvSpPr>
        <p:spPr>
          <a:xfrm>
            <a:off x="450241" y="980728"/>
            <a:ext cx="6642039" cy="54006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err="1" smtClean="0">
                <a:solidFill>
                  <a:srgbClr val="002060"/>
                </a:solidFill>
              </a:rPr>
              <a:t>Пам'ятки</a:t>
            </a:r>
            <a:r>
              <a:rPr lang="ru-RU" sz="1400" b="1" dirty="0" smtClean="0">
                <a:solidFill>
                  <a:srgbClr val="002060"/>
                </a:solidFill>
              </a:rPr>
              <a:t> / </a:t>
            </a:r>
            <a:r>
              <a:rPr lang="ru-RU" sz="1400" b="1" dirty="0" err="1" smtClean="0">
                <a:solidFill>
                  <a:srgbClr val="002060"/>
                </a:solidFill>
              </a:rPr>
              <a:t>екскурсії</a:t>
            </a:r>
            <a:r>
              <a:rPr lang="ru-RU" sz="1400" b="1" dirty="0" smtClean="0">
                <a:solidFill>
                  <a:srgbClr val="002060"/>
                </a:solidFill>
              </a:rPr>
              <a:t> </a:t>
            </a:r>
          </a:p>
          <a:p>
            <a:pPr algn="ctr"/>
            <a:endParaRPr lang="ru-RU" sz="1400" dirty="0" smtClean="0">
              <a:solidFill>
                <a:schemeClr val="tx1"/>
              </a:solidFill>
            </a:endParaRPr>
          </a:p>
          <a:p>
            <a:pPr algn="ctr"/>
            <a:r>
              <a:rPr lang="ru-RU" sz="1400" dirty="0" err="1" smtClean="0">
                <a:solidFill>
                  <a:schemeClr val="tx1"/>
                </a:solidFill>
              </a:rPr>
              <a:t>Пляжі</a:t>
            </a:r>
            <a:r>
              <a:rPr lang="ru-RU" sz="1400" dirty="0" smtClean="0">
                <a:solidFill>
                  <a:schemeClr val="tx1"/>
                </a:solidFill>
              </a:rPr>
              <a:t> - </a:t>
            </a:r>
            <a:r>
              <a:rPr lang="ru-RU" sz="1400" dirty="0" err="1" smtClean="0">
                <a:solidFill>
                  <a:schemeClr val="tx1"/>
                </a:solidFill>
              </a:rPr>
              <a:t>основна</a:t>
            </a:r>
            <a:r>
              <a:rPr lang="ru-RU" sz="1400" dirty="0" smtClean="0">
                <a:solidFill>
                  <a:schemeClr val="tx1"/>
                </a:solidFill>
              </a:rPr>
              <a:t> </a:t>
            </a:r>
            <a:r>
              <a:rPr lang="ru-RU" sz="1400" dirty="0" err="1" smtClean="0">
                <a:solidFill>
                  <a:schemeClr val="tx1"/>
                </a:solidFill>
              </a:rPr>
              <a:t>визначна</a:t>
            </a:r>
            <a:r>
              <a:rPr lang="ru-RU" sz="1400" dirty="0" smtClean="0">
                <a:solidFill>
                  <a:schemeClr val="tx1"/>
                </a:solidFill>
              </a:rPr>
              <a:t> </a:t>
            </a:r>
            <a:r>
              <a:rPr lang="ru-RU" sz="1400" dirty="0" err="1" smtClean="0">
                <a:solidFill>
                  <a:schemeClr val="tx1"/>
                </a:solidFill>
              </a:rPr>
              <a:t>пам'ятка</a:t>
            </a:r>
            <a:r>
              <a:rPr lang="ru-RU" sz="1400" dirty="0" smtClean="0">
                <a:solidFill>
                  <a:schemeClr val="tx1"/>
                </a:solidFill>
              </a:rPr>
              <a:t> </a:t>
            </a:r>
            <a:r>
              <a:rPr lang="ru-RU" sz="1400" dirty="0" err="1" smtClean="0">
                <a:solidFill>
                  <a:schemeClr val="tx1"/>
                </a:solidFill>
              </a:rPr>
              <a:t>країни</a:t>
            </a:r>
            <a:r>
              <a:rPr lang="ru-RU" sz="1400" dirty="0" smtClean="0">
                <a:solidFill>
                  <a:schemeClr val="tx1"/>
                </a:solidFill>
              </a:rPr>
              <a:t>, </a:t>
            </a:r>
            <a:r>
              <a:rPr lang="ru-RU" sz="1400" dirty="0" err="1" smtClean="0">
                <a:solidFill>
                  <a:schemeClr val="tx1"/>
                </a:solidFill>
              </a:rPr>
              <a:t>найвідоміші</a:t>
            </a:r>
            <a:r>
              <a:rPr lang="ru-RU" sz="1400" dirty="0" smtClean="0">
                <a:solidFill>
                  <a:schemeClr val="tx1"/>
                </a:solidFill>
              </a:rPr>
              <a:t> </a:t>
            </a:r>
            <a:r>
              <a:rPr lang="ru-RU" sz="1400" dirty="0" err="1" smtClean="0">
                <a:solidFill>
                  <a:schemeClr val="tx1"/>
                </a:solidFill>
              </a:rPr>
              <a:t>з</a:t>
            </a:r>
            <a:r>
              <a:rPr lang="ru-RU" sz="1400" dirty="0" smtClean="0">
                <a:solidFill>
                  <a:schemeClr val="tx1"/>
                </a:solidFill>
              </a:rPr>
              <a:t> них </a:t>
            </a:r>
            <a:r>
              <a:rPr lang="ru-RU" sz="1400" dirty="0" err="1" smtClean="0">
                <a:solidFill>
                  <a:schemeClr val="tx1"/>
                </a:solidFill>
              </a:rPr>
              <a:t>розташовані</a:t>
            </a:r>
            <a:r>
              <a:rPr lang="ru-RU" sz="1400" dirty="0" smtClean="0">
                <a:solidFill>
                  <a:schemeClr val="tx1"/>
                </a:solidFill>
              </a:rPr>
              <a:t> в </a:t>
            </a:r>
            <a:r>
              <a:rPr lang="ru-RU" sz="1400" dirty="0" err="1" smtClean="0">
                <a:solidFill>
                  <a:schemeClr val="tx1"/>
                </a:solidFill>
              </a:rPr>
              <a:t>провінції</a:t>
            </a:r>
            <a:r>
              <a:rPr lang="ru-RU" sz="1400" dirty="0" smtClean="0">
                <a:solidFill>
                  <a:schemeClr val="tx1"/>
                </a:solidFill>
              </a:rPr>
              <a:t> </a:t>
            </a:r>
            <a:r>
              <a:rPr lang="ru-RU" sz="1400" dirty="0" err="1" smtClean="0">
                <a:solidFill>
                  <a:schemeClr val="tx1"/>
                </a:solidFill>
              </a:rPr>
              <a:t>Пуерто-Плата</a:t>
            </a:r>
            <a:r>
              <a:rPr lang="ru-RU" sz="1400" dirty="0" smtClean="0">
                <a:solidFill>
                  <a:schemeClr val="tx1"/>
                </a:solidFill>
              </a:rPr>
              <a:t> на </a:t>
            </a:r>
            <a:r>
              <a:rPr lang="ru-RU" sz="1400" dirty="0" err="1" smtClean="0">
                <a:solidFill>
                  <a:schemeClr val="tx1"/>
                </a:solidFill>
              </a:rPr>
              <a:t>півночі</a:t>
            </a:r>
            <a:r>
              <a:rPr lang="ru-RU" sz="1400" dirty="0" smtClean="0">
                <a:solidFill>
                  <a:schemeClr val="tx1"/>
                </a:solidFill>
              </a:rPr>
              <a:t>. </a:t>
            </a:r>
            <a:r>
              <a:rPr lang="ru-RU" sz="1400" dirty="0" err="1" smtClean="0">
                <a:solidFill>
                  <a:schemeClr val="tx1"/>
                </a:solidFill>
              </a:rPr>
              <a:t>Санто-Домінго-де-Гузман</a:t>
            </a:r>
            <a:r>
              <a:rPr lang="ru-RU" sz="1400" dirty="0" smtClean="0">
                <a:solidFill>
                  <a:schemeClr val="tx1"/>
                </a:solidFill>
              </a:rPr>
              <a:t> - </a:t>
            </a:r>
            <a:r>
              <a:rPr lang="ru-RU" sz="1400" dirty="0" err="1" smtClean="0">
                <a:solidFill>
                  <a:schemeClr val="tx1"/>
                </a:solidFill>
              </a:rPr>
              <a:t>найстаріше</a:t>
            </a:r>
            <a:r>
              <a:rPr lang="ru-RU" sz="1400" dirty="0" smtClean="0">
                <a:solidFill>
                  <a:schemeClr val="tx1"/>
                </a:solidFill>
              </a:rPr>
              <a:t> (</a:t>
            </a:r>
            <a:r>
              <a:rPr lang="ru-RU" sz="1400" dirty="0" err="1" smtClean="0">
                <a:solidFill>
                  <a:schemeClr val="tx1"/>
                </a:solidFill>
              </a:rPr>
              <a:t>заснований</a:t>
            </a:r>
            <a:r>
              <a:rPr lang="ru-RU" sz="1400" dirty="0" smtClean="0">
                <a:solidFill>
                  <a:schemeClr val="tx1"/>
                </a:solidFill>
              </a:rPr>
              <a:t> в 1496 р.) </a:t>
            </a:r>
            <a:r>
              <a:rPr lang="ru-RU" sz="1400" dirty="0" err="1" smtClean="0">
                <a:solidFill>
                  <a:schemeClr val="tx1"/>
                </a:solidFill>
              </a:rPr>
              <a:t>і</a:t>
            </a:r>
            <a:r>
              <a:rPr lang="ru-RU" sz="1400" dirty="0" smtClean="0">
                <a:solidFill>
                  <a:schemeClr val="tx1"/>
                </a:solidFill>
              </a:rPr>
              <a:t> </a:t>
            </a:r>
            <a:r>
              <a:rPr lang="ru-RU" sz="1400" dirty="0" err="1" smtClean="0">
                <a:solidFill>
                  <a:schemeClr val="tx1"/>
                </a:solidFill>
              </a:rPr>
              <a:t>найбільше</a:t>
            </a:r>
            <a:r>
              <a:rPr lang="ru-RU" sz="1400" dirty="0" smtClean="0">
                <a:solidFill>
                  <a:schemeClr val="tx1"/>
                </a:solidFill>
              </a:rPr>
              <a:t> </a:t>
            </a:r>
            <a:r>
              <a:rPr lang="ru-RU" sz="1400" dirty="0" err="1" smtClean="0">
                <a:solidFill>
                  <a:schemeClr val="tx1"/>
                </a:solidFill>
              </a:rPr>
              <a:t>місто</a:t>
            </a:r>
            <a:r>
              <a:rPr lang="ru-RU" sz="1400" dirty="0" smtClean="0">
                <a:solidFill>
                  <a:schemeClr val="tx1"/>
                </a:solidFill>
              </a:rPr>
              <a:t> </a:t>
            </a:r>
            <a:r>
              <a:rPr lang="ru-RU" sz="1400" dirty="0" err="1" smtClean="0">
                <a:solidFill>
                  <a:schemeClr val="tx1"/>
                </a:solidFill>
              </a:rPr>
              <a:t>Антільських</a:t>
            </a:r>
            <a:r>
              <a:rPr lang="ru-RU" sz="1400" dirty="0" smtClean="0">
                <a:solidFill>
                  <a:schemeClr val="tx1"/>
                </a:solidFill>
              </a:rPr>
              <a:t> </a:t>
            </a:r>
            <a:r>
              <a:rPr lang="ru-RU" sz="1400" dirty="0" err="1" smtClean="0">
                <a:solidFill>
                  <a:schemeClr val="tx1"/>
                </a:solidFill>
              </a:rPr>
              <a:t>островів</a:t>
            </a:r>
            <a:r>
              <a:rPr lang="ru-RU" sz="1400" dirty="0" smtClean="0">
                <a:solidFill>
                  <a:schemeClr val="tx1"/>
                </a:solidFill>
              </a:rPr>
              <a:t>, </a:t>
            </a:r>
            <a:r>
              <a:rPr lang="ru-RU" sz="1400" dirty="0" err="1" smtClean="0">
                <a:solidFill>
                  <a:schemeClr val="tx1"/>
                </a:solidFill>
              </a:rPr>
              <a:t>що</a:t>
            </a:r>
            <a:r>
              <a:rPr lang="ru-RU" sz="1400" dirty="0" smtClean="0">
                <a:solidFill>
                  <a:schemeClr val="tx1"/>
                </a:solidFill>
              </a:rPr>
              <a:t> </a:t>
            </a:r>
            <a:r>
              <a:rPr lang="ru-RU" sz="1400" dirty="0" err="1" smtClean="0">
                <a:solidFill>
                  <a:schemeClr val="tx1"/>
                </a:solidFill>
              </a:rPr>
              <a:t>виросло</a:t>
            </a:r>
            <a:r>
              <a:rPr lang="ru-RU" sz="1400" dirty="0" smtClean="0">
                <a:solidFill>
                  <a:schemeClr val="tx1"/>
                </a:solidFill>
              </a:rPr>
              <a:t> на </a:t>
            </a:r>
            <a:r>
              <a:rPr lang="ru-RU" sz="1400" dirty="0" err="1" smtClean="0">
                <a:solidFill>
                  <a:schemeClr val="tx1"/>
                </a:solidFill>
              </a:rPr>
              <a:t>місці</a:t>
            </a:r>
            <a:r>
              <a:rPr lang="ru-RU" sz="1400" dirty="0" smtClean="0">
                <a:solidFill>
                  <a:schemeClr val="tx1"/>
                </a:solidFill>
              </a:rPr>
              <a:t> </a:t>
            </a:r>
            <a:r>
              <a:rPr lang="ru-RU" sz="1400" dirty="0" err="1" smtClean="0">
                <a:solidFill>
                  <a:schemeClr val="tx1"/>
                </a:solidFill>
              </a:rPr>
              <a:t>зруйнованого</a:t>
            </a:r>
            <a:r>
              <a:rPr lang="ru-RU" sz="1400" dirty="0" smtClean="0">
                <a:solidFill>
                  <a:schemeClr val="tx1"/>
                </a:solidFill>
              </a:rPr>
              <a:t> ураганом </a:t>
            </a:r>
            <a:r>
              <a:rPr lang="ru-RU" sz="1400" dirty="0" err="1" smtClean="0">
                <a:solidFill>
                  <a:schemeClr val="tx1"/>
                </a:solidFill>
              </a:rPr>
              <a:t>Ізабелли</a:t>
            </a:r>
            <a:r>
              <a:rPr lang="ru-RU" sz="1400" dirty="0" smtClean="0">
                <a:solidFill>
                  <a:schemeClr val="tx1"/>
                </a:solidFill>
              </a:rPr>
              <a:t> - </a:t>
            </a:r>
            <a:r>
              <a:rPr lang="ru-RU" sz="1400" dirty="0" err="1" smtClean="0">
                <a:solidFill>
                  <a:schemeClr val="tx1"/>
                </a:solidFill>
              </a:rPr>
              <a:t>першого</a:t>
            </a:r>
            <a:r>
              <a:rPr lang="ru-RU" sz="1400" dirty="0" smtClean="0">
                <a:solidFill>
                  <a:schemeClr val="tx1"/>
                </a:solidFill>
              </a:rPr>
              <a:t> </a:t>
            </a:r>
            <a:r>
              <a:rPr lang="ru-RU" sz="1400" dirty="0" err="1" smtClean="0">
                <a:solidFill>
                  <a:schemeClr val="tx1"/>
                </a:solidFill>
              </a:rPr>
              <a:t>іспанського</a:t>
            </a:r>
            <a:r>
              <a:rPr lang="ru-RU" sz="1400" dirty="0" smtClean="0">
                <a:solidFill>
                  <a:schemeClr val="tx1"/>
                </a:solidFill>
              </a:rPr>
              <a:t> </a:t>
            </a:r>
            <a:r>
              <a:rPr lang="ru-RU" sz="1400" dirty="0" err="1" smtClean="0">
                <a:solidFill>
                  <a:schemeClr val="tx1"/>
                </a:solidFill>
              </a:rPr>
              <a:t>міста</a:t>
            </a:r>
            <a:r>
              <a:rPr lang="ru-RU" sz="1400" dirty="0" smtClean="0">
                <a:solidFill>
                  <a:schemeClr val="tx1"/>
                </a:solidFill>
              </a:rPr>
              <a:t> на </a:t>
            </a:r>
            <a:r>
              <a:rPr lang="ru-RU" sz="1400" dirty="0" err="1" smtClean="0">
                <a:solidFill>
                  <a:schemeClr val="tx1"/>
                </a:solidFill>
              </a:rPr>
              <a:t>острові</a:t>
            </a:r>
            <a:r>
              <a:rPr lang="ru-RU" sz="1400" dirty="0" smtClean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ru-RU" sz="1400" dirty="0" err="1" smtClean="0">
                <a:solidFill>
                  <a:schemeClr val="tx1"/>
                </a:solidFill>
              </a:rPr>
              <a:t>Рекомендуємо</a:t>
            </a:r>
            <a:r>
              <a:rPr lang="ru-RU" sz="1400" dirty="0" smtClean="0">
                <a:solidFill>
                  <a:schemeClr val="tx1"/>
                </a:solidFill>
              </a:rPr>
              <a:t> </a:t>
            </a:r>
            <a:r>
              <a:rPr lang="ru-RU" sz="1400" dirty="0" err="1" smtClean="0">
                <a:solidFill>
                  <a:schemeClr val="tx1"/>
                </a:solidFill>
              </a:rPr>
              <a:t>відвідати</a:t>
            </a:r>
            <a:r>
              <a:rPr lang="ru-RU" sz="1400" dirty="0" smtClean="0">
                <a:solidFill>
                  <a:schemeClr val="tx1"/>
                </a:solidFill>
              </a:rPr>
              <a:t>: вежу Тор-ре-</a:t>
            </a:r>
            <a:r>
              <a:rPr lang="ru-RU" sz="1400" dirty="0" err="1" smtClean="0">
                <a:solidFill>
                  <a:schemeClr val="tx1"/>
                </a:solidFill>
              </a:rPr>
              <a:t>дель</a:t>
            </a:r>
            <a:r>
              <a:rPr lang="ru-RU" sz="1400" dirty="0" smtClean="0">
                <a:solidFill>
                  <a:schemeClr val="tx1"/>
                </a:solidFill>
              </a:rPr>
              <a:t>-</a:t>
            </a:r>
            <a:r>
              <a:rPr lang="ru-RU" sz="1400" dirty="0" err="1" smtClean="0">
                <a:solidFill>
                  <a:schemeClr val="tx1"/>
                </a:solidFill>
              </a:rPr>
              <a:t>Оменахе</a:t>
            </a:r>
            <a:r>
              <a:rPr lang="ru-RU" sz="1400" dirty="0" smtClean="0">
                <a:solidFill>
                  <a:schemeClr val="tx1"/>
                </a:solidFill>
              </a:rPr>
              <a:t>; собор Санта-</a:t>
            </a:r>
            <a:r>
              <a:rPr lang="ru-RU" sz="1400" dirty="0" err="1" smtClean="0">
                <a:solidFill>
                  <a:schemeClr val="tx1"/>
                </a:solidFill>
              </a:rPr>
              <a:t>Марія</a:t>
            </a:r>
            <a:r>
              <a:rPr lang="ru-RU" sz="1400" dirty="0" smtClean="0">
                <a:solidFill>
                  <a:schemeClr val="tx1"/>
                </a:solidFill>
              </a:rPr>
              <a:t>-ла-</a:t>
            </a:r>
            <a:r>
              <a:rPr lang="ru-RU" sz="1400" dirty="0" err="1" smtClean="0">
                <a:solidFill>
                  <a:schemeClr val="tx1"/>
                </a:solidFill>
              </a:rPr>
              <a:t>Менор</a:t>
            </a:r>
            <a:r>
              <a:rPr lang="ru-RU" sz="1400" dirty="0" smtClean="0">
                <a:solidFill>
                  <a:schemeClr val="tx1"/>
                </a:solidFill>
              </a:rPr>
              <a:t>, в </a:t>
            </a:r>
            <a:r>
              <a:rPr lang="ru-RU" sz="1400" dirty="0" err="1" smtClean="0">
                <a:solidFill>
                  <a:schemeClr val="tx1"/>
                </a:solidFill>
              </a:rPr>
              <a:t>якому</a:t>
            </a:r>
            <a:r>
              <a:rPr lang="ru-RU" sz="1400" dirty="0" smtClean="0">
                <a:solidFill>
                  <a:schemeClr val="tx1"/>
                </a:solidFill>
              </a:rPr>
              <a:t> є останки Христофора Колумба; замок </a:t>
            </a:r>
            <a:r>
              <a:rPr lang="ru-RU" sz="1400" dirty="0" err="1" smtClean="0">
                <a:solidFill>
                  <a:schemeClr val="tx1"/>
                </a:solidFill>
              </a:rPr>
              <a:t>Дієго</a:t>
            </a:r>
            <a:r>
              <a:rPr lang="ru-RU" sz="1400" dirty="0" smtClean="0">
                <a:solidFill>
                  <a:schemeClr val="tx1"/>
                </a:solidFill>
              </a:rPr>
              <a:t> Колумба, </a:t>
            </a:r>
            <a:r>
              <a:rPr lang="ru-RU" sz="1400" dirty="0" err="1" smtClean="0">
                <a:solidFill>
                  <a:schemeClr val="tx1"/>
                </a:solidFill>
              </a:rPr>
              <a:t>його</a:t>
            </a:r>
            <a:r>
              <a:rPr lang="ru-RU" sz="1400" dirty="0" smtClean="0">
                <a:solidFill>
                  <a:schemeClr val="tx1"/>
                </a:solidFill>
              </a:rPr>
              <a:t> брата (</a:t>
            </a:r>
            <a:r>
              <a:rPr lang="ru-RU" sz="1400" dirty="0" err="1" smtClean="0">
                <a:solidFill>
                  <a:schemeClr val="tx1"/>
                </a:solidFill>
              </a:rPr>
              <a:t>всі</a:t>
            </a:r>
            <a:r>
              <a:rPr lang="ru-RU" sz="1400" dirty="0" smtClean="0">
                <a:solidFill>
                  <a:schemeClr val="tx1"/>
                </a:solidFill>
              </a:rPr>
              <a:t> </a:t>
            </a:r>
            <a:r>
              <a:rPr lang="ru-RU" sz="1400" dirty="0" err="1" smtClean="0">
                <a:solidFill>
                  <a:schemeClr val="tx1"/>
                </a:solidFill>
              </a:rPr>
              <a:t>будівлі</a:t>
            </a:r>
            <a:r>
              <a:rPr lang="ru-RU" sz="1400" dirty="0" smtClean="0">
                <a:solidFill>
                  <a:schemeClr val="tx1"/>
                </a:solidFill>
              </a:rPr>
              <a:t> 16 ст.); </a:t>
            </a:r>
            <a:r>
              <a:rPr lang="ru-RU" sz="1400" dirty="0" err="1" smtClean="0">
                <a:solidFill>
                  <a:schemeClr val="tx1"/>
                </a:solidFill>
              </a:rPr>
              <a:t>найстаріший</a:t>
            </a:r>
            <a:r>
              <a:rPr lang="ru-RU" sz="1400" dirty="0" smtClean="0">
                <a:solidFill>
                  <a:schemeClr val="tx1"/>
                </a:solidFill>
              </a:rPr>
              <a:t> </a:t>
            </a:r>
            <a:r>
              <a:rPr lang="ru-RU" sz="1400" dirty="0" err="1" smtClean="0">
                <a:solidFill>
                  <a:schemeClr val="tx1"/>
                </a:solidFill>
              </a:rPr>
              <a:t>американський</a:t>
            </a:r>
            <a:r>
              <a:rPr lang="ru-RU" sz="1400" dirty="0" smtClean="0">
                <a:solidFill>
                  <a:schemeClr val="tx1"/>
                </a:solidFill>
              </a:rPr>
              <a:t> </a:t>
            </a:r>
            <a:r>
              <a:rPr lang="ru-RU" sz="1400" dirty="0" err="1" smtClean="0">
                <a:solidFill>
                  <a:schemeClr val="tx1"/>
                </a:solidFill>
              </a:rPr>
              <a:t>університет</a:t>
            </a:r>
            <a:r>
              <a:rPr lang="ru-RU" sz="1400" dirty="0" smtClean="0">
                <a:solidFill>
                  <a:schemeClr val="tx1"/>
                </a:solidFill>
              </a:rPr>
              <a:t> Санто -</a:t>
            </a:r>
            <a:r>
              <a:rPr lang="ru-RU" sz="1400" dirty="0" err="1" smtClean="0">
                <a:solidFill>
                  <a:schemeClr val="tx1"/>
                </a:solidFill>
              </a:rPr>
              <a:t>Домінго</a:t>
            </a:r>
            <a:r>
              <a:rPr lang="ru-RU" sz="1400" dirty="0" smtClean="0">
                <a:solidFill>
                  <a:schemeClr val="tx1"/>
                </a:solidFill>
              </a:rPr>
              <a:t> (1538р.); парк </a:t>
            </a:r>
            <a:r>
              <a:rPr lang="ru-RU" sz="1400" dirty="0" err="1" smtClean="0">
                <a:solidFill>
                  <a:schemeClr val="tx1"/>
                </a:solidFill>
              </a:rPr>
              <a:t>Мірадор</a:t>
            </a:r>
            <a:r>
              <a:rPr lang="ru-RU" sz="1400" dirty="0" smtClean="0">
                <a:solidFill>
                  <a:schemeClr val="tx1"/>
                </a:solidFill>
              </a:rPr>
              <a:t>-Сур; </a:t>
            </a:r>
            <a:r>
              <a:rPr lang="ru-RU" sz="1400" dirty="0" err="1" smtClean="0">
                <a:solidFill>
                  <a:schemeClr val="tx1"/>
                </a:solidFill>
              </a:rPr>
              <a:t>музеї</a:t>
            </a:r>
            <a:r>
              <a:rPr lang="ru-RU" sz="1400" dirty="0" smtClean="0">
                <a:solidFill>
                  <a:schemeClr val="tx1"/>
                </a:solidFill>
              </a:rPr>
              <a:t> </a:t>
            </a:r>
            <a:r>
              <a:rPr lang="ru-RU" sz="1400" dirty="0" err="1" smtClean="0">
                <a:solidFill>
                  <a:schemeClr val="tx1"/>
                </a:solidFill>
              </a:rPr>
              <a:t>природи</a:t>
            </a:r>
            <a:r>
              <a:rPr lang="ru-RU" sz="1400" dirty="0" smtClean="0">
                <a:solidFill>
                  <a:schemeClr val="tx1"/>
                </a:solidFill>
              </a:rPr>
              <a:t>, </a:t>
            </a:r>
            <a:r>
              <a:rPr lang="ru-RU" sz="1400" dirty="0" err="1" smtClean="0">
                <a:solidFill>
                  <a:schemeClr val="tx1"/>
                </a:solidFill>
              </a:rPr>
              <a:t>Домініканський</a:t>
            </a:r>
            <a:r>
              <a:rPr lang="ru-RU" sz="1400" dirty="0" smtClean="0">
                <a:solidFill>
                  <a:schemeClr val="tx1"/>
                </a:solidFill>
              </a:rPr>
              <a:t>, </a:t>
            </a:r>
            <a:r>
              <a:rPr lang="ru-RU" sz="1400" dirty="0" err="1" smtClean="0">
                <a:solidFill>
                  <a:schemeClr val="tx1"/>
                </a:solidFill>
              </a:rPr>
              <a:t>сучасного</a:t>
            </a:r>
            <a:r>
              <a:rPr lang="ru-RU" sz="1400" dirty="0" smtClean="0">
                <a:solidFill>
                  <a:schemeClr val="tx1"/>
                </a:solidFill>
              </a:rPr>
              <a:t> </a:t>
            </a:r>
            <a:r>
              <a:rPr lang="ru-RU" sz="1400" dirty="0" err="1" smtClean="0">
                <a:solidFill>
                  <a:schemeClr val="tx1"/>
                </a:solidFill>
              </a:rPr>
              <a:t>мистецтва</a:t>
            </a:r>
            <a:r>
              <a:rPr lang="ru-RU" sz="1400" dirty="0" smtClean="0">
                <a:solidFill>
                  <a:schemeClr val="tx1"/>
                </a:solidFill>
              </a:rPr>
              <a:t>; </a:t>
            </a:r>
            <a:r>
              <a:rPr lang="ru-RU" sz="1400" dirty="0" err="1" smtClean="0">
                <a:solidFill>
                  <a:schemeClr val="tx1"/>
                </a:solidFill>
              </a:rPr>
              <a:t>акваріум</a:t>
            </a:r>
            <a:r>
              <a:rPr lang="ru-RU" sz="1400" dirty="0" smtClean="0">
                <a:solidFill>
                  <a:schemeClr val="tx1"/>
                </a:solidFill>
              </a:rPr>
              <a:t>, представлений </a:t>
            </a:r>
            <a:r>
              <a:rPr lang="ru-RU" sz="1400" dirty="0" err="1" smtClean="0">
                <a:solidFill>
                  <a:schemeClr val="tx1"/>
                </a:solidFill>
              </a:rPr>
              <a:t>підводний</a:t>
            </a:r>
            <a:r>
              <a:rPr lang="ru-RU" sz="1400" dirty="0" smtClean="0">
                <a:solidFill>
                  <a:schemeClr val="tx1"/>
                </a:solidFill>
              </a:rPr>
              <a:t> </a:t>
            </a:r>
            <a:r>
              <a:rPr lang="ru-RU" sz="1400" dirty="0" err="1" smtClean="0">
                <a:solidFill>
                  <a:schemeClr val="tx1"/>
                </a:solidFill>
              </a:rPr>
              <a:t>світ</a:t>
            </a:r>
            <a:r>
              <a:rPr lang="ru-RU" sz="1400" dirty="0" smtClean="0">
                <a:solidFill>
                  <a:schemeClr val="tx1"/>
                </a:solidFill>
              </a:rPr>
              <a:t> </a:t>
            </a:r>
            <a:r>
              <a:rPr lang="ru-RU" sz="1400" dirty="0" err="1" smtClean="0">
                <a:solidFill>
                  <a:schemeClr val="tx1"/>
                </a:solidFill>
              </a:rPr>
              <a:t>тропічних</a:t>
            </a:r>
            <a:r>
              <a:rPr lang="ru-RU" sz="1400" dirty="0" smtClean="0">
                <a:solidFill>
                  <a:schemeClr val="tx1"/>
                </a:solidFill>
              </a:rPr>
              <a:t> широт; зоопарк.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По </a:t>
            </a:r>
            <a:r>
              <a:rPr lang="ru-RU" sz="1400" dirty="0" err="1" smtClean="0">
                <a:solidFill>
                  <a:schemeClr val="tx1"/>
                </a:solidFill>
              </a:rPr>
              <a:t>всьому</a:t>
            </a:r>
            <a:r>
              <a:rPr lang="ru-RU" sz="1400" dirty="0" smtClean="0">
                <a:solidFill>
                  <a:schemeClr val="tx1"/>
                </a:solidFill>
              </a:rPr>
              <a:t> </a:t>
            </a:r>
            <a:r>
              <a:rPr lang="ru-RU" sz="1400" dirty="0" err="1" smtClean="0">
                <a:solidFill>
                  <a:schemeClr val="tx1"/>
                </a:solidFill>
              </a:rPr>
              <a:t>місту</a:t>
            </a:r>
            <a:r>
              <a:rPr lang="ru-RU" sz="1400" dirty="0" smtClean="0">
                <a:solidFill>
                  <a:schemeClr val="tx1"/>
                </a:solidFill>
              </a:rPr>
              <a:t> </a:t>
            </a:r>
            <a:r>
              <a:rPr lang="ru-RU" sz="1400" dirty="0" err="1" smtClean="0">
                <a:solidFill>
                  <a:schemeClr val="tx1"/>
                </a:solidFill>
              </a:rPr>
              <a:t>розкидані</a:t>
            </a:r>
            <a:r>
              <a:rPr lang="ru-RU" sz="1400" dirty="0" smtClean="0">
                <a:solidFill>
                  <a:schemeClr val="tx1"/>
                </a:solidFill>
              </a:rPr>
              <a:t> </a:t>
            </a:r>
            <a:r>
              <a:rPr lang="ru-RU" sz="1400" dirty="0" err="1" smtClean="0">
                <a:solidFill>
                  <a:schemeClr val="tx1"/>
                </a:solidFill>
              </a:rPr>
              <a:t>затишні</a:t>
            </a:r>
            <a:r>
              <a:rPr lang="ru-RU" sz="1400" dirty="0" smtClean="0">
                <a:solidFill>
                  <a:schemeClr val="tx1"/>
                </a:solidFill>
              </a:rPr>
              <a:t> парки, </a:t>
            </a:r>
            <a:r>
              <a:rPr lang="ru-RU" sz="1400" dirty="0" err="1" smtClean="0">
                <a:solidFill>
                  <a:schemeClr val="tx1"/>
                </a:solidFill>
              </a:rPr>
              <a:t>з</a:t>
            </a:r>
            <a:r>
              <a:rPr lang="ru-RU" sz="1400" dirty="0" smtClean="0">
                <a:solidFill>
                  <a:schemeClr val="tx1"/>
                </a:solidFill>
              </a:rPr>
              <a:t> </a:t>
            </a:r>
            <a:r>
              <a:rPr lang="ru-RU" sz="1400" dirty="0" err="1" smtClean="0">
                <a:solidFill>
                  <a:schemeClr val="tx1"/>
                </a:solidFill>
              </a:rPr>
              <a:t>яких</a:t>
            </a:r>
            <a:r>
              <a:rPr lang="ru-RU" sz="1400" dirty="0" smtClean="0">
                <a:solidFill>
                  <a:schemeClr val="tx1"/>
                </a:solidFill>
              </a:rPr>
              <a:t> </a:t>
            </a:r>
            <a:r>
              <a:rPr lang="ru-RU" sz="1400" dirty="0" err="1" smtClean="0">
                <a:solidFill>
                  <a:schemeClr val="tx1"/>
                </a:solidFill>
              </a:rPr>
              <a:t>найбільш</a:t>
            </a:r>
            <a:r>
              <a:rPr lang="ru-RU" sz="1400" dirty="0" smtClean="0">
                <a:solidFill>
                  <a:schemeClr val="tx1"/>
                </a:solidFill>
              </a:rPr>
              <a:t> </a:t>
            </a:r>
            <a:r>
              <a:rPr lang="ru-RU" sz="1400" dirty="0" err="1" smtClean="0">
                <a:solidFill>
                  <a:schemeClr val="tx1"/>
                </a:solidFill>
              </a:rPr>
              <a:t>популярні</a:t>
            </a:r>
            <a:r>
              <a:rPr lang="ru-RU" sz="1400" dirty="0" smtClean="0">
                <a:solidFill>
                  <a:schemeClr val="tx1"/>
                </a:solidFill>
              </a:rPr>
              <a:t>: </a:t>
            </a:r>
            <a:r>
              <a:rPr lang="ru-RU" sz="1400" dirty="0" err="1" smtClean="0">
                <a:solidFill>
                  <a:schemeClr val="tx1"/>
                </a:solidFill>
              </a:rPr>
              <a:t>Дуарте</a:t>
            </a:r>
            <a:r>
              <a:rPr lang="ru-RU" sz="1400" dirty="0" smtClean="0">
                <a:solidFill>
                  <a:schemeClr val="tx1"/>
                </a:solidFill>
              </a:rPr>
              <a:t>, </a:t>
            </a:r>
            <a:r>
              <a:rPr lang="ru-RU" sz="1400" dirty="0" err="1" smtClean="0">
                <a:solidFill>
                  <a:schemeClr val="tx1"/>
                </a:solidFill>
              </a:rPr>
              <a:t>Мірадордель-Сур</a:t>
            </a:r>
            <a:r>
              <a:rPr lang="ru-RU" sz="1400" dirty="0" smtClean="0">
                <a:solidFill>
                  <a:schemeClr val="tx1"/>
                </a:solidFill>
              </a:rPr>
              <a:t>, </a:t>
            </a:r>
            <a:r>
              <a:rPr lang="ru-RU" sz="1400" dirty="0" err="1" smtClean="0">
                <a:solidFill>
                  <a:schemeClr val="tx1"/>
                </a:solidFill>
              </a:rPr>
              <a:t>Мірадордель-Есте</a:t>
            </a:r>
            <a:r>
              <a:rPr lang="ru-RU" sz="1400" dirty="0" smtClean="0">
                <a:solidFill>
                  <a:schemeClr val="tx1"/>
                </a:solidFill>
              </a:rPr>
              <a:t> </a:t>
            </a:r>
            <a:r>
              <a:rPr lang="ru-RU" sz="1400" dirty="0" err="1" smtClean="0">
                <a:solidFill>
                  <a:schemeClr val="tx1"/>
                </a:solidFill>
              </a:rPr>
              <a:t>і</a:t>
            </a:r>
            <a:r>
              <a:rPr lang="ru-RU" sz="1400" dirty="0" smtClean="0">
                <a:solidFill>
                  <a:schemeClr val="tx1"/>
                </a:solidFill>
              </a:rPr>
              <a:t> парк Колумба, а </a:t>
            </a:r>
            <a:r>
              <a:rPr lang="ru-RU" sz="1400" dirty="0" err="1" smtClean="0">
                <a:solidFill>
                  <a:schemeClr val="tx1"/>
                </a:solidFill>
              </a:rPr>
              <a:t>також</a:t>
            </a:r>
            <a:r>
              <a:rPr lang="ru-RU" sz="1400" dirty="0" smtClean="0">
                <a:solidFill>
                  <a:schemeClr val="tx1"/>
                </a:solidFill>
              </a:rPr>
              <a:t> </a:t>
            </a:r>
            <a:r>
              <a:rPr lang="ru-RU" sz="1400" dirty="0" err="1" smtClean="0">
                <a:solidFill>
                  <a:schemeClr val="tx1"/>
                </a:solidFill>
              </a:rPr>
              <a:t>знаменитий</a:t>
            </a:r>
            <a:r>
              <a:rPr lang="ru-RU" sz="1400" dirty="0" smtClean="0">
                <a:solidFill>
                  <a:schemeClr val="tx1"/>
                </a:solidFill>
              </a:rPr>
              <a:t> </a:t>
            </a:r>
            <a:r>
              <a:rPr lang="ru-RU" sz="1400" dirty="0" err="1" smtClean="0">
                <a:solidFill>
                  <a:schemeClr val="tx1"/>
                </a:solidFill>
              </a:rPr>
              <a:t>Національний</a:t>
            </a:r>
            <a:r>
              <a:rPr lang="ru-RU" sz="1400" dirty="0" smtClean="0">
                <a:solidFill>
                  <a:schemeClr val="tx1"/>
                </a:solidFill>
              </a:rPr>
              <a:t> </a:t>
            </a:r>
            <a:r>
              <a:rPr lang="ru-RU" sz="1400" dirty="0" err="1" smtClean="0">
                <a:solidFill>
                  <a:schemeClr val="tx1"/>
                </a:solidFill>
              </a:rPr>
              <a:t>ботанічний</a:t>
            </a:r>
            <a:r>
              <a:rPr lang="ru-RU" sz="1400" dirty="0" smtClean="0">
                <a:solidFill>
                  <a:schemeClr val="tx1"/>
                </a:solidFill>
              </a:rPr>
              <a:t> сад, в </a:t>
            </a:r>
            <a:r>
              <a:rPr lang="ru-RU" sz="1400" dirty="0" err="1" smtClean="0">
                <a:solidFill>
                  <a:schemeClr val="tx1"/>
                </a:solidFill>
              </a:rPr>
              <a:t>якому</a:t>
            </a:r>
            <a:r>
              <a:rPr lang="ru-RU" sz="1400" dirty="0" smtClean="0">
                <a:solidFill>
                  <a:schemeClr val="tx1"/>
                </a:solidFill>
              </a:rPr>
              <a:t> </a:t>
            </a:r>
            <a:r>
              <a:rPr lang="ru-RU" sz="1400" dirty="0" err="1" smtClean="0">
                <a:solidFill>
                  <a:schemeClr val="tx1"/>
                </a:solidFill>
              </a:rPr>
              <a:t>зібрано</a:t>
            </a:r>
            <a:r>
              <a:rPr lang="ru-RU" sz="1400" dirty="0" smtClean="0">
                <a:solidFill>
                  <a:schemeClr val="tx1"/>
                </a:solidFill>
              </a:rPr>
              <a:t> </a:t>
            </a:r>
            <a:r>
              <a:rPr lang="ru-RU" sz="1400" dirty="0" err="1" smtClean="0">
                <a:solidFill>
                  <a:schemeClr val="tx1"/>
                </a:solidFill>
              </a:rPr>
              <a:t>величезну</a:t>
            </a:r>
            <a:r>
              <a:rPr lang="ru-RU" sz="1400" dirty="0" smtClean="0">
                <a:solidFill>
                  <a:schemeClr val="tx1"/>
                </a:solidFill>
              </a:rPr>
              <a:t> </a:t>
            </a:r>
            <a:r>
              <a:rPr lang="ru-RU" sz="1400" dirty="0" err="1" smtClean="0">
                <a:solidFill>
                  <a:schemeClr val="tx1"/>
                </a:solidFill>
              </a:rPr>
              <a:t>кількість</a:t>
            </a:r>
            <a:r>
              <a:rPr lang="ru-RU" sz="1400" dirty="0" smtClean="0">
                <a:solidFill>
                  <a:schemeClr val="tx1"/>
                </a:solidFill>
              </a:rPr>
              <a:t> </a:t>
            </a:r>
            <a:r>
              <a:rPr lang="ru-RU" sz="1400" dirty="0" err="1" smtClean="0">
                <a:solidFill>
                  <a:schemeClr val="tx1"/>
                </a:solidFill>
              </a:rPr>
              <a:t>представників</a:t>
            </a:r>
            <a:r>
              <a:rPr lang="ru-RU" sz="1400" dirty="0" smtClean="0">
                <a:solidFill>
                  <a:schemeClr val="tx1"/>
                </a:solidFill>
              </a:rPr>
              <a:t> </a:t>
            </a:r>
            <a:r>
              <a:rPr lang="ru-RU" sz="1400" dirty="0" err="1" smtClean="0">
                <a:solidFill>
                  <a:schemeClr val="tx1"/>
                </a:solidFill>
              </a:rPr>
              <a:t>флори</a:t>
            </a:r>
            <a:r>
              <a:rPr lang="ru-RU" sz="1400" dirty="0" smtClean="0">
                <a:solidFill>
                  <a:schemeClr val="tx1"/>
                </a:solidFill>
              </a:rPr>
              <a:t> </a:t>
            </a:r>
            <a:r>
              <a:rPr lang="ru-RU" sz="1400" dirty="0" err="1" smtClean="0">
                <a:solidFill>
                  <a:schemeClr val="tx1"/>
                </a:solidFill>
              </a:rPr>
              <a:t>зі</a:t>
            </a:r>
            <a:r>
              <a:rPr lang="ru-RU" sz="1400" dirty="0" smtClean="0">
                <a:solidFill>
                  <a:schemeClr val="tx1"/>
                </a:solidFill>
              </a:rPr>
              <a:t> </a:t>
            </a:r>
            <a:r>
              <a:rPr lang="ru-RU" sz="1400" dirty="0" err="1" smtClean="0">
                <a:solidFill>
                  <a:schemeClr val="tx1"/>
                </a:solidFill>
              </a:rPr>
              <a:t>всього</a:t>
            </a:r>
            <a:r>
              <a:rPr lang="ru-RU" sz="1400" dirty="0" smtClean="0">
                <a:solidFill>
                  <a:schemeClr val="tx1"/>
                </a:solidFill>
              </a:rPr>
              <a:t> </a:t>
            </a:r>
            <a:r>
              <a:rPr lang="ru-RU" sz="1400" dirty="0" err="1" smtClean="0">
                <a:solidFill>
                  <a:schemeClr val="tx1"/>
                </a:solidFill>
              </a:rPr>
              <a:t>світлу</a:t>
            </a:r>
            <a:r>
              <a:rPr lang="ru-RU" sz="1400" dirty="0" smtClean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Печера </a:t>
            </a:r>
            <a:r>
              <a:rPr lang="ru-RU" sz="1400" dirty="0" err="1" smtClean="0">
                <a:solidFill>
                  <a:schemeClr val="tx1"/>
                </a:solidFill>
              </a:rPr>
              <a:t>Лос-трес-Охос</a:t>
            </a:r>
            <a:r>
              <a:rPr lang="ru-RU" sz="1400" dirty="0" smtClean="0">
                <a:solidFill>
                  <a:schemeClr val="tx1"/>
                </a:solidFill>
              </a:rPr>
              <a:t> (Три ока), в </a:t>
            </a:r>
            <a:r>
              <a:rPr lang="ru-RU" sz="1400" dirty="0" err="1" smtClean="0">
                <a:solidFill>
                  <a:schemeClr val="tx1"/>
                </a:solidFill>
              </a:rPr>
              <a:t>якій</a:t>
            </a:r>
            <a:r>
              <a:rPr lang="ru-RU" sz="1400" dirty="0" smtClean="0">
                <a:solidFill>
                  <a:schemeClr val="tx1"/>
                </a:solidFill>
              </a:rPr>
              <a:t> на </a:t>
            </a:r>
            <a:r>
              <a:rPr lang="ru-RU" sz="1400" dirty="0" err="1" smtClean="0">
                <a:solidFill>
                  <a:schemeClr val="tx1"/>
                </a:solidFill>
              </a:rPr>
              <a:t>глибині</a:t>
            </a:r>
            <a:r>
              <a:rPr lang="ru-RU" sz="1400" dirty="0" smtClean="0">
                <a:solidFill>
                  <a:schemeClr val="tx1"/>
                </a:solidFill>
              </a:rPr>
              <a:t> 15 м </a:t>
            </a:r>
            <a:r>
              <a:rPr lang="ru-RU" sz="1400" dirty="0" err="1" smtClean="0">
                <a:solidFill>
                  <a:schemeClr val="tx1"/>
                </a:solidFill>
              </a:rPr>
              <a:t>знаходяться</a:t>
            </a:r>
            <a:r>
              <a:rPr lang="ru-RU" sz="1400" dirty="0" smtClean="0">
                <a:solidFill>
                  <a:schemeClr val="tx1"/>
                </a:solidFill>
              </a:rPr>
              <a:t> три </a:t>
            </a:r>
            <a:r>
              <a:rPr lang="ru-RU" sz="1400" dirty="0" err="1" smtClean="0">
                <a:solidFill>
                  <a:schemeClr val="tx1"/>
                </a:solidFill>
              </a:rPr>
              <a:t>природні</a:t>
            </a:r>
            <a:r>
              <a:rPr lang="ru-RU" sz="1400" dirty="0" smtClean="0">
                <a:solidFill>
                  <a:schemeClr val="tx1"/>
                </a:solidFill>
              </a:rPr>
              <a:t> озера, </a:t>
            </a:r>
            <a:r>
              <a:rPr lang="ru-RU" sz="1400" dirty="0" err="1" smtClean="0">
                <a:solidFill>
                  <a:schemeClr val="tx1"/>
                </a:solidFill>
              </a:rPr>
              <a:t>кожне</a:t>
            </a:r>
            <a:r>
              <a:rPr lang="ru-RU" sz="1400" dirty="0" smtClean="0">
                <a:solidFill>
                  <a:schemeClr val="tx1"/>
                </a:solidFill>
              </a:rPr>
              <a:t> </a:t>
            </a:r>
            <a:r>
              <a:rPr lang="ru-RU" sz="1400" dirty="0" err="1" smtClean="0">
                <a:solidFill>
                  <a:schemeClr val="tx1"/>
                </a:solidFill>
              </a:rPr>
              <a:t>з</a:t>
            </a:r>
            <a:r>
              <a:rPr lang="ru-RU" sz="1400" dirty="0" smtClean="0">
                <a:solidFill>
                  <a:schemeClr val="tx1"/>
                </a:solidFill>
              </a:rPr>
              <a:t> них </a:t>
            </a:r>
            <a:r>
              <a:rPr lang="ru-RU" sz="1400" dirty="0" err="1" smtClean="0">
                <a:solidFill>
                  <a:schemeClr val="tx1"/>
                </a:solidFill>
              </a:rPr>
              <a:t>має</a:t>
            </a:r>
            <a:r>
              <a:rPr lang="ru-RU" sz="1400" dirty="0" smtClean="0">
                <a:solidFill>
                  <a:schemeClr val="tx1"/>
                </a:solidFill>
              </a:rPr>
              <a:t> </a:t>
            </a:r>
            <a:r>
              <a:rPr lang="ru-RU" sz="1400" dirty="0" err="1" smtClean="0">
                <a:solidFill>
                  <a:schemeClr val="tx1"/>
                </a:solidFill>
              </a:rPr>
              <a:t>свій</a:t>
            </a:r>
            <a:r>
              <a:rPr lang="ru-RU" sz="1400" dirty="0" smtClean="0">
                <a:solidFill>
                  <a:schemeClr val="tx1"/>
                </a:solidFill>
              </a:rPr>
              <a:t> </a:t>
            </a:r>
            <a:r>
              <a:rPr lang="ru-RU" sz="1400" dirty="0" err="1" smtClean="0">
                <a:solidFill>
                  <a:schemeClr val="tx1"/>
                </a:solidFill>
              </a:rPr>
              <a:t>хімічний</a:t>
            </a:r>
            <a:r>
              <a:rPr lang="ru-RU" sz="1400" dirty="0" smtClean="0">
                <a:solidFill>
                  <a:schemeClr val="tx1"/>
                </a:solidFill>
              </a:rPr>
              <a:t> склад води </a:t>
            </a:r>
            <a:r>
              <a:rPr lang="ru-RU" sz="1400" dirty="0" err="1" smtClean="0">
                <a:solidFill>
                  <a:schemeClr val="tx1"/>
                </a:solidFill>
              </a:rPr>
              <a:t>і</a:t>
            </a:r>
            <a:r>
              <a:rPr lang="ru-RU" sz="1400" dirty="0" smtClean="0">
                <a:solidFill>
                  <a:schemeClr val="tx1"/>
                </a:solidFill>
              </a:rPr>
              <a:t> </a:t>
            </a:r>
            <a:r>
              <a:rPr lang="ru-RU" sz="1400" dirty="0" err="1" smtClean="0">
                <a:solidFill>
                  <a:schemeClr val="tx1"/>
                </a:solidFill>
              </a:rPr>
              <a:t>відповідно</a:t>
            </a:r>
            <a:r>
              <a:rPr lang="ru-RU" sz="1400" dirty="0" smtClean="0">
                <a:solidFill>
                  <a:schemeClr val="tx1"/>
                </a:solidFill>
              </a:rPr>
              <a:t> - </a:t>
            </a:r>
            <a:r>
              <a:rPr lang="ru-RU" sz="1400" dirty="0" err="1" smtClean="0">
                <a:solidFill>
                  <a:schemeClr val="tx1"/>
                </a:solidFill>
              </a:rPr>
              <a:t>колір</a:t>
            </a:r>
            <a:r>
              <a:rPr lang="ru-RU" sz="1400" dirty="0" smtClean="0">
                <a:solidFill>
                  <a:schemeClr val="tx1"/>
                </a:solidFill>
              </a:rPr>
              <a:t>. Для </a:t>
            </a:r>
            <a:r>
              <a:rPr lang="ru-RU" sz="1400" dirty="0" err="1" smtClean="0">
                <a:solidFill>
                  <a:schemeClr val="tx1"/>
                </a:solidFill>
              </a:rPr>
              <a:t>любителів</a:t>
            </a:r>
            <a:r>
              <a:rPr lang="ru-RU" sz="1400" dirty="0" smtClean="0">
                <a:solidFill>
                  <a:schemeClr val="tx1"/>
                </a:solidFill>
              </a:rPr>
              <a:t> спорту - </a:t>
            </a:r>
            <a:r>
              <a:rPr lang="ru-RU" sz="1400" dirty="0" err="1" smtClean="0">
                <a:solidFill>
                  <a:schemeClr val="tx1"/>
                </a:solidFill>
              </a:rPr>
              <a:t>підводне</a:t>
            </a:r>
            <a:r>
              <a:rPr lang="ru-RU" sz="1400" dirty="0" smtClean="0">
                <a:solidFill>
                  <a:schemeClr val="tx1"/>
                </a:solidFill>
              </a:rPr>
              <a:t> </a:t>
            </a:r>
            <a:r>
              <a:rPr lang="ru-RU" sz="1400" dirty="0" err="1" smtClean="0">
                <a:solidFill>
                  <a:schemeClr val="tx1"/>
                </a:solidFill>
              </a:rPr>
              <a:t>плавання</a:t>
            </a:r>
            <a:r>
              <a:rPr lang="ru-RU" sz="1400" dirty="0" smtClean="0">
                <a:solidFill>
                  <a:schemeClr val="tx1"/>
                </a:solidFill>
              </a:rPr>
              <a:t>, </a:t>
            </a:r>
            <a:r>
              <a:rPr lang="ru-RU" sz="1400" dirty="0" err="1" smtClean="0">
                <a:solidFill>
                  <a:schemeClr val="tx1"/>
                </a:solidFill>
              </a:rPr>
              <a:t>віндсерфінг</a:t>
            </a:r>
            <a:r>
              <a:rPr lang="ru-RU" sz="1400" dirty="0" smtClean="0">
                <a:solidFill>
                  <a:schemeClr val="tx1"/>
                </a:solidFill>
              </a:rPr>
              <a:t>, </a:t>
            </a:r>
            <a:r>
              <a:rPr lang="ru-RU" sz="1400" dirty="0" err="1" smtClean="0">
                <a:solidFill>
                  <a:schemeClr val="tx1"/>
                </a:solidFill>
              </a:rPr>
              <a:t>морські</a:t>
            </a:r>
            <a:r>
              <a:rPr lang="ru-RU" sz="1400" dirty="0" smtClean="0">
                <a:solidFill>
                  <a:schemeClr val="tx1"/>
                </a:solidFill>
              </a:rPr>
              <a:t> </a:t>
            </a:r>
            <a:r>
              <a:rPr lang="ru-RU" sz="1400" dirty="0" err="1" smtClean="0">
                <a:solidFill>
                  <a:schemeClr val="tx1"/>
                </a:solidFill>
              </a:rPr>
              <a:t>прогулянки</a:t>
            </a:r>
            <a:r>
              <a:rPr lang="ru-RU" sz="1400" dirty="0" smtClean="0">
                <a:solidFill>
                  <a:schemeClr val="tx1"/>
                </a:solidFill>
              </a:rPr>
              <a:t> на </a:t>
            </a:r>
            <a:r>
              <a:rPr lang="ru-RU" sz="1400" dirty="0" err="1" smtClean="0">
                <a:solidFill>
                  <a:schemeClr val="tx1"/>
                </a:solidFill>
              </a:rPr>
              <a:t>яхті</a:t>
            </a:r>
            <a:r>
              <a:rPr lang="ru-RU" sz="1400" dirty="0" smtClean="0">
                <a:solidFill>
                  <a:schemeClr val="tx1"/>
                </a:solidFill>
              </a:rPr>
              <a:t>, </a:t>
            </a:r>
            <a:r>
              <a:rPr lang="ru-RU" sz="1400" dirty="0" err="1" smtClean="0">
                <a:solidFill>
                  <a:schemeClr val="tx1"/>
                </a:solidFill>
              </a:rPr>
              <a:t>глибоководна</a:t>
            </a:r>
            <a:r>
              <a:rPr lang="ru-RU" sz="1400" dirty="0" smtClean="0">
                <a:solidFill>
                  <a:schemeClr val="tx1"/>
                </a:solidFill>
              </a:rPr>
              <a:t> </a:t>
            </a:r>
            <a:r>
              <a:rPr lang="ru-RU" sz="1400" dirty="0" err="1" smtClean="0">
                <a:solidFill>
                  <a:schemeClr val="tx1"/>
                </a:solidFill>
              </a:rPr>
              <a:t>риболовля</a:t>
            </a:r>
            <a:r>
              <a:rPr lang="ru-RU" sz="1400" dirty="0" smtClean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Галера (</a:t>
            </a:r>
            <a:r>
              <a:rPr lang="ru-RU" sz="1400" dirty="0" err="1" smtClean="0">
                <a:solidFill>
                  <a:schemeClr val="tx1"/>
                </a:solidFill>
              </a:rPr>
              <a:t>півнячі</a:t>
            </a:r>
            <a:r>
              <a:rPr lang="ru-RU" sz="1400" dirty="0" smtClean="0">
                <a:solidFill>
                  <a:schemeClr val="tx1"/>
                </a:solidFill>
              </a:rPr>
              <a:t> </a:t>
            </a:r>
            <a:r>
              <a:rPr lang="ru-RU" sz="1400" dirty="0" err="1" smtClean="0">
                <a:solidFill>
                  <a:schemeClr val="tx1"/>
                </a:solidFill>
              </a:rPr>
              <a:t>бої</a:t>
            </a:r>
            <a:r>
              <a:rPr lang="ru-RU" sz="1400" dirty="0" smtClean="0">
                <a:solidFill>
                  <a:schemeClr val="tx1"/>
                </a:solidFill>
              </a:rPr>
              <a:t>) - </a:t>
            </a:r>
            <a:r>
              <a:rPr lang="ru-RU" sz="1400" dirty="0" err="1" smtClean="0">
                <a:solidFill>
                  <a:schemeClr val="tx1"/>
                </a:solidFill>
              </a:rPr>
              <a:t>головна</a:t>
            </a:r>
            <a:r>
              <a:rPr lang="ru-RU" sz="1400" dirty="0" smtClean="0">
                <a:solidFill>
                  <a:schemeClr val="tx1"/>
                </a:solidFill>
              </a:rPr>
              <a:t> </a:t>
            </a:r>
            <a:r>
              <a:rPr lang="ru-RU" sz="1400" dirty="0" err="1" smtClean="0">
                <a:solidFill>
                  <a:schemeClr val="tx1"/>
                </a:solidFill>
              </a:rPr>
              <a:t>пристрасть</a:t>
            </a:r>
            <a:r>
              <a:rPr lang="ru-RU" sz="1400" dirty="0" smtClean="0">
                <a:solidFill>
                  <a:schemeClr val="tx1"/>
                </a:solidFill>
              </a:rPr>
              <a:t> </a:t>
            </a:r>
            <a:r>
              <a:rPr lang="ru-RU" sz="1400" dirty="0" err="1" smtClean="0">
                <a:solidFill>
                  <a:schemeClr val="tx1"/>
                </a:solidFill>
              </a:rPr>
              <a:t>місцевих</a:t>
            </a:r>
            <a:r>
              <a:rPr lang="ru-RU" sz="1400" dirty="0" smtClean="0">
                <a:solidFill>
                  <a:schemeClr val="tx1"/>
                </a:solidFill>
              </a:rPr>
              <a:t> </a:t>
            </a:r>
            <a:r>
              <a:rPr lang="ru-RU" sz="1400" dirty="0" err="1" smtClean="0">
                <a:solidFill>
                  <a:schemeClr val="tx1"/>
                </a:solidFill>
              </a:rPr>
              <a:t>жителів</a:t>
            </a:r>
            <a:r>
              <a:rPr lang="ru-RU" sz="1400" dirty="0" smtClean="0">
                <a:solidFill>
                  <a:schemeClr val="tx1"/>
                </a:solidFill>
              </a:rPr>
              <a:t>. </a:t>
            </a:r>
            <a:r>
              <a:rPr lang="ru-RU" sz="1400" dirty="0" err="1" smtClean="0">
                <a:solidFill>
                  <a:schemeClr val="tx1"/>
                </a:solidFill>
              </a:rPr>
              <a:t>Бої</a:t>
            </a:r>
            <a:r>
              <a:rPr lang="ru-RU" sz="1400" dirty="0" smtClean="0">
                <a:solidFill>
                  <a:schemeClr val="tx1"/>
                </a:solidFill>
              </a:rPr>
              <a:t> </a:t>
            </a:r>
            <a:r>
              <a:rPr lang="ru-RU" sz="1400" dirty="0" err="1" smtClean="0">
                <a:solidFill>
                  <a:schemeClr val="tx1"/>
                </a:solidFill>
              </a:rPr>
              <a:t>відбуваються</a:t>
            </a:r>
            <a:r>
              <a:rPr lang="ru-RU" sz="1400" dirty="0" smtClean="0">
                <a:solidFill>
                  <a:schemeClr val="tx1"/>
                </a:solidFill>
              </a:rPr>
              <a:t> </a:t>
            </a:r>
            <a:r>
              <a:rPr lang="ru-RU" sz="1400" dirty="0" err="1" smtClean="0">
                <a:solidFill>
                  <a:schemeClr val="tx1"/>
                </a:solidFill>
              </a:rPr>
              <a:t>повсюдно</a:t>
            </a:r>
            <a:r>
              <a:rPr lang="ru-RU" sz="1400" dirty="0" smtClean="0">
                <a:solidFill>
                  <a:schemeClr val="tx1"/>
                </a:solidFill>
              </a:rPr>
              <a:t> </a:t>
            </a:r>
            <a:r>
              <a:rPr lang="ru-RU" sz="1400" dirty="0" err="1" smtClean="0">
                <a:solidFill>
                  <a:schemeClr val="tx1"/>
                </a:solidFill>
              </a:rPr>
              <a:t>від</a:t>
            </a:r>
            <a:r>
              <a:rPr lang="ru-RU" sz="1400" dirty="0" smtClean="0">
                <a:solidFill>
                  <a:schemeClr val="tx1"/>
                </a:solidFill>
              </a:rPr>
              <a:t> </a:t>
            </a:r>
            <a:r>
              <a:rPr lang="ru-RU" sz="1400" dirty="0" err="1" smtClean="0">
                <a:solidFill>
                  <a:schemeClr val="tx1"/>
                </a:solidFill>
              </a:rPr>
              <a:t>малих</a:t>
            </a:r>
            <a:r>
              <a:rPr lang="ru-RU" sz="1400" dirty="0" smtClean="0">
                <a:solidFill>
                  <a:schemeClr val="tx1"/>
                </a:solidFill>
              </a:rPr>
              <a:t> </a:t>
            </a:r>
            <a:r>
              <a:rPr lang="ru-RU" sz="1400" dirty="0" err="1" smtClean="0">
                <a:solidFill>
                  <a:schemeClr val="tx1"/>
                </a:solidFill>
              </a:rPr>
              <a:t>сіл</a:t>
            </a:r>
            <a:r>
              <a:rPr lang="ru-RU" sz="1400" dirty="0" smtClean="0">
                <a:solidFill>
                  <a:schemeClr val="tx1"/>
                </a:solidFill>
              </a:rPr>
              <a:t> до великих </a:t>
            </a:r>
            <a:r>
              <a:rPr lang="ru-RU" sz="1400" dirty="0" err="1" smtClean="0">
                <a:solidFill>
                  <a:schemeClr val="tx1"/>
                </a:solidFill>
              </a:rPr>
              <a:t>міст</a:t>
            </a:r>
            <a:r>
              <a:rPr lang="ru-RU" sz="1400" dirty="0" smtClean="0">
                <a:solidFill>
                  <a:schemeClr val="tx1"/>
                </a:solidFill>
              </a:rPr>
              <a:t>. Казино (</a:t>
            </a:r>
            <a:r>
              <a:rPr lang="ru-RU" sz="1400" dirty="0" err="1" smtClean="0">
                <a:solidFill>
                  <a:schemeClr val="tx1"/>
                </a:solidFill>
              </a:rPr>
              <a:t>розташовані</a:t>
            </a:r>
            <a:r>
              <a:rPr lang="ru-RU" sz="1400" dirty="0" smtClean="0">
                <a:solidFill>
                  <a:schemeClr val="tx1"/>
                </a:solidFill>
              </a:rPr>
              <a:t> у великих </a:t>
            </a:r>
            <a:r>
              <a:rPr lang="ru-RU" sz="1400" dirty="0" err="1" smtClean="0">
                <a:solidFill>
                  <a:schemeClr val="tx1"/>
                </a:solidFill>
              </a:rPr>
              <a:t>готелях</a:t>
            </a:r>
            <a:r>
              <a:rPr lang="ru-RU" sz="1400" dirty="0" smtClean="0">
                <a:solidFill>
                  <a:schemeClr val="tx1"/>
                </a:solidFill>
              </a:rPr>
              <a:t>) </a:t>
            </a:r>
            <a:r>
              <a:rPr lang="ru-RU" sz="1400" dirty="0" err="1" smtClean="0">
                <a:solidFill>
                  <a:schemeClr val="tx1"/>
                </a:solidFill>
              </a:rPr>
              <a:t>тільки</a:t>
            </a:r>
            <a:r>
              <a:rPr lang="ru-RU" sz="1400" dirty="0" smtClean="0">
                <a:solidFill>
                  <a:schemeClr val="tx1"/>
                </a:solidFill>
              </a:rPr>
              <a:t> для </a:t>
            </a:r>
            <a:r>
              <a:rPr lang="ru-RU" sz="1400" dirty="0" err="1" smtClean="0">
                <a:solidFill>
                  <a:schemeClr val="tx1"/>
                </a:solidFill>
              </a:rPr>
              <a:t>дорослих</a:t>
            </a:r>
            <a:r>
              <a:rPr lang="ru-RU" sz="1400" dirty="0" smtClean="0">
                <a:solidFill>
                  <a:schemeClr val="tx1"/>
                </a:solidFill>
              </a:rPr>
              <a:t>. </a:t>
            </a:r>
            <a:r>
              <a:rPr lang="en-US" sz="1400" dirty="0" smtClean="0">
                <a:solidFill>
                  <a:schemeClr val="tx1"/>
                </a:solidFill>
              </a:rPr>
              <a:t>Le Petit Chateau - </a:t>
            </a:r>
            <a:r>
              <a:rPr lang="ru-RU" sz="1400" dirty="0" smtClean="0">
                <a:solidFill>
                  <a:schemeClr val="tx1"/>
                </a:solidFill>
              </a:rPr>
              <a:t>кабаре, </a:t>
            </a:r>
            <a:r>
              <a:rPr lang="ru-RU" sz="1400" dirty="0" err="1" smtClean="0">
                <a:solidFill>
                  <a:schemeClr val="tx1"/>
                </a:solidFill>
              </a:rPr>
              <a:t>відоме</a:t>
            </a:r>
            <a:r>
              <a:rPr lang="ru-RU" sz="1400" dirty="0" smtClean="0">
                <a:solidFill>
                  <a:schemeClr val="tx1"/>
                </a:solidFill>
              </a:rPr>
              <a:t> </a:t>
            </a:r>
            <a:r>
              <a:rPr lang="ru-RU" sz="1400" dirty="0" err="1" smtClean="0">
                <a:solidFill>
                  <a:schemeClr val="tx1"/>
                </a:solidFill>
              </a:rPr>
              <a:t>своїми</a:t>
            </a:r>
            <a:r>
              <a:rPr lang="ru-RU" sz="1400" dirty="0" smtClean="0">
                <a:solidFill>
                  <a:schemeClr val="tx1"/>
                </a:solidFill>
              </a:rPr>
              <a:t> </a:t>
            </a:r>
            <a:r>
              <a:rPr lang="ru-RU" sz="1400" dirty="0" err="1" smtClean="0">
                <a:solidFill>
                  <a:schemeClr val="tx1"/>
                </a:solidFill>
              </a:rPr>
              <a:t>вільними</a:t>
            </a:r>
            <a:r>
              <a:rPr lang="ru-RU" sz="1400" dirty="0" smtClean="0">
                <a:solidFill>
                  <a:schemeClr val="tx1"/>
                </a:solidFill>
              </a:rPr>
              <a:t> </a:t>
            </a:r>
            <a:r>
              <a:rPr lang="ru-RU" sz="1400" dirty="0" err="1" smtClean="0">
                <a:solidFill>
                  <a:schemeClr val="tx1"/>
                </a:solidFill>
              </a:rPr>
              <a:t>звичаями</a:t>
            </a:r>
            <a:r>
              <a:rPr lang="ru-RU" sz="1400" dirty="0" smtClean="0">
                <a:solidFill>
                  <a:schemeClr val="tx1"/>
                </a:solidFill>
              </a:rPr>
              <a:t>. </a:t>
            </a:r>
            <a:r>
              <a:rPr lang="ru-RU" sz="1400" dirty="0" err="1" smtClean="0">
                <a:solidFill>
                  <a:schemeClr val="tx1"/>
                </a:solidFill>
              </a:rPr>
              <a:t>Дельфіни</a:t>
            </a:r>
            <a:r>
              <a:rPr lang="ru-RU" sz="1400" dirty="0" smtClean="0">
                <a:solidFill>
                  <a:schemeClr val="tx1"/>
                </a:solidFill>
              </a:rPr>
              <a:t>, черепахи </a:t>
            </a:r>
            <a:r>
              <a:rPr lang="ru-RU" sz="1400" dirty="0" err="1" smtClean="0">
                <a:solidFill>
                  <a:schemeClr val="tx1"/>
                </a:solidFill>
              </a:rPr>
              <a:t>і</a:t>
            </a:r>
            <a:r>
              <a:rPr lang="ru-RU" sz="1400" dirty="0" smtClean="0">
                <a:solidFill>
                  <a:schemeClr val="tx1"/>
                </a:solidFill>
              </a:rPr>
              <a:t> </a:t>
            </a:r>
            <a:r>
              <a:rPr lang="ru-RU" sz="1400" dirty="0" err="1" smtClean="0">
                <a:solidFill>
                  <a:schemeClr val="tx1"/>
                </a:solidFill>
              </a:rPr>
              <a:t>тропічні</a:t>
            </a:r>
            <a:r>
              <a:rPr lang="ru-RU" sz="1400" dirty="0" smtClean="0">
                <a:solidFill>
                  <a:schemeClr val="tx1"/>
                </a:solidFill>
              </a:rPr>
              <a:t> </a:t>
            </a:r>
            <a:r>
              <a:rPr lang="ru-RU" sz="1400" dirty="0" err="1" smtClean="0">
                <a:solidFill>
                  <a:schemeClr val="tx1"/>
                </a:solidFill>
              </a:rPr>
              <a:t>риби</a:t>
            </a:r>
            <a:r>
              <a:rPr lang="ru-RU" sz="1400" dirty="0" smtClean="0">
                <a:solidFill>
                  <a:schemeClr val="tx1"/>
                </a:solidFill>
              </a:rPr>
              <a:t> </a:t>
            </a:r>
            <a:r>
              <a:rPr lang="ru-RU" sz="1400" dirty="0" err="1" smtClean="0">
                <a:solidFill>
                  <a:schemeClr val="tx1"/>
                </a:solidFill>
              </a:rPr>
              <a:t>задовільняють</a:t>
            </a:r>
            <a:r>
              <a:rPr lang="ru-RU" sz="1400" dirty="0" smtClean="0">
                <a:solidFill>
                  <a:schemeClr val="tx1"/>
                </a:solidFill>
              </a:rPr>
              <a:t>, як </a:t>
            </a:r>
            <a:r>
              <a:rPr lang="ru-RU" sz="1400" dirty="0" err="1" smtClean="0">
                <a:solidFill>
                  <a:schemeClr val="tx1"/>
                </a:solidFill>
              </a:rPr>
              <a:t>досвідчених</a:t>
            </a:r>
            <a:r>
              <a:rPr lang="ru-RU" sz="1400" dirty="0" smtClean="0">
                <a:solidFill>
                  <a:schemeClr val="tx1"/>
                </a:solidFill>
              </a:rPr>
              <a:t> </a:t>
            </a:r>
            <a:r>
              <a:rPr lang="ru-RU" sz="1400" dirty="0" err="1" smtClean="0">
                <a:solidFill>
                  <a:schemeClr val="tx1"/>
                </a:solidFill>
              </a:rPr>
              <a:t>любителів</a:t>
            </a:r>
            <a:r>
              <a:rPr lang="ru-RU" sz="1400" dirty="0" smtClean="0">
                <a:solidFill>
                  <a:schemeClr val="tx1"/>
                </a:solidFill>
              </a:rPr>
              <a:t> </a:t>
            </a:r>
            <a:r>
              <a:rPr lang="ru-RU" sz="1400" dirty="0" err="1" smtClean="0">
                <a:solidFill>
                  <a:schemeClr val="tx1"/>
                </a:solidFill>
              </a:rPr>
              <a:t>підводного</a:t>
            </a:r>
            <a:r>
              <a:rPr lang="ru-RU" sz="1400" dirty="0" smtClean="0">
                <a:solidFill>
                  <a:schemeClr val="tx1"/>
                </a:solidFill>
              </a:rPr>
              <a:t> </a:t>
            </a:r>
            <a:r>
              <a:rPr lang="ru-RU" sz="1400" dirty="0" err="1" smtClean="0">
                <a:solidFill>
                  <a:schemeClr val="tx1"/>
                </a:solidFill>
              </a:rPr>
              <a:t>плавання</a:t>
            </a:r>
            <a:r>
              <a:rPr lang="ru-RU" sz="1400" dirty="0" smtClean="0">
                <a:solidFill>
                  <a:schemeClr val="tx1"/>
                </a:solidFill>
              </a:rPr>
              <a:t>, так </a:t>
            </a:r>
            <a:r>
              <a:rPr lang="ru-RU" sz="1400" dirty="0" err="1" smtClean="0">
                <a:solidFill>
                  <a:schemeClr val="tx1"/>
                </a:solidFill>
              </a:rPr>
              <a:t>і</a:t>
            </a:r>
            <a:r>
              <a:rPr lang="ru-RU" sz="1400" dirty="0" smtClean="0">
                <a:solidFill>
                  <a:schemeClr val="tx1"/>
                </a:solidFill>
              </a:rPr>
              <a:t> </a:t>
            </a:r>
            <a:r>
              <a:rPr lang="ru-RU" sz="1400" dirty="0" err="1" smtClean="0">
                <a:solidFill>
                  <a:schemeClr val="tx1"/>
                </a:solidFill>
              </a:rPr>
              <a:t>звичайних</a:t>
            </a:r>
            <a:r>
              <a:rPr lang="ru-RU" sz="1400" dirty="0" smtClean="0">
                <a:solidFill>
                  <a:schemeClr val="tx1"/>
                </a:solidFill>
              </a:rPr>
              <a:t> </a:t>
            </a:r>
            <a:r>
              <a:rPr lang="ru-RU" sz="1400" dirty="0" err="1" smtClean="0">
                <a:solidFill>
                  <a:schemeClr val="tx1"/>
                </a:solidFill>
              </a:rPr>
              <a:t>купальників</a:t>
            </a:r>
            <a:r>
              <a:rPr lang="ru-RU" sz="1400" dirty="0" smtClean="0">
                <a:solidFill>
                  <a:schemeClr val="tx1"/>
                </a:solidFill>
              </a:rPr>
              <a:t>. </a:t>
            </a:r>
            <a:r>
              <a:rPr lang="ru-RU" sz="1400" dirty="0" err="1" smtClean="0">
                <a:solidFill>
                  <a:schemeClr val="tx1"/>
                </a:solidFill>
              </a:rPr>
              <a:t>Перелік</a:t>
            </a:r>
            <a:r>
              <a:rPr lang="ru-RU" sz="1400" dirty="0" smtClean="0">
                <a:solidFill>
                  <a:schemeClr val="tx1"/>
                </a:solidFill>
              </a:rPr>
              <a:t> </a:t>
            </a:r>
            <a:r>
              <a:rPr lang="ru-RU" sz="1400" dirty="0" err="1" smtClean="0">
                <a:solidFill>
                  <a:schemeClr val="tx1"/>
                </a:solidFill>
              </a:rPr>
              <a:t>екскурсій</a:t>
            </a:r>
            <a:r>
              <a:rPr lang="ru-RU" sz="1400" dirty="0" smtClean="0">
                <a:solidFill>
                  <a:schemeClr val="tx1"/>
                </a:solidFill>
              </a:rPr>
              <a:t> </a:t>
            </a:r>
            <a:r>
              <a:rPr lang="ru-RU" sz="1400" dirty="0" err="1" smtClean="0">
                <a:solidFill>
                  <a:schemeClr val="tx1"/>
                </a:solidFill>
              </a:rPr>
              <a:t>Ви</a:t>
            </a:r>
            <a:r>
              <a:rPr lang="ru-RU" sz="1400" dirty="0" smtClean="0">
                <a:solidFill>
                  <a:schemeClr val="tx1"/>
                </a:solidFill>
              </a:rPr>
              <a:t> </a:t>
            </a:r>
            <a:r>
              <a:rPr lang="ru-RU" sz="1400" dirty="0" err="1" smtClean="0">
                <a:solidFill>
                  <a:schemeClr val="tx1"/>
                </a:solidFill>
              </a:rPr>
              <a:t>отримаєте</a:t>
            </a:r>
            <a:r>
              <a:rPr lang="ru-RU" sz="1400" dirty="0" smtClean="0">
                <a:solidFill>
                  <a:schemeClr val="tx1"/>
                </a:solidFill>
              </a:rPr>
              <a:t> по </a:t>
            </a:r>
            <a:r>
              <a:rPr lang="ru-RU" sz="1400" dirty="0" err="1" smtClean="0">
                <a:solidFill>
                  <a:schemeClr val="tx1"/>
                </a:solidFill>
              </a:rPr>
              <a:t>приїзді</a:t>
            </a:r>
            <a:r>
              <a:rPr lang="ru-RU" sz="1400" dirty="0" smtClean="0">
                <a:solidFill>
                  <a:schemeClr val="tx1"/>
                </a:solidFill>
              </a:rPr>
              <a:t> у </a:t>
            </a:r>
            <a:r>
              <a:rPr lang="ru-RU" sz="1400" dirty="0" err="1" smtClean="0">
                <a:solidFill>
                  <a:schemeClr val="tx1"/>
                </a:solidFill>
              </a:rPr>
              <a:t>Вашого</a:t>
            </a:r>
            <a:r>
              <a:rPr lang="ru-RU" sz="1400" dirty="0" smtClean="0">
                <a:solidFill>
                  <a:schemeClr val="tx1"/>
                </a:solidFill>
              </a:rPr>
              <a:t> </a:t>
            </a:r>
            <a:r>
              <a:rPr lang="ru-RU" sz="1400" dirty="0" err="1" smtClean="0">
                <a:solidFill>
                  <a:schemeClr val="tx1"/>
                </a:solidFill>
              </a:rPr>
              <a:t>гіда</a:t>
            </a:r>
            <a:r>
              <a:rPr lang="ru-RU" sz="1400" dirty="0" smtClean="0">
                <a:solidFill>
                  <a:schemeClr val="tx1"/>
                </a:solidFill>
              </a:rPr>
              <a:t>.</a:t>
            </a:r>
            <a:endParaRPr lang="ru-RU" sz="1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Скругленный прямоугольник 3"/>
          <p:cNvSpPr/>
          <p:nvPr/>
        </p:nvSpPr>
        <p:spPr>
          <a:xfrm>
            <a:off x="1571604" y="142852"/>
            <a:ext cx="6215106" cy="121444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err="1" smtClean="0">
                <a:solidFill>
                  <a:srgbClr val="002060"/>
                </a:solidFill>
              </a:rPr>
              <a:t>Чорногорія</a:t>
            </a:r>
            <a:endParaRPr lang="ru-RU" sz="5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-29020" y="1772816"/>
            <a:ext cx="6041179" cy="424847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rgbClr val="002060"/>
                </a:solidFill>
              </a:rPr>
              <a:t>Коротка </a:t>
            </a:r>
            <a:r>
              <a:rPr lang="ru-RU" dirty="0" err="1" smtClean="0">
                <a:solidFill>
                  <a:srgbClr val="002060"/>
                </a:solidFill>
              </a:rPr>
              <a:t>інформація</a:t>
            </a:r>
            <a:endParaRPr lang="ru-RU" dirty="0" smtClean="0">
              <a:solidFill>
                <a:srgbClr val="002060"/>
              </a:solidFill>
            </a:endParaRPr>
          </a:p>
          <a:p>
            <a:r>
              <a:rPr lang="ru-RU" dirty="0" err="1" smtClean="0">
                <a:solidFill>
                  <a:schemeClr val="tx1"/>
                </a:solidFill>
              </a:rPr>
              <a:t>Чорногорія</a:t>
            </a:r>
            <a:r>
              <a:rPr lang="ru-RU" dirty="0" smtClean="0">
                <a:solidFill>
                  <a:schemeClr val="tx1"/>
                </a:solidFill>
              </a:rPr>
              <a:t> - </a:t>
            </a:r>
            <a:r>
              <a:rPr lang="ru-RU" dirty="0" err="1" smtClean="0">
                <a:solidFill>
                  <a:schemeClr val="tx1"/>
                </a:solidFill>
              </a:rPr>
              <a:t>чудовий</a:t>
            </a:r>
            <a:r>
              <a:rPr lang="ru-RU" dirty="0" smtClean="0">
                <a:solidFill>
                  <a:schemeClr val="tx1"/>
                </a:solidFill>
              </a:rPr>
              <a:t> курорт для пляжного </a:t>
            </a:r>
            <a:r>
              <a:rPr lang="ru-RU" dirty="0" err="1" smtClean="0">
                <a:solidFill>
                  <a:schemeClr val="tx1"/>
                </a:solidFill>
              </a:rPr>
              <a:t>відпочинку</a:t>
            </a:r>
            <a:r>
              <a:rPr lang="ru-RU" dirty="0" smtClean="0">
                <a:solidFill>
                  <a:schemeClr val="tx1"/>
                </a:solidFill>
              </a:rPr>
              <a:t>, з прекрасною природою і </a:t>
            </a:r>
            <a:r>
              <a:rPr lang="ru-RU" dirty="0" err="1" smtClean="0">
                <a:solidFill>
                  <a:schemeClr val="tx1"/>
                </a:solidFill>
              </a:rPr>
              <a:t>веселковими</a:t>
            </a:r>
            <a:r>
              <a:rPr lang="ru-RU" dirty="0" smtClean="0">
                <a:solidFill>
                  <a:schemeClr val="tx1"/>
                </a:solidFill>
              </a:rPr>
              <a:t> перспективами. </a:t>
            </a:r>
          </a:p>
          <a:p>
            <a:endParaRPr lang="ru-RU" dirty="0" smtClean="0">
              <a:solidFill>
                <a:schemeClr val="tx1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Один </a:t>
            </a:r>
            <a:r>
              <a:rPr lang="ru-RU" dirty="0" err="1" smtClean="0">
                <a:solidFill>
                  <a:schemeClr val="tx1"/>
                </a:solidFill>
              </a:rPr>
              <a:t>з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кращих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курортів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країни</a:t>
            </a:r>
            <a:r>
              <a:rPr lang="ru-RU" dirty="0" smtClean="0">
                <a:solidFill>
                  <a:schemeClr val="tx1"/>
                </a:solidFill>
              </a:rPr>
              <a:t> - </a:t>
            </a:r>
            <a:r>
              <a:rPr lang="ru-RU" dirty="0" err="1" smtClean="0">
                <a:solidFill>
                  <a:schemeClr val="tx1"/>
                </a:solidFill>
              </a:rPr>
              <a:t>містечко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Будва</a:t>
            </a:r>
            <a:r>
              <a:rPr lang="ru-RU" dirty="0" smtClean="0">
                <a:solidFill>
                  <a:schemeClr val="tx1"/>
                </a:solidFill>
              </a:rPr>
              <a:t>, - </a:t>
            </a:r>
            <a:r>
              <a:rPr lang="ru-RU" dirty="0" err="1" smtClean="0">
                <a:solidFill>
                  <a:schemeClr val="tx1"/>
                </a:solidFill>
              </a:rPr>
              <a:t>це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культурний</a:t>
            </a:r>
            <a:r>
              <a:rPr lang="ru-RU" dirty="0" smtClean="0">
                <a:solidFill>
                  <a:schemeClr val="tx1"/>
                </a:solidFill>
              </a:rPr>
              <a:t> центр </a:t>
            </a:r>
            <a:r>
              <a:rPr lang="ru-RU" dirty="0" err="1" smtClean="0">
                <a:solidFill>
                  <a:schemeClr val="tx1"/>
                </a:solidFill>
              </a:rPr>
              <a:t>Чорногорії</a:t>
            </a:r>
            <a:r>
              <a:rPr lang="ru-RU" dirty="0" smtClean="0">
                <a:solidFill>
                  <a:schemeClr val="tx1"/>
                </a:solidFill>
              </a:rPr>
              <a:t>, </a:t>
            </a:r>
            <a:r>
              <a:rPr lang="ru-RU" dirty="0" err="1" smtClean="0">
                <a:solidFill>
                  <a:schemeClr val="tx1"/>
                </a:solidFill>
              </a:rPr>
              <a:t>столиця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театральних</a:t>
            </a:r>
            <a:r>
              <a:rPr lang="ru-RU" dirty="0" smtClean="0">
                <a:solidFill>
                  <a:schemeClr val="tx1"/>
                </a:solidFill>
              </a:rPr>
              <a:t> та </a:t>
            </a:r>
            <a:r>
              <a:rPr lang="ru-RU" dirty="0" err="1" smtClean="0">
                <a:solidFill>
                  <a:schemeClr val="tx1"/>
                </a:solidFill>
              </a:rPr>
              <a:t>музичних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фестивалів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Селища </a:t>
            </a:r>
            <a:r>
              <a:rPr lang="ru-RU" dirty="0" err="1" smtClean="0">
                <a:solidFill>
                  <a:schemeClr val="tx1"/>
                </a:solidFill>
              </a:rPr>
              <a:t>Бечичи</a:t>
            </a:r>
            <a:r>
              <a:rPr lang="ru-RU" dirty="0" smtClean="0">
                <a:solidFill>
                  <a:schemeClr val="tx1"/>
                </a:solidFill>
              </a:rPr>
              <a:t> та </a:t>
            </a:r>
            <a:r>
              <a:rPr lang="ru-RU" dirty="0" err="1" smtClean="0">
                <a:solidFill>
                  <a:schemeClr val="tx1"/>
                </a:solidFill>
              </a:rPr>
              <a:t>Рафаїловичі</a:t>
            </a:r>
            <a:r>
              <a:rPr lang="ru-RU" dirty="0" smtClean="0">
                <a:solidFill>
                  <a:schemeClr val="tx1"/>
                </a:solidFill>
              </a:rPr>
              <a:t> на </a:t>
            </a:r>
            <a:r>
              <a:rPr lang="ru-RU" dirty="0" err="1" smtClean="0">
                <a:solidFill>
                  <a:schemeClr val="tx1"/>
                </a:solidFill>
              </a:rPr>
              <a:t>відстані</a:t>
            </a:r>
            <a:r>
              <a:rPr lang="ru-RU" dirty="0" smtClean="0">
                <a:solidFill>
                  <a:schemeClr val="tx1"/>
                </a:solidFill>
              </a:rPr>
              <a:t> 4 км </a:t>
            </a:r>
            <a:r>
              <a:rPr lang="ru-RU" dirty="0" err="1" smtClean="0">
                <a:solidFill>
                  <a:schemeClr val="tx1"/>
                </a:solidFill>
              </a:rPr>
              <a:t>від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Будви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ідеально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підходять</a:t>
            </a:r>
            <a:r>
              <a:rPr lang="ru-RU" dirty="0" smtClean="0">
                <a:solidFill>
                  <a:schemeClr val="tx1"/>
                </a:solidFill>
              </a:rPr>
              <a:t> для </a:t>
            </a:r>
            <a:r>
              <a:rPr lang="ru-RU" dirty="0" err="1" smtClean="0">
                <a:solidFill>
                  <a:schemeClr val="tx1"/>
                </a:solidFill>
              </a:rPr>
              <a:t>сімейного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відпочинку</a:t>
            </a:r>
            <a:r>
              <a:rPr lang="ru-RU" dirty="0" smtClean="0">
                <a:solidFill>
                  <a:schemeClr val="tx1"/>
                </a:solidFill>
              </a:rPr>
              <a:t>. </a:t>
            </a:r>
          </a:p>
          <a:p>
            <a:endParaRPr lang="ru-RU" dirty="0" smtClean="0">
              <a:solidFill>
                <a:schemeClr val="tx1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Острів-готель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Святий</a:t>
            </a:r>
            <a:r>
              <a:rPr lang="ru-RU" dirty="0" smtClean="0">
                <a:solidFill>
                  <a:schemeClr val="tx1"/>
                </a:solidFill>
              </a:rPr>
              <a:t> Стефан, </a:t>
            </a:r>
            <a:r>
              <a:rPr lang="ru-RU" dirty="0" err="1" smtClean="0">
                <a:solidFill>
                  <a:schemeClr val="tx1"/>
                </a:solidFill>
              </a:rPr>
              <a:t>з'єднаний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з</a:t>
            </a:r>
            <a:r>
              <a:rPr lang="ru-RU" dirty="0" smtClean="0">
                <a:solidFill>
                  <a:schemeClr val="tx1"/>
                </a:solidFill>
              </a:rPr>
              <a:t> «великою землею» </a:t>
            </a:r>
            <a:r>
              <a:rPr lang="ru-RU" dirty="0" err="1" smtClean="0">
                <a:solidFill>
                  <a:schemeClr val="tx1"/>
                </a:solidFill>
              </a:rPr>
              <a:t>вузьким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перешийком</a:t>
            </a:r>
            <a:r>
              <a:rPr lang="ru-RU" dirty="0" smtClean="0">
                <a:solidFill>
                  <a:schemeClr val="tx1"/>
                </a:solidFill>
              </a:rPr>
              <a:t> - </a:t>
            </a:r>
            <a:r>
              <a:rPr lang="ru-RU" dirty="0" err="1" smtClean="0">
                <a:solidFill>
                  <a:schemeClr val="tx1"/>
                </a:solidFill>
              </a:rPr>
              <a:t>найбільш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вишуканий</a:t>
            </a:r>
            <a:r>
              <a:rPr lang="ru-RU" dirty="0" smtClean="0">
                <a:solidFill>
                  <a:schemeClr val="tx1"/>
                </a:solidFill>
              </a:rPr>
              <a:t> курорт </a:t>
            </a:r>
            <a:r>
              <a:rPr lang="ru-RU" dirty="0" err="1" smtClean="0">
                <a:solidFill>
                  <a:schemeClr val="tx1"/>
                </a:solidFill>
              </a:rPr>
              <a:t>Чорногорії</a:t>
            </a:r>
            <a:r>
              <a:rPr lang="ru-RU" dirty="0" smtClean="0">
                <a:solidFill>
                  <a:schemeClr val="tx1"/>
                </a:solidFill>
              </a:rPr>
              <a:t>. Тут </a:t>
            </a:r>
            <a:r>
              <a:rPr lang="ru-RU" dirty="0" err="1" smtClean="0">
                <a:solidFill>
                  <a:schemeClr val="tx1"/>
                </a:solidFill>
              </a:rPr>
              <a:t>відпочивають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короновані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персони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і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світові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знаменитості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190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1835696" y="5373216"/>
            <a:ext cx="4824536" cy="1008112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rgbClr val="002060"/>
                </a:solidFill>
              </a:rPr>
              <a:t>Барбадос</a:t>
            </a:r>
            <a:endParaRPr lang="ru-RU" sz="4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627693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873" y="476672"/>
            <a:ext cx="7236296" cy="59046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err="1" smtClean="0">
                <a:solidFill>
                  <a:srgbClr val="002060"/>
                </a:solidFill>
              </a:rPr>
              <a:t>Географічне</a:t>
            </a:r>
            <a:r>
              <a:rPr lang="ru-RU" sz="1600" b="1" dirty="0" smtClean="0">
                <a:solidFill>
                  <a:srgbClr val="002060"/>
                </a:solidFill>
              </a:rPr>
              <a:t> </a:t>
            </a:r>
            <a:r>
              <a:rPr lang="ru-RU" sz="1600" b="1" dirty="0" err="1">
                <a:solidFill>
                  <a:srgbClr val="002060"/>
                </a:solidFill>
              </a:rPr>
              <a:t>розташування</a:t>
            </a:r>
            <a:r>
              <a:rPr lang="ru-RU" sz="1600" b="1" dirty="0">
                <a:solidFill>
                  <a:srgbClr val="002060"/>
                </a:solidFill>
              </a:rPr>
              <a:t>: </a:t>
            </a:r>
            <a:r>
              <a:rPr lang="ru-RU" sz="1600" dirty="0">
                <a:solidFill>
                  <a:schemeClr val="tx1"/>
                </a:solidFill>
              </a:rPr>
              <a:t>Барбадос — держава в </a:t>
            </a:r>
            <a:r>
              <a:rPr lang="ru-RU" sz="1600" dirty="0" err="1">
                <a:solidFill>
                  <a:schemeClr val="tx1"/>
                </a:solidFill>
              </a:rPr>
              <a:t>Центральній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Америці</a:t>
            </a:r>
            <a:r>
              <a:rPr lang="ru-RU" sz="1600" dirty="0">
                <a:solidFill>
                  <a:schemeClr val="tx1"/>
                </a:solidFill>
              </a:rPr>
              <a:t> на </a:t>
            </a:r>
            <a:r>
              <a:rPr lang="ru-RU" sz="1600" dirty="0" err="1">
                <a:solidFill>
                  <a:schemeClr val="tx1"/>
                </a:solidFill>
              </a:rPr>
              <a:t>острові</a:t>
            </a:r>
            <a:r>
              <a:rPr lang="ru-RU" sz="1600" dirty="0">
                <a:solidFill>
                  <a:schemeClr val="tx1"/>
                </a:solidFill>
              </a:rPr>
              <a:t> Барбадос в </a:t>
            </a:r>
            <a:r>
              <a:rPr lang="ru-RU" sz="1600" dirty="0" err="1">
                <a:solidFill>
                  <a:schemeClr val="tx1"/>
                </a:solidFill>
              </a:rPr>
              <a:t>Карибському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морі</a:t>
            </a:r>
            <a:r>
              <a:rPr lang="ru-RU" sz="1600" dirty="0">
                <a:solidFill>
                  <a:schemeClr val="tx1"/>
                </a:solidFill>
              </a:rPr>
              <a:t> в </a:t>
            </a:r>
            <a:r>
              <a:rPr lang="ru-RU" sz="1600" dirty="0" err="1">
                <a:solidFill>
                  <a:schemeClr val="tx1"/>
                </a:solidFill>
              </a:rPr>
              <a:t>групі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Малих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Антильських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островів</a:t>
            </a:r>
            <a:r>
              <a:rPr lang="ru-RU" sz="1600" dirty="0">
                <a:solidFill>
                  <a:schemeClr val="tx1"/>
                </a:solidFill>
              </a:rPr>
              <a:t>. </a:t>
            </a:r>
            <a:r>
              <a:rPr lang="ru-RU" sz="1600" dirty="0" err="1">
                <a:solidFill>
                  <a:schemeClr val="tx1"/>
                </a:solidFill>
              </a:rPr>
              <a:t>Розташований</a:t>
            </a:r>
            <a:r>
              <a:rPr lang="ru-RU" sz="1600" dirty="0">
                <a:solidFill>
                  <a:schemeClr val="tx1"/>
                </a:solidFill>
              </a:rPr>
              <a:t> на самому </a:t>
            </a:r>
            <a:r>
              <a:rPr lang="ru-RU" sz="1600" dirty="0" err="1">
                <a:solidFill>
                  <a:schemeClr val="tx1"/>
                </a:solidFill>
              </a:rPr>
              <a:t>східному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острові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Західної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Центральної</a:t>
            </a:r>
            <a:r>
              <a:rPr lang="ru-RU" sz="1600" dirty="0">
                <a:solidFill>
                  <a:schemeClr val="tx1"/>
                </a:solidFill>
              </a:rPr>
              <a:t> Америки. </a:t>
            </a:r>
            <a:r>
              <a:rPr lang="ru-RU" sz="1600" dirty="0" err="1">
                <a:solidFill>
                  <a:schemeClr val="tx1"/>
                </a:solidFill>
              </a:rPr>
              <a:t>Оточений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кораловими</a:t>
            </a:r>
            <a:r>
              <a:rPr lang="ru-RU" sz="1600" dirty="0">
                <a:solidFill>
                  <a:schemeClr val="tx1"/>
                </a:solidFill>
              </a:rPr>
              <a:t> рифами. Там часто </a:t>
            </a:r>
            <a:r>
              <a:rPr lang="ru-RU" sz="1600" dirty="0" err="1">
                <a:solidFill>
                  <a:schemeClr val="tx1"/>
                </a:solidFill>
              </a:rPr>
              <a:t>бувають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урагани</a:t>
            </a:r>
            <a:r>
              <a:rPr lang="ru-RU" sz="1600" dirty="0">
                <a:solidFill>
                  <a:schemeClr val="tx1"/>
                </a:solidFill>
              </a:rPr>
              <a:t> в </a:t>
            </a:r>
            <a:r>
              <a:rPr lang="ru-RU" sz="1600" dirty="0" err="1">
                <a:solidFill>
                  <a:schemeClr val="tx1"/>
                </a:solidFill>
              </a:rPr>
              <a:t>червні</a:t>
            </a:r>
            <a:r>
              <a:rPr lang="ru-RU" sz="1600" dirty="0">
                <a:solidFill>
                  <a:schemeClr val="tx1"/>
                </a:solidFill>
              </a:rPr>
              <a:t>–</a:t>
            </a:r>
            <a:r>
              <a:rPr lang="ru-RU" sz="1600" dirty="0" err="1">
                <a:solidFill>
                  <a:schemeClr val="tx1"/>
                </a:solidFill>
              </a:rPr>
              <a:t>листопаді</a:t>
            </a:r>
            <a:r>
              <a:rPr lang="ru-RU" sz="1600" dirty="0">
                <a:solidFill>
                  <a:schemeClr val="tx1"/>
                </a:solidFill>
              </a:rPr>
              <a:t>.</a:t>
            </a:r>
          </a:p>
          <a:p>
            <a:r>
              <a:rPr lang="ru-RU" sz="1600" b="1" dirty="0" err="1">
                <a:solidFill>
                  <a:srgbClr val="002060"/>
                </a:solidFill>
              </a:rPr>
              <a:t>Столиця</a:t>
            </a:r>
            <a:r>
              <a:rPr lang="ru-RU" sz="1600" dirty="0">
                <a:solidFill>
                  <a:schemeClr val="tx1"/>
                </a:solidFill>
              </a:rPr>
              <a:t>: </a:t>
            </a:r>
            <a:r>
              <a:rPr lang="ru-RU" sz="1600" dirty="0" err="1">
                <a:solidFill>
                  <a:schemeClr val="tx1"/>
                </a:solidFill>
              </a:rPr>
              <a:t>Бріджтаун</a:t>
            </a:r>
            <a:r>
              <a:rPr lang="ru-RU" sz="1600" dirty="0">
                <a:solidFill>
                  <a:schemeClr val="tx1"/>
                </a:solidFill>
              </a:rPr>
              <a:t>.</a:t>
            </a:r>
          </a:p>
          <a:p>
            <a:r>
              <a:rPr lang="ru-RU" sz="1600" b="1" dirty="0" err="1">
                <a:solidFill>
                  <a:srgbClr val="002060"/>
                </a:solidFill>
              </a:rPr>
              <a:t>Територія</a:t>
            </a:r>
            <a:r>
              <a:rPr lang="ru-RU" sz="1600" dirty="0">
                <a:solidFill>
                  <a:schemeClr val="tx1"/>
                </a:solidFill>
              </a:rPr>
              <a:t> (</a:t>
            </a:r>
            <a:r>
              <a:rPr lang="ru-RU" sz="1600" dirty="0" err="1">
                <a:solidFill>
                  <a:schemeClr val="tx1"/>
                </a:solidFill>
              </a:rPr>
              <a:t>площа</a:t>
            </a:r>
            <a:r>
              <a:rPr lang="ru-RU" sz="1600" dirty="0">
                <a:solidFill>
                  <a:schemeClr val="tx1"/>
                </a:solidFill>
              </a:rPr>
              <a:t>): 431 км2.</a:t>
            </a:r>
          </a:p>
          <a:p>
            <a:r>
              <a:rPr lang="ru-RU" sz="1600" b="1" dirty="0" err="1">
                <a:solidFill>
                  <a:srgbClr val="002060"/>
                </a:solidFill>
              </a:rPr>
              <a:t>Клімат</a:t>
            </a:r>
            <a:r>
              <a:rPr lang="ru-RU" sz="1600" dirty="0">
                <a:solidFill>
                  <a:srgbClr val="002060"/>
                </a:solidFill>
              </a:rPr>
              <a:t>: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Завдяки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м'якому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тропічному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пасатному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клімату</a:t>
            </a:r>
            <a:r>
              <a:rPr lang="ru-RU" sz="1600" dirty="0">
                <a:solidFill>
                  <a:schemeClr val="tx1"/>
                </a:solidFill>
              </a:rPr>
              <a:t> температура води і </a:t>
            </a:r>
            <a:r>
              <a:rPr lang="ru-RU" sz="1600" dirty="0" err="1">
                <a:solidFill>
                  <a:schemeClr val="tx1"/>
                </a:solidFill>
              </a:rPr>
              <a:t>повітря</a:t>
            </a:r>
            <a:r>
              <a:rPr lang="ru-RU" sz="1600" dirty="0">
                <a:solidFill>
                  <a:schemeClr val="tx1"/>
                </a:solidFill>
              </a:rPr>
              <a:t> практично не </a:t>
            </a:r>
            <a:r>
              <a:rPr lang="ru-RU" sz="1600" dirty="0" err="1">
                <a:solidFill>
                  <a:schemeClr val="tx1"/>
                </a:solidFill>
              </a:rPr>
              <a:t>міняється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протягом</a:t>
            </a:r>
            <a:r>
              <a:rPr lang="ru-RU" sz="1600" dirty="0">
                <a:solidFill>
                  <a:schemeClr val="tx1"/>
                </a:solidFill>
              </a:rPr>
              <a:t> року (</a:t>
            </a:r>
            <a:r>
              <a:rPr lang="ru-RU" sz="1600" dirty="0" err="1">
                <a:solidFill>
                  <a:schemeClr val="tx1"/>
                </a:solidFill>
              </a:rPr>
              <a:t>від</a:t>
            </a:r>
            <a:r>
              <a:rPr lang="ru-RU" sz="1600" dirty="0">
                <a:solidFill>
                  <a:schemeClr val="tx1"/>
                </a:solidFill>
              </a:rPr>
              <a:t> +26 С до +30 С). </a:t>
            </a:r>
            <a:r>
              <a:rPr lang="ru-RU" sz="1600" dirty="0" err="1">
                <a:solidFill>
                  <a:schemeClr val="tx1"/>
                </a:solidFill>
              </a:rPr>
              <a:t>Пасати</a:t>
            </a:r>
            <a:r>
              <a:rPr lang="ru-RU" sz="1600" dirty="0">
                <a:solidFill>
                  <a:schemeClr val="tx1"/>
                </a:solidFill>
              </a:rPr>
              <a:t> і </a:t>
            </a:r>
            <a:r>
              <a:rPr lang="ru-RU" sz="1600" dirty="0" err="1">
                <a:solidFill>
                  <a:schemeClr val="tx1"/>
                </a:solidFill>
              </a:rPr>
              <a:t>морський</a:t>
            </a:r>
            <a:r>
              <a:rPr lang="ru-RU" sz="1600" dirty="0">
                <a:solidFill>
                  <a:schemeClr val="tx1"/>
                </a:solidFill>
              </a:rPr>
              <a:t> бриз </a:t>
            </a:r>
            <a:r>
              <a:rPr lang="ru-RU" sz="1600" dirty="0" err="1">
                <a:solidFill>
                  <a:schemeClr val="tx1"/>
                </a:solidFill>
              </a:rPr>
              <a:t>перешкоджають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виснажливій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жарі</a:t>
            </a:r>
            <a:r>
              <a:rPr lang="ru-RU" sz="1600" dirty="0">
                <a:solidFill>
                  <a:schemeClr val="tx1"/>
                </a:solidFill>
              </a:rPr>
              <a:t>. У </a:t>
            </a:r>
            <a:r>
              <a:rPr lang="ru-RU" sz="1600" dirty="0" err="1">
                <a:solidFill>
                  <a:schemeClr val="tx1"/>
                </a:solidFill>
              </a:rPr>
              <a:t>період</a:t>
            </a:r>
            <a:r>
              <a:rPr lang="ru-RU" sz="1600" dirty="0">
                <a:solidFill>
                  <a:schemeClr val="tx1"/>
                </a:solidFill>
              </a:rPr>
              <a:t> з </a:t>
            </a:r>
            <a:r>
              <a:rPr lang="ru-RU" sz="1600" dirty="0" err="1">
                <a:solidFill>
                  <a:schemeClr val="tx1"/>
                </a:solidFill>
              </a:rPr>
              <a:t>грудня</a:t>
            </a:r>
            <a:r>
              <a:rPr lang="ru-RU" sz="1600" dirty="0">
                <a:solidFill>
                  <a:schemeClr val="tx1"/>
                </a:solidFill>
              </a:rPr>
              <a:t> по </a:t>
            </a:r>
            <a:r>
              <a:rPr lang="ru-RU" sz="1600" dirty="0" err="1">
                <a:solidFill>
                  <a:schemeClr val="tx1"/>
                </a:solidFill>
              </a:rPr>
              <a:t>квітень</a:t>
            </a:r>
            <a:r>
              <a:rPr lang="ru-RU" sz="1600" dirty="0">
                <a:solidFill>
                  <a:schemeClr val="tx1"/>
                </a:solidFill>
              </a:rPr>
              <a:t> тут </a:t>
            </a:r>
            <a:r>
              <a:rPr lang="ru-RU" sz="1600" dirty="0" err="1">
                <a:solidFill>
                  <a:schemeClr val="tx1"/>
                </a:solidFill>
              </a:rPr>
              <a:t>прохолодна</a:t>
            </a:r>
            <a:r>
              <a:rPr lang="ru-RU" sz="1600" dirty="0">
                <a:solidFill>
                  <a:schemeClr val="tx1"/>
                </a:solidFill>
              </a:rPr>
              <a:t> суха погода, </a:t>
            </a:r>
            <a:r>
              <a:rPr lang="ru-RU" sz="1600" dirty="0" err="1">
                <a:solidFill>
                  <a:schemeClr val="tx1"/>
                </a:solidFill>
              </a:rPr>
              <a:t>проте</a:t>
            </a:r>
            <a:r>
              <a:rPr lang="ru-RU" sz="1600" dirty="0">
                <a:solidFill>
                  <a:schemeClr val="tx1"/>
                </a:solidFill>
              </a:rPr>
              <a:t> з </a:t>
            </a:r>
            <a:r>
              <a:rPr lang="ru-RU" sz="1600" dirty="0" err="1">
                <a:solidFill>
                  <a:schemeClr val="tx1"/>
                </a:solidFill>
              </a:rPr>
              <a:t>червня</a:t>
            </a:r>
            <a:r>
              <a:rPr lang="ru-RU" sz="1600" dirty="0">
                <a:solidFill>
                  <a:schemeClr val="tx1"/>
                </a:solidFill>
              </a:rPr>
              <a:t> по листопад </a:t>
            </a:r>
            <a:r>
              <a:rPr lang="ru-RU" sz="1600" dirty="0" err="1">
                <a:solidFill>
                  <a:schemeClr val="tx1"/>
                </a:solidFill>
              </a:rPr>
              <a:t>починається</a:t>
            </a:r>
            <a:r>
              <a:rPr lang="ru-RU" sz="1600" dirty="0">
                <a:solidFill>
                  <a:schemeClr val="tx1"/>
                </a:solidFill>
              </a:rPr>
              <a:t> сезон </a:t>
            </a:r>
            <a:r>
              <a:rPr lang="ru-RU" sz="1600" dirty="0" err="1">
                <a:solidFill>
                  <a:schemeClr val="tx1"/>
                </a:solidFill>
              </a:rPr>
              <a:t>дощів</a:t>
            </a:r>
            <a:r>
              <a:rPr lang="ru-RU" sz="1600" dirty="0">
                <a:solidFill>
                  <a:schemeClr val="tx1"/>
                </a:solidFill>
              </a:rPr>
              <a:t>. </a:t>
            </a:r>
            <a:r>
              <a:rPr lang="ru-RU" sz="1600" dirty="0" err="1">
                <a:solidFill>
                  <a:schemeClr val="tx1"/>
                </a:solidFill>
              </a:rPr>
              <a:t>Середня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денна</a:t>
            </a:r>
            <a:r>
              <a:rPr lang="ru-RU" sz="1600" dirty="0">
                <a:solidFill>
                  <a:schemeClr val="tx1"/>
                </a:solidFill>
              </a:rPr>
              <a:t> температура </a:t>
            </a:r>
            <a:r>
              <a:rPr lang="ru-RU" sz="1600" dirty="0" err="1">
                <a:solidFill>
                  <a:schemeClr val="tx1"/>
                </a:solidFill>
              </a:rPr>
              <a:t>коливається</a:t>
            </a:r>
            <a:r>
              <a:rPr lang="ru-RU" sz="1600" dirty="0">
                <a:solidFill>
                  <a:schemeClr val="tx1"/>
                </a:solidFill>
              </a:rPr>
              <a:t> в </a:t>
            </a:r>
            <a:r>
              <a:rPr lang="ru-RU" sz="1600" dirty="0" err="1">
                <a:solidFill>
                  <a:schemeClr val="tx1"/>
                </a:solidFill>
              </a:rPr>
              <a:t>цей</a:t>
            </a:r>
            <a:r>
              <a:rPr lang="ru-RU" sz="1600" dirty="0">
                <a:solidFill>
                  <a:schemeClr val="tx1"/>
                </a:solidFill>
              </a:rPr>
              <a:t> час </a:t>
            </a:r>
            <a:r>
              <a:rPr lang="ru-RU" sz="1600" dirty="0" err="1">
                <a:solidFill>
                  <a:schemeClr val="tx1"/>
                </a:solidFill>
              </a:rPr>
              <a:t>між</a:t>
            </a:r>
            <a:r>
              <a:rPr lang="ru-RU" sz="1600" dirty="0">
                <a:solidFill>
                  <a:schemeClr val="tx1"/>
                </a:solidFill>
              </a:rPr>
              <a:t> +28 С і 31 С, </a:t>
            </a:r>
            <a:r>
              <a:rPr lang="ru-RU" sz="1600" dirty="0" err="1">
                <a:solidFill>
                  <a:schemeClr val="tx1"/>
                </a:solidFill>
              </a:rPr>
              <a:t>знижуючись</a:t>
            </a:r>
            <a:r>
              <a:rPr lang="ru-RU" sz="1600" dirty="0">
                <a:solidFill>
                  <a:schemeClr val="tx1"/>
                </a:solidFill>
              </a:rPr>
              <a:t> ночами на 10 - 15 </a:t>
            </a:r>
            <a:r>
              <a:rPr lang="ru-RU" sz="1600" dirty="0" err="1">
                <a:solidFill>
                  <a:schemeClr val="tx1"/>
                </a:solidFill>
              </a:rPr>
              <a:t>градусів</a:t>
            </a:r>
            <a:r>
              <a:rPr lang="ru-RU" sz="1600" dirty="0">
                <a:solidFill>
                  <a:schemeClr val="tx1"/>
                </a:solidFill>
              </a:rPr>
              <a:t>. </a:t>
            </a:r>
            <a:r>
              <a:rPr lang="ru-RU" sz="1600" dirty="0" err="1">
                <a:solidFill>
                  <a:schemeClr val="tx1"/>
                </a:solidFill>
              </a:rPr>
              <a:t>Середньорічну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кількість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опадів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складає</a:t>
            </a:r>
            <a:r>
              <a:rPr lang="ru-RU" sz="1600" dirty="0">
                <a:solidFill>
                  <a:schemeClr val="tx1"/>
                </a:solidFill>
              </a:rPr>
              <a:t> 1016 мм. на </a:t>
            </a:r>
            <a:r>
              <a:rPr lang="ru-RU" sz="1600" dirty="0" err="1">
                <a:solidFill>
                  <a:schemeClr val="tx1"/>
                </a:solidFill>
              </a:rPr>
              <a:t>побережжя</a:t>
            </a:r>
            <a:r>
              <a:rPr lang="ru-RU" sz="1600" dirty="0">
                <a:solidFill>
                  <a:schemeClr val="tx1"/>
                </a:solidFill>
              </a:rPr>
              <a:t> і 2032 мм. в </a:t>
            </a:r>
            <a:r>
              <a:rPr lang="ru-RU" sz="1600" dirty="0" err="1">
                <a:solidFill>
                  <a:schemeClr val="tx1"/>
                </a:solidFill>
              </a:rPr>
              <a:t>глибині</a:t>
            </a:r>
            <a:r>
              <a:rPr lang="ru-RU" sz="1600" dirty="0">
                <a:solidFill>
                  <a:schemeClr val="tx1"/>
                </a:solidFill>
              </a:rPr>
              <a:t> острова. З </a:t>
            </a:r>
            <a:r>
              <a:rPr lang="ru-RU" sz="1600" dirty="0" err="1">
                <a:solidFill>
                  <a:schemeClr val="tx1"/>
                </a:solidFill>
              </a:rPr>
              <a:t>червня</a:t>
            </a:r>
            <a:r>
              <a:rPr lang="ru-RU" sz="1600" dirty="0">
                <a:solidFill>
                  <a:schemeClr val="tx1"/>
                </a:solidFill>
              </a:rPr>
              <a:t> по </a:t>
            </a:r>
            <a:r>
              <a:rPr lang="ru-RU" sz="1600" dirty="0" err="1">
                <a:solidFill>
                  <a:schemeClr val="tx1"/>
                </a:solidFill>
              </a:rPr>
              <a:t>жовтень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можливі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ураганні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вітри</a:t>
            </a:r>
            <a:r>
              <a:rPr lang="ru-RU" sz="1600" dirty="0">
                <a:solidFill>
                  <a:schemeClr val="tx1"/>
                </a:solidFill>
              </a:rPr>
              <a:t>. </a:t>
            </a:r>
            <a:r>
              <a:rPr lang="ru-RU" sz="1600" dirty="0" err="1">
                <a:solidFill>
                  <a:schemeClr val="tx1"/>
                </a:solidFill>
              </a:rPr>
              <a:t>Найкращий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період</a:t>
            </a:r>
            <a:r>
              <a:rPr lang="ru-RU" sz="1600" dirty="0">
                <a:solidFill>
                  <a:schemeClr val="tx1"/>
                </a:solidFill>
              </a:rPr>
              <a:t> для </a:t>
            </a:r>
            <a:r>
              <a:rPr lang="ru-RU" sz="1600" dirty="0" err="1">
                <a:solidFill>
                  <a:schemeClr val="tx1"/>
                </a:solidFill>
              </a:rPr>
              <a:t>відпочинку</a:t>
            </a:r>
            <a:r>
              <a:rPr lang="ru-RU" sz="1600" dirty="0">
                <a:solidFill>
                  <a:schemeClr val="tx1"/>
                </a:solidFill>
              </a:rPr>
              <a:t> з </a:t>
            </a:r>
            <a:r>
              <a:rPr lang="ru-RU" sz="1600" dirty="0" err="1">
                <a:solidFill>
                  <a:schemeClr val="tx1"/>
                </a:solidFill>
              </a:rPr>
              <a:t>грудня</a:t>
            </a:r>
            <a:r>
              <a:rPr lang="ru-RU" sz="1600" dirty="0">
                <a:solidFill>
                  <a:schemeClr val="tx1"/>
                </a:solidFill>
              </a:rPr>
              <a:t> по </a:t>
            </a:r>
            <a:r>
              <a:rPr lang="ru-RU" sz="1600" dirty="0" err="1">
                <a:solidFill>
                  <a:schemeClr val="tx1"/>
                </a:solidFill>
              </a:rPr>
              <a:t>червень</a:t>
            </a:r>
            <a:r>
              <a:rPr lang="ru-RU" sz="1600" dirty="0">
                <a:solidFill>
                  <a:schemeClr val="tx1"/>
                </a:solidFill>
              </a:rPr>
              <a:t>, коли </a:t>
            </a:r>
            <a:r>
              <a:rPr lang="ru-RU" sz="1600" dirty="0" err="1">
                <a:solidFill>
                  <a:schemeClr val="tx1"/>
                </a:solidFill>
              </a:rPr>
              <a:t>найбільше</a:t>
            </a:r>
            <a:r>
              <a:rPr lang="ru-RU" sz="1600" dirty="0">
                <a:solidFill>
                  <a:schemeClr val="tx1"/>
                </a:solidFill>
              </a:rPr>
              <a:t> сухо і </a:t>
            </a:r>
            <a:r>
              <a:rPr lang="ru-RU" sz="1600" dirty="0" err="1">
                <a:solidFill>
                  <a:schemeClr val="tx1"/>
                </a:solidFill>
              </a:rPr>
              <a:t>сонячно</a:t>
            </a:r>
            <a:r>
              <a:rPr lang="ru-RU" sz="1600" dirty="0">
                <a:solidFill>
                  <a:schemeClr val="tx1"/>
                </a:solidFill>
              </a:rPr>
              <a:t>.</a:t>
            </a:r>
          </a:p>
          <a:p>
            <a:r>
              <a:rPr lang="ru-RU" sz="1600" b="1" dirty="0" err="1">
                <a:solidFill>
                  <a:srgbClr val="002060"/>
                </a:solidFill>
              </a:rPr>
              <a:t>Часовий</a:t>
            </a:r>
            <a:r>
              <a:rPr lang="ru-RU" sz="1600" b="1" dirty="0">
                <a:solidFill>
                  <a:srgbClr val="002060"/>
                </a:solidFill>
              </a:rPr>
              <a:t> пояс</a:t>
            </a:r>
            <a:r>
              <a:rPr lang="ru-RU" sz="1600" dirty="0">
                <a:solidFill>
                  <a:schemeClr val="tx1"/>
                </a:solidFill>
              </a:rPr>
              <a:t>: </a:t>
            </a:r>
            <a:r>
              <a:rPr lang="ru-RU" sz="1600" dirty="0" err="1">
                <a:solidFill>
                  <a:schemeClr val="tx1"/>
                </a:solidFill>
              </a:rPr>
              <a:t>відстає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від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київського</a:t>
            </a:r>
            <a:r>
              <a:rPr lang="ru-RU" sz="1600" dirty="0">
                <a:solidFill>
                  <a:schemeClr val="tx1"/>
                </a:solidFill>
              </a:rPr>
              <a:t> на 6 годин.</a:t>
            </a:r>
          </a:p>
          <a:p>
            <a:r>
              <a:rPr lang="ru-RU" sz="1600" b="1" dirty="0" err="1">
                <a:solidFill>
                  <a:srgbClr val="002060"/>
                </a:solidFill>
              </a:rPr>
              <a:t>Населення</a:t>
            </a:r>
            <a:r>
              <a:rPr lang="ru-RU" sz="1600" dirty="0">
                <a:solidFill>
                  <a:schemeClr val="tx1"/>
                </a:solidFill>
              </a:rPr>
              <a:t>: 310 тис. </a:t>
            </a:r>
            <a:r>
              <a:rPr lang="ru-RU" sz="1600" dirty="0" err="1">
                <a:solidFill>
                  <a:schemeClr val="tx1"/>
                </a:solidFill>
              </a:rPr>
              <a:t>чол</a:t>
            </a:r>
            <a:r>
              <a:rPr lang="ru-RU" sz="1600" dirty="0">
                <a:solidFill>
                  <a:schemeClr val="tx1"/>
                </a:solidFill>
              </a:rPr>
              <a:t>.</a:t>
            </a:r>
          </a:p>
          <a:p>
            <a:r>
              <a:rPr lang="ru-RU" sz="1600" b="1" dirty="0" err="1">
                <a:solidFill>
                  <a:srgbClr val="002060"/>
                </a:solidFill>
              </a:rPr>
              <a:t>Релігія</a:t>
            </a:r>
            <a:r>
              <a:rPr lang="ru-RU" sz="1600" dirty="0">
                <a:solidFill>
                  <a:schemeClr val="tx1"/>
                </a:solidFill>
              </a:rPr>
              <a:t>: </a:t>
            </a:r>
            <a:r>
              <a:rPr lang="ru-RU" sz="1600" dirty="0" err="1">
                <a:solidFill>
                  <a:schemeClr val="tx1"/>
                </a:solidFill>
              </a:rPr>
              <a:t>повна</a:t>
            </a:r>
            <a:r>
              <a:rPr lang="ru-RU" sz="1600" dirty="0">
                <a:solidFill>
                  <a:schemeClr val="tx1"/>
                </a:solidFill>
              </a:rPr>
              <a:t> свобода </a:t>
            </a:r>
            <a:r>
              <a:rPr lang="ru-RU" sz="1600" dirty="0" err="1">
                <a:solidFill>
                  <a:schemeClr val="tx1"/>
                </a:solidFill>
              </a:rPr>
              <a:t>віросповідання</a:t>
            </a:r>
            <a:r>
              <a:rPr lang="ru-RU" sz="1600" dirty="0">
                <a:solidFill>
                  <a:schemeClr val="tx1"/>
                </a:solidFill>
              </a:rPr>
              <a:t>. Головна </a:t>
            </a:r>
            <a:r>
              <a:rPr lang="ru-RU" sz="1600" dirty="0" err="1">
                <a:solidFill>
                  <a:schemeClr val="tx1"/>
                </a:solidFill>
              </a:rPr>
              <a:t>релігія</a:t>
            </a:r>
            <a:r>
              <a:rPr lang="ru-RU" sz="1600" dirty="0">
                <a:solidFill>
                  <a:schemeClr val="tx1"/>
                </a:solidFill>
              </a:rPr>
              <a:t> - </a:t>
            </a:r>
            <a:r>
              <a:rPr lang="ru-RU" sz="1600" dirty="0" err="1">
                <a:solidFill>
                  <a:schemeClr val="tx1"/>
                </a:solidFill>
              </a:rPr>
              <a:t>християнство</a:t>
            </a:r>
            <a:r>
              <a:rPr lang="ru-RU" sz="1600" dirty="0">
                <a:solidFill>
                  <a:schemeClr val="tx1"/>
                </a:solidFill>
              </a:rPr>
              <a:t> - представлена </a:t>
            </a:r>
            <a:r>
              <a:rPr lang="ru-RU" sz="1600" dirty="0" err="1">
                <a:solidFill>
                  <a:schemeClr val="tx1"/>
                </a:solidFill>
              </a:rPr>
              <a:t>англіканською</a:t>
            </a:r>
            <a:r>
              <a:rPr lang="ru-RU" sz="1600" dirty="0">
                <a:solidFill>
                  <a:schemeClr val="tx1"/>
                </a:solidFill>
              </a:rPr>
              <a:t> (70%), </a:t>
            </a:r>
            <a:r>
              <a:rPr lang="ru-RU" sz="1600" dirty="0" err="1">
                <a:solidFill>
                  <a:schemeClr val="tx1"/>
                </a:solidFill>
              </a:rPr>
              <a:t>методистською</a:t>
            </a:r>
            <a:r>
              <a:rPr lang="ru-RU" sz="1600" dirty="0">
                <a:solidFill>
                  <a:schemeClr val="tx1"/>
                </a:solidFill>
              </a:rPr>
              <a:t> і </a:t>
            </a:r>
            <a:r>
              <a:rPr lang="ru-RU" sz="1600" dirty="0" err="1">
                <a:solidFill>
                  <a:schemeClr val="tx1"/>
                </a:solidFill>
              </a:rPr>
              <a:t>римсько-католицькою</a:t>
            </a:r>
            <a:r>
              <a:rPr lang="ru-RU" sz="1600" dirty="0">
                <a:solidFill>
                  <a:schemeClr val="tx1"/>
                </a:solidFill>
              </a:rPr>
              <a:t> церквами, </a:t>
            </a:r>
            <a:r>
              <a:rPr lang="ru-RU" sz="1600" dirty="0" err="1">
                <a:solidFill>
                  <a:schemeClr val="tx1"/>
                </a:solidFill>
              </a:rPr>
              <a:t>проте</a:t>
            </a:r>
            <a:r>
              <a:rPr lang="ru-RU" sz="1600" dirty="0">
                <a:solidFill>
                  <a:schemeClr val="tx1"/>
                </a:solidFill>
              </a:rPr>
              <a:t> в </a:t>
            </a:r>
            <a:r>
              <a:rPr lang="ru-RU" sz="1600" dirty="0" err="1">
                <a:solidFill>
                  <a:schemeClr val="tx1"/>
                </a:solidFill>
              </a:rPr>
              <a:t>цілому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зустрічаються</a:t>
            </a:r>
            <a:r>
              <a:rPr lang="ru-RU" sz="1600" dirty="0">
                <a:solidFill>
                  <a:schemeClr val="tx1"/>
                </a:solidFill>
              </a:rPr>
              <a:t> 125 </a:t>
            </a:r>
            <a:r>
              <a:rPr lang="ru-RU" sz="1600" dirty="0" err="1">
                <a:solidFill>
                  <a:schemeClr val="tx1"/>
                </a:solidFill>
              </a:rPr>
              <a:t>релігій</a:t>
            </a:r>
            <a:r>
              <a:rPr lang="ru-RU" sz="1600" dirty="0">
                <a:solidFill>
                  <a:schemeClr val="tx1"/>
                </a:solidFill>
              </a:rPr>
              <a:t>.</a:t>
            </a:r>
          </a:p>
          <a:p>
            <a:r>
              <a:rPr lang="ru-RU" sz="1600" b="1" dirty="0" err="1">
                <a:solidFill>
                  <a:srgbClr val="002060"/>
                </a:solidFill>
              </a:rPr>
              <a:t>Офіційна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  <a:r>
              <a:rPr lang="ru-RU" sz="1600" b="1" dirty="0" err="1">
                <a:solidFill>
                  <a:srgbClr val="002060"/>
                </a:solidFill>
              </a:rPr>
              <a:t>мова</a:t>
            </a:r>
            <a:r>
              <a:rPr lang="ru-RU" sz="1600" dirty="0">
                <a:solidFill>
                  <a:schemeClr val="tx1"/>
                </a:solidFill>
              </a:rPr>
              <a:t>: </a:t>
            </a:r>
            <a:r>
              <a:rPr lang="ru-RU" sz="1600" dirty="0" err="1">
                <a:solidFill>
                  <a:schemeClr val="tx1"/>
                </a:solidFill>
              </a:rPr>
              <a:t>англійська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мова</a:t>
            </a:r>
            <a:r>
              <a:rPr lang="ru-RU" sz="1600" dirty="0">
                <a:solidFill>
                  <a:schemeClr val="tx1"/>
                </a:solidFill>
              </a:rPr>
              <a:t>.</a:t>
            </a:r>
          </a:p>
          <a:p>
            <a:r>
              <a:rPr lang="ru-RU" sz="1600" b="1" dirty="0" err="1">
                <a:solidFill>
                  <a:srgbClr val="002060"/>
                </a:solidFill>
              </a:rPr>
              <a:t>Грошова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  <a:r>
              <a:rPr lang="ru-RU" sz="1600" b="1" dirty="0" err="1">
                <a:solidFill>
                  <a:srgbClr val="002060"/>
                </a:solidFill>
              </a:rPr>
              <a:t>одиниця</a:t>
            </a:r>
            <a:r>
              <a:rPr lang="ru-RU" sz="1600" dirty="0">
                <a:solidFill>
                  <a:schemeClr val="tx1"/>
                </a:solidFill>
              </a:rPr>
              <a:t>: </a:t>
            </a:r>
            <a:r>
              <a:rPr lang="ru-RU" sz="1600" dirty="0" err="1">
                <a:solidFill>
                  <a:schemeClr val="tx1"/>
                </a:solidFill>
              </a:rPr>
              <a:t>Барбудський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долар</a:t>
            </a:r>
            <a:r>
              <a:rPr lang="ru-RU" sz="1600" dirty="0">
                <a:solidFill>
                  <a:schemeClr val="tx1"/>
                </a:solidFill>
              </a:rPr>
              <a:t>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335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Скругленный прямоугольник 3"/>
          <p:cNvSpPr/>
          <p:nvPr/>
        </p:nvSpPr>
        <p:spPr>
          <a:xfrm>
            <a:off x="1571604" y="214290"/>
            <a:ext cx="6500858" cy="142876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b="1" i="1" spc="50" dirty="0" smtClean="0">
                <a:ln w="11430"/>
                <a:solidFill>
                  <a:srgbClr val="4436F4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Гавайські острови</a:t>
            </a:r>
            <a:endParaRPr lang="ru-RU" sz="4400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0" y="908720"/>
            <a:ext cx="7380312" cy="5507957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</a:rPr>
              <a:t>Для </a:t>
            </a:r>
            <a:r>
              <a:rPr lang="ru-RU" dirty="0" err="1">
                <a:solidFill>
                  <a:schemeClr val="tx1"/>
                </a:solidFill>
              </a:rPr>
              <a:t>відпочинку</a:t>
            </a:r>
            <a:r>
              <a:rPr lang="ru-RU" dirty="0">
                <a:solidFill>
                  <a:schemeClr val="tx1"/>
                </a:solidFill>
              </a:rPr>
              <a:t> на </a:t>
            </a:r>
            <a:r>
              <a:rPr lang="ru-RU" dirty="0" err="1">
                <a:solidFill>
                  <a:schemeClr val="tx1"/>
                </a:solidFill>
              </a:rPr>
              <a:t>Барбадосі</a:t>
            </a:r>
            <a:r>
              <a:rPr lang="ru-RU" dirty="0">
                <a:solidFill>
                  <a:schemeClr val="tx1"/>
                </a:solidFill>
              </a:rPr>
              <a:t> є </a:t>
            </a:r>
            <a:r>
              <a:rPr lang="ru-RU" dirty="0" err="1">
                <a:solidFill>
                  <a:schemeClr val="tx1"/>
                </a:solidFill>
              </a:rPr>
              <a:t>всі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необхідні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умови</a:t>
            </a:r>
            <a:r>
              <a:rPr lang="ru-RU" dirty="0">
                <a:solidFill>
                  <a:schemeClr val="tx1"/>
                </a:solidFill>
              </a:rPr>
              <a:t>. </a:t>
            </a:r>
            <a:r>
              <a:rPr lang="ru-RU" dirty="0" err="1">
                <a:solidFill>
                  <a:schemeClr val="tx1"/>
                </a:solidFill>
              </a:rPr>
              <a:t>Національним</a:t>
            </a:r>
            <a:r>
              <a:rPr lang="ru-RU" dirty="0">
                <a:solidFill>
                  <a:schemeClr val="tx1"/>
                </a:solidFill>
              </a:rPr>
              <a:t> спортом є крикет, але на </a:t>
            </a:r>
            <a:r>
              <a:rPr lang="ru-RU" dirty="0" err="1">
                <a:solidFill>
                  <a:schemeClr val="tx1"/>
                </a:solidFill>
              </a:rPr>
              <a:t>острові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також</a:t>
            </a:r>
            <a:r>
              <a:rPr lang="ru-RU" dirty="0">
                <a:solidFill>
                  <a:schemeClr val="tx1"/>
                </a:solidFill>
              </a:rPr>
              <a:t> є </a:t>
            </a:r>
            <a:r>
              <a:rPr lang="ru-RU" dirty="0" err="1">
                <a:solidFill>
                  <a:schemeClr val="tx1"/>
                </a:solidFill>
              </a:rPr>
              <a:t>прекрасні</a:t>
            </a:r>
            <a:r>
              <a:rPr lang="ru-RU" dirty="0">
                <a:solidFill>
                  <a:schemeClr val="tx1"/>
                </a:solidFill>
              </a:rPr>
              <a:t> поля для гольфу. Широко </a:t>
            </a:r>
            <a:r>
              <a:rPr lang="ru-RU" dirty="0" err="1">
                <a:solidFill>
                  <a:schemeClr val="tx1"/>
                </a:solidFill>
              </a:rPr>
              <a:t>розвинені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серфінг</a:t>
            </a:r>
            <a:r>
              <a:rPr lang="ru-RU" dirty="0">
                <a:solidFill>
                  <a:schemeClr val="tx1"/>
                </a:solidFill>
              </a:rPr>
              <a:t> і </a:t>
            </a:r>
            <a:r>
              <a:rPr lang="ru-RU" dirty="0" err="1">
                <a:solidFill>
                  <a:schemeClr val="tx1"/>
                </a:solidFill>
              </a:rPr>
              <a:t>віндсерфінг</a:t>
            </a:r>
            <a:r>
              <a:rPr lang="ru-RU" dirty="0">
                <a:solidFill>
                  <a:schemeClr val="tx1"/>
                </a:solidFill>
              </a:rPr>
              <a:t>. Для </a:t>
            </a:r>
            <a:r>
              <a:rPr lang="ru-RU" dirty="0" err="1">
                <a:solidFill>
                  <a:schemeClr val="tx1"/>
                </a:solidFill>
              </a:rPr>
              <a:t>любителів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пішохідних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прогулянок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розроблені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численні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маршрути</a:t>
            </a:r>
            <a:r>
              <a:rPr lang="ru-RU" dirty="0">
                <a:solidFill>
                  <a:schemeClr val="tx1"/>
                </a:solidFill>
              </a:rPr>
              <a:t>. Не </a:t>
            </a:r>
            <a:r>
              <a:rPr lang="ru-RU" dirty="0" err="1">
                <a:solidFill>
                  <a:schemeClr val="tx1"/>
                </a:solidFill>
              </a:rPr>
              <a:t>дивлячись</a:t>
            </a:r>
            <a:r>
              <a:rPr lang="ru-RU" dirty="0">
                <a:solidFill>
                  <a:schemeClr val="tx1"/>
                </a:solidFill>
              </a:rPr>
              <a:t> на </a:t>
            </a:r>
            <a:r>
              <a:rPr lang="ru-RU" dirty="0" err="1">
                <a:solidFill>
                  <a:schemeClr val="tx1"/>
                </a:solidFill>
              </a:rPr>
              <a:t>невеликі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розміри</a:t>
            </a:r>
            <a:r>
              <a:rPr lang="ru-RU" dirty="0">
                <a:solidFill>
                  <a:schemeClr val="tx1"/>
                </a:solidFill>
              </a:rPr>
              <a:t> острова, на </a:t>
            </a:r>
            <a:r>
              <a:rPr lang="ru-RU" dirty="0" err="1">
                <a:solidFill>
                  <a:schemeClr val="tx1"/>
                </a:solidFill>
              </a:rPr>
              <a:t>Барбадосі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можлива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організація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достатньо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великої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кількості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екскурсій</a:t>
            </a:r>
            <a:r>
              <a:rPr lang="ru-RU" dirty="0">
                <a:solidFill>
                  <a:schemeClr val="tx1"/>
                </a:solidFill>
              </a:rPr>
              <a:t>: </a:t>
            </a:r>
            <a:r>
              <a:rPr lang="ru-RU" dirty="0" err="1">
                <a:solidFill>
                  <a:schemeClr val="tx1"/>
                </a:solidFill>
              </a:rPr>
              <a:t>прогулянки</a:t>
            </a:r>
            <a:r>
              <a:rPr lang="ru-RU" dirty="0">
                <a:solidFill>
                  <a:schemeClr val="tx1"/>
                </a:solidFill>
              </a:rPr>
              <a:t> по морю на яхтах </a:t>
            </a:r>
            <a:r>
              <a:rPr lang="ru-RU" dirty="0" err="1">
                <a:solidFill>
                  <a:schemeClr val="tx1"/>
                </a:solidFill>
              </a:rPr>
              <a:t>або</a:t>
            </a:r>
            <a:r>
              <a:rPr lang="ru-RU" dirty="0">
                <a:solidFill>
                  <a:schemeClr val="tx1"/>
                </a:solidFill>
              </a:rPr>
              <a:t> на </a:t>
            </a:r>
            <a:r>
              <a:rPr lang="ru-RU" dirty="0" err="1">
                <a:solidFill>
                  <a:schemeClr val="tx1"/>
                </a:solidFill>
              </a:rPr>
              <a:t>підводному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човні</a:t>
            </a:r>
            <a:r>
              <a:rPr lang="ru-RU" dirty="0">
                <a:solidFill>
                  <a:schemeClr val="tx1"/>
                </a:solidFill>
              </a:rPr>
              <a:t>; </a:t>
            </a:r>
            <a:r>
              <a:rPr lang="ru-RU" dirty="0" err="1">
                <a:solidFill>
                  <a:schemeClr val="tx1"/>
                </a:solidFill>
              </a:rPr>
              <a:t>вигляд</a:t>
            </a:r>
            <a:r>
              <a:rPr lang="ru-RU" dirty="0">
                <a:solidFill>
                  <a:schemeClr val="tx1"/>
                </a:solidFill>
              </a:rPr>
              <a:t> острова з </a:t>
            </a:r>
            <a:r>
              <a:rPr lang="ru-RU" dirty="0" err="1">
                <a:solidFill>
                  <a:schemeClr val="tx1"/>
                </a:solidFill>
              </a:rPr>
              <a:t>висоти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пташиного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польоту</a:t>
            </a:r>
            <a:r>
              <a:rPr lang="ru-RU" dirty="0">
                <a:solidFill>
                  <a:schemeClr val="tx1"/>
                </a:solidFill>
              </a:rPr>
              <a:t> на </a:t>
            </a:r>
            <a:r>
              <a:rPr lang="ru-RU" dirty="0" err="1">
                <a:solidFill>
                  <a:schemeClr val="tx1"/>
                </a:solidFill>
              </a:rPr>
              <a:t>вертольоті</a:t>
            </a:r>
            <a:r>
              <a:rPr lang="ru-RU" dirty="0">
                <a:solidFill>
                  <a:schemeClr val="tx1"/>
                </a:solidFill>
              </a:rPr>
              <a:t>; </a:t>
            </a:r>
            <a:r>
              <a:rPr lang="ru-RU" dirty="0" err="1">
                <a:solidFill>
                  <a:schemeClr val="tx1"/>
                </a:solidFill>
              </a:rPr>
              <a:t>відвідини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заводів</a:t>
            </a:r>
            <a:r>
              <a:rPr lang="ru-RU" dirty="0">
                <a:solidFill>
                  <a:schemeClr val="tx1"/>
                </a:solidFill>
              </a:rPr>
              <a:t> по </a:t>
            </a:r>
            <a:r>
              <a:rPr lang="ru-RU" dirty="0" err="1">
                <a:solidFill>
                  <a:schemeClr val="tx1"/>
                </a:solidFill>
              </a:rPr>
              <a:t>виготовленню</a:t>
            </a:r>
            <a:r>
              <a:rPr lang="ru-RU" dirty="0">
                <a:solidFill>
                  <a:schemeClr val="tx1"/>
                </a:solidFill>
              </a:rPr>
              <a:t> рому з </a:t>
            </a:r>
            <a:r>
              <a:rPr lang="ru-RU" dirty="0" err="1">
                <a:solidFill>
                  <a:schemeClr val="tx1"/>
                </a:solidFill>
              </a:rPr>
              <a:t>дегустацією</a:t>
            </a:r>
            <a:r>
              <a:rPr lang="ru-RU" dirty="0">
                <a:solidFill>
                  <a:schemeClr val="tx1"/>
                </a:solidFill>
              </a:rPr>
              <a:t>; </a:t>
            </a:r>
            <a:r>
              <a:rPr lang="ru-RU" dirty="0" err="1">
                <a:solidFill>
                  <a:schemeClr val="tx1"/>
                </a:solidFill>
              </a:rPr>
              <a:t>заповідники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серед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яких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Природний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заповідник</a:t>
            </a:r>
            <a:r>
              <a:rPr lang="ru-RU" dirty="0">
                <a:solidFill>
                  <a:schemeClr val="tx1"/>
                </a:solidFill>
              </a:rPr>
              <a:t> Барбадосу, зоопарк Барбадосу і </a:t>
            </a:r>
            <a:r>
              <a:rPr lang="ru-RU" dirty="0" err="1">
                <a:solidFill>
                  <a:schemeClr val="tx1"/>
                </a:solidFill>
              </a:rPr>
              <a:t>Квітковий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заповідник</a:t>
            </a:r>
            <a:r>
              <a:rPr lang="ru-RU" dirty="0">
                <a:solidFill>
                  <a:schemeClr val="tx1"/>
                </a:solidFill>
              </a:rPr>
              <a:t>, – де в </a:t>
            </a:r>
            <a:r>
              <a:rPr lang="ru-RU" dirty="0" err="1">
                <a:solidFill>
                  <a:schemeClr val="tx1"/>
                </a:solidFill>
              </a:rPr>
              <a:t>умовах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дикої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природи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збереглися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унікальні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види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тропічних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рослин</a:t>
            </a:r>
            <a:r>
              <a:rPr lang="ru-RU" dirty="0">
                <a:solidFill>
                  <a:schemeClr val="tx1"/>
                </a:solidFill>
              </a:rPr>
              <a:t> і </a:t>
            </a:r>
            <a:r>
              <a:rPr lang="ru-RU" dirty="0" err="1">
                <a:solidFill>
                  <a:schemeClr val="tx1"/>
                </a:solidFill>
              </a:rPr>
              <a:t>тварин</a:t>
            </a:r>
            <a:r>
              <a:rPr lang="ru-RU" dirty="0">
                <a:solidFill>
                  <a:schemeClr val="tx1"/>
                </a:solidFill>
              </a:rPr>
              <a:t>; </a:t>
            </a:r>
            <a:r>
              <a:rPr lang="ru-RU" dirty="0" err="1">
                <a:solidFill>
                  <a:schemeClr val="tx1"/>
                </a:solidFill>
              </a:rPr>
              <a:t>заповідники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Національного</a:t>
            </a:r>
            <a:r>
              <a:rPr lang="ru-RU" dirty="0">
                <a:solidFill>
                  <a:schemeClr val="tx1"/>
                </a:solidFill>
              </a:rPr>
              <a:t> тресту Барбадосу, </a:t>
            </a:r>
            <a:r>
              <a:rPr lang="ru-RU" dirty="0" err="1">
                <a:solidFill>
                  <a:schemeClr val="tx1"/>
                </a:solidFill>
              </a:rPr>
              <a:t>зокрема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фантастичні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ботанічні</a:t>
            </a:r>
            <a:r>
              <a:rPr lang="ru-RU" dirty="0">
                <a:solidFill>
                  <a:schemeClr val="tx1"/>
                </a:solidFill>
              </a:rPr>
              <a:t> сади </a:t>
            </a:r>
            <a:r>
              <a:rPr lang="ru-RU" dirty="0" err="1">
                <a:solidFill>
                  <a:schemeClr val="tx1"/>
                </a:solidFill>
              </a:rPr>
              <a:t>Андромеди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традиційне</a:t>
            </a:r>
            <a:r>
              <a:rPr lang="ru-RU" dirty="0">
                <a:solidFill>
                  <a:schemeClr val="tx1"/>
                </a:solidFill>
              </a:rPr>
              <a:t> село </a:t>
            </a:r>
            <a:r>
              <a:rPr lang="ru-RU" dirty="0" err="1">
                <a:solidFill>
                  <a:schemeClr val="tx1"/>
                </a:solidFill>
              </a:rPr>
              <a:t>Тайроп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Кіт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що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відображає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повсякденне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життя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місцевих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жителів</a:t>
            </a:r>
            <a:r>
              <a:rPr lang="ru-RU" dirty="0">
                <a:solidFill>
                  <a:schemeClr val="tx1"/>
                </a:solidFill>
              </a:rPr>
              <a:t>; </a:t>
            </a:r>
            <a:r>
              <a:rPr lang="ru-RU" dirty="0" err="1">
                <a:solidFill>
                  <a:schemeClr val="tx1"/>
                </a:solidFill>
              </a:rPr>
              <a:t>абатство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Сент-Ніколас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побудоване</a:t>
            </a:r>
            <a:r>
              <a:rPr lang="ru-RU" dirty="0">
                <a:solidFill>
                  <a:schemeClr val="tx1"/>
                </a:solidFill>
              </a:rPr>
              <a:t> в 1663 р. – </a:t>
            </a:r>
            <a:r>
              <a:rPr lang="ru-RU" dirty="0" err="1">
                <a:solidFill>
                  <a:schemeClr val="tx1"/>
                </a:solidFill>
              </a:rPr>
              <a:t>єдина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будівля</a:t>
            </a:r>
            <a:r>
              <a:rPr lang="ru-RU" dirty="0">
                <a:solidFill>
                  <a:schemeClr val="tx1"/>
                </a:solidFill>
              </a:rPr>
              <a:t> на </a:t>
            </a:r>
            <a:r>
              <a:rPr lang="ru-RU" dirty="0" err="1">
                <a:solidFill>
                  <a:schemeClr val="tx1"/>
                </a:solidFill>
              </a:rPr>
              <a:t>острові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що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має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камін</a:t>
            </a:r>
            <a:r>
              <a:rPr lang="ru-RU" dirty="0">
                <a:solidFill>
                  <a:schemeClr val="tx1"/>
                </a:solidFill>
              </a:rPr>
              <a:t>. Для </a:t>
            </a:r>
            <a:r>
              <a:rPr lang="ru-RU" dirty="0" err="1">
                <a:solidFill>
                  <a:schemeClr val="tx1"/>
                </a:solidFill>
              </a:rPr>
              <a:t>любителів</a:t>
            </a:r>
            <a:r>
              <a:rPr lang="ru-RU" dirty="0">
                <a:solidFill>
                  <a:schemeClr val="tx1"/>
                </a:solidFill>
              </a:rPr>
              <a:t> веселого </a:t>
            </a:r>
            <a:r>
              <a:rPr lang="ru-RU" dirty="0" err="1">
                <a:solidFill>
                  <a:schemeClr val="tx1"/>
                </a:solidFill>
              </a:rPr>
              <a:t>нічного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життя</a:t>
            </a:r>
            <a:r>
              <a:rPr lang="ru-RU" dirty="0">
                <a:solidFill>
                  <a:schemeClr val="tx1"/>
                </a:solidFill>
              </a:rPr>
              <a:t> – велика </a:t>
            </a:r>
            <a:r>
              <a:rPr lang="ru-RU" dirty="0" err="1">
                <a:solidFill>
                  <a:schemeClr val="tx1"/>
                </a:solidFill>
              </a:rPr>
              <a:t>кількість</a:t>
            </a:r>
            <a:r>
              <a:rPr lang="ru-RU" dirty="0">
                <a:solidFill>
                  <a:schemeClr val="tx1"/>
                </a:solidFill>
              </a:rPr>
              <a:t> дискотек, особливо в </a:t>
            </a:r>
            <a:r>
              <a:rPr lang="ru-RU" dirty="0" err="1">
                <a:solidFill>
                  <a:schemeClr val="tx1"/>
                </a:solidFill>
              </a:rPr>
              <a:t>південній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частині</a:t>
            </a:r>
            <a:r>
              <a:rPr lang="ru-RU" dirty="0">
                <a:solidFill>
                  <a:schemeClr val="tx1"/>
                </a:solidFill>
              </a:rPr>
              <a:t> острова Барбадос.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338"/>
            <a:ext cx="9144000" cy="6834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1691680" y="5282271"/>
            <a:ext cx="5256584" cy="1080120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err="1">
                <a:solidFill>
                  <a:srgbClr val="002060"/>
                </a:solidFill>
              </a:rPr>
              <a:t>Маврикій</a:t>
            </a:r>
            <a:endParaRPr lang="ru-RU" sz="4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105769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Скругленный прямоугольник 2"/>
          <p:cNvSpPr/>
          <p:nvPr/>
        </p:nvSpPr>
        <p:spPr>
          <a:xfrm>
            <a:off x="179512" y="404664"/>
            <a:ext cx="8064896" cy="6264696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err="1">
                <a:solidFill>
                  <a:schemeClr val="tx1"/>
                </a:solidFill>
              </a:rPr>
              <a:t>Острів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Маврикій</a:t>
            </a:r>
            <a:r>
              <a:rPr lang="ru-RU" sz="1600" dirty="0">
                <a:solidFill>
                  <a:schemeClr val="tx1"/>
                </a:solidFill>
              </a:rPr>
              <a:t> - один з </a:t>
            </a:r>
            <a:r>
              <a:rPr lang="ru-RU" sz="1600" dirty="0" err="1">
                <a:solidFill>
                  <a:schemeClr val="tx1"/>
                </a:solidFill>
              </a:rPr>
              <a:t>найкрасивіших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островів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світу</a:t>
            </a:r>
            <a:r>
              <a:rPr lang="ru-RU" sz="1600" dirty="0">
                <a:solidFill>
                  <a:schemeClr val="tx1"/>
                </a:solidFill>
              </a:rPr>
              <a:t>. Тут є і </a:t>
            </a:r>
            <a:r>
              <a:rPr lang="ru-RU" sz="1600" dirty="0" err="1">
                <a:solidFill>
                  <a:schemeClr val="tx1"/>
                </a:solidFill>
              </a:rPr>
              <a:t>покриті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лісами</a:t>
            </a:r>
            <a:r>
              <a:rPr lang="ru-RU" sz="1600" dirty="0">
                <a:solidFill>
                  <a:schemeClr val="tx1"/>
                </a:solidFill>
              </a:rPr>
              <a:t> гори, і </a:t>
            </a:r>
            <a:r>
              <a:rPr lang="ru-RU" sz="1600" dirty="0" err="1">
                <a:solidFill>
                  <a:schemeClr val="tx1"/>
                </a:solidFill>
              </a:rPr>
              <a:t>кратери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вимерлих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вулканів</a:t>
            </a:r>
            <a:r>
              <a:rPr lang="ru-RU" sz="1600" dirty="0">
                <a:solidFill>
                  <a:schemeClr val="tx1"/>
                </a:solidFill>
              </a:rPr>
              <a:t>, </a:t>
            </a:r>
            <a:r>
              <a:rPr lang="ru-RU" sz="1600" dirty="0" err="1">
                <a:solidFill>
                  <a:schemeClr val="tx1"/>
                </a:solidFill>
              </a:rPr>
              <a:t>скелі</a:t>
            </a:r>
            <a:r>
              <a:rPr lang="ru-RU" sz="1600" dirty="0">
                <a:solidFill>
                  <a:schemeClr val="tx1"/>
                </a:solidFill>
              </a:rPr>
              <a:t> і плато, </a:t>
            </a:r>
            <a:r>
              <a:rPr lang="ru-RU" sz="1600" dirty="0" err="1">
                <a:solidFill>
                  <a:schemeClr val="tx1"/>
                </a:solidFill>
              </a:rPr>
              <a:t>водопади</a:t>
            </a:r>
            <a:r>
              <a:rPr lang="ru-RU" sz="1600" dirty="0">
                <a:solidFill>
                  <a:schemeClr val="tx1"/>
                </a:solidFill>
              </a:rPr>
              <a:t>, </a:t>
            </a:r>
            <a:r>
              <a:rPr lang="ru-RU" sz="1600" dirty="0" err="1">
                <a:solidFill>
                  <a:schemeClr val="tx1"/>
                </a:solidFill>
              </a:rPr>
              <a:t>коралові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рифи</a:t>
            </a:r>
            <a:r>
              <a:rPr lang="ru-RU" sz="1600" dirty="0">
                <a:solidFill>
                  <a:schemeClr val="tx1"/>
                </a:solidFill>
              </a:rPr>
              <a:t> і </a:t>
            </a:r>
            <a:r>
              <a:rPr lang="ru-RU" sz="1600" dirty="0" err="1">
                <a:solidFill>
                  <a:schemeClr val="tx1"/>
                </a:solidFill>
              </a:rPr>
              <a:t>живописні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пляжі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білосніжного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піску</a:t>
            </a:r>
            <a:r>
              <a:rPr lang="ru-RU" sz="1600" dirty="0">
                <a:solidFill>
                  <a:schemeClr val="tx1"/>
                </a:solidFill>
              </a:rPr>
              <a:t>, </a:t>
            </a:r>
            <a:r>
              <a:rPr lang="ru-RU" sz="1600" dirty="0" err="1">
                <a:solidFill>
                  <a:schemeClr val="tx1"/>
                </a:solidFill>
              </a:rPr>
              <a:t>чистісінька</a:t>
            </a:r>
            <a:r>
              <a:rPr lang="ru-RU" sz="1600" dirty="0">
                <a:solidFill>
                  <a:schemeClr val="tx1"/>
                </a:solidFill>
              </a:rPr>
              <a:t>, </a:t>
            </a:r>
            <a:r>
              <a:rPr lang="ru-RU" sz="1600" dirty="0" err="1">
                <a:solidFill>
                  <a:schemeClr val="tx1"/>
                </a:solidFill>
              </a:rPr>
              <a:t>бірюзова</a:t>
            </a:r>
            <a:r>
              <a:rPr lang="ru-RU" sz="1600" dirty="0">
                <a:solidFill>
                  <a:schemeClr val="tx1"/>
                </a:solidFill>
              </a:rPr>
              <a:t> вода </a:t>
            </a:r>
            <a:r>
              <a:rPr lang="ru-RU" sz="1600" dirty="0" err="1">
                <a:solidFill>
                  <a:schemeClr val="tx1"/>
                </a:solidFill>
              </a:rPr>
              <a:t>відокремлених</a:t>
            </a:r>
            <a:r>
              <a:rPr lang="ru-RU" sz="1600" dirty="0">
                <a:solidFill>
                  <a:schemeClr val="tx1"/>
                </a:solidFill>
              </a:rPr>
              <a:t> бухт.</a:t>
            </a:r>
          </a:p>
          <a:p>
            <a:r>
              <a:rPr lang="ru-RU" sz="1600" b="1" dirty="0" err="1">
                <a:solidFill>
                  <a:srgbClr val="002060"/>
                </a:solidFill>
              </a:rPr>
              <a:t>Географічне</a:t>
            </a:r>
            <a:r>
              <a:rPr lang="ru-RU" sz="1600" b="1" dirty="0">
                <a:solidFill>
                  <a:srgbClr val="002060"/>
                </a:solidFill>
              </a:rPr>
              <a:t> </a:t>
            </a:r>
            <a:r>
              <a:rPr lang="ru-RU" sz="1600" b="1" dirty="0" err="1">
                <a:solidFill>
                  <a:srgbClr val="002060"/>
                </a:solidFill>
              </a:rPr>
              <a:t>розташування</a:t>
            </a:r>
            <a:r>
              <a:rPr lang="ru-RU" sz="1600" b="1" dirty="0">
                <a:solidFill>
                  <a:srgbClr val="002060"/>
                </a:solidFill>
              </a:rPr>
              <a:t>: </a:t>
            </a:r>
            <a:r>
              <a:rPr lang="ru-RU" sz="1600" dirty="0" err="1">
                <a:solidFill>
                  <a:schemeClr val="tx1"/>
                </a:solidFill>
              </a:rPr>
              <a:t>острів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знаходиться</a:t>
            </a:r>
            <a:r>
              <a:rPr lang="ru-RU" sz="1600" dirty="0">
                <a:solidFill>
                  <a:schemeClr val="tx1"/>
                </a:solidFill>
              </a:rPr>
              <a:t> в </a:t>
            </a:r>
            <a:r>
              <a:rPr lang="ru-RU" sz="1600" dirty="0" err="1">
                <a:solidFill>
                  <a:schemeClr val="tx1"/>
                </a:solidFill>
              </a:rPr>
              <a:t>південній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частині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Індійського</a:t>
            </a:r>
            <a:r>
              <a:rPr lang="ru-RU" sz="1600" dirty="0">
                <a:solidFill>
                  <a:schemeClr val="tx1"/>
                </a:solidFill>
              </a:rPr>
              <a:t> океану на </a:t>
            </a:r>
            <a:r>
              <a:rPr lang="ru-RU" sz="1600" dirty="0" err="1">
                <a:solidFill>
                  <a:schemeClr val="tx1"/>
                </a:solidFill>
              </a:rPr>
              <a:t>схід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від</a:t>
            </a:r>
            <a:r>
              <a:rPr lang="ru-RU" sz="1600" dirty="0">
                <a:solidFill>
                  <a:schemeClr val="tx1"/>
                </a:solidFill>
              </a:rPr>
              <a:t> о. Мадагаскар, </a:t>
            </a:r>
            <a:r>
              <a:rPr lang="ru-RU" sz="1600" dirty="0" err="1">
                <a:solidFill>
                  <a:schemeClr val="tx1"/>
                </a:solidFill>
              </a:rPr>
              <a:t>трохи</a:t>
            </a:r>
            <a:r>
              <a:rPr lang="ru-RU" sz="1600" dirty="0">
                <a:solidFill>
                  <a:schemeClr val="tx1"/>
                </a:solidFill>
              </a:rPr>
              <a:t> на </a:t>
            </a:r>
            <a:r>
              <a:rPr lang="ru-RU" sz="1600" dirty="0" err="1">
                <a:solidFill>
                  <a:schemeClr val="tx1"/>
                </a:solidFill>
              </a:rPr>
              <a:t>північ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від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Тропіка</a:t>
            </a:r>
            <a:r>
              <a:rPr lang="ru-RU" sz="1600" dirty="0">
                <a:solidFill>
                  <a:schemeClr val="tx1"/>
                </a:solidFill>
              </a:rPr>
              <a:t> Козерога. </a:t>
            </a:r>
            <a:r>
              <a:rPr lang="ru-RU" sz="1600" dirty="0" err="1">
                <a:solidFill>
                  <a:schemeClr val="tx1"/>
                </a:solidFill>
              </a:rPr>
              <a:t>Маврикій</a:t>
            </a:r>
            <a:r>
              <a:rPr lang="ru-RU" sz="1600" dirty="0">
                <a:solidFill>
                  <a:schemeClr val="tx1"/>
                </a:solidFill>
              </a:rPr>
              <a:t> - </a:t>
            </a:r>
            <a:r>
              <a:rPr lang="ru-RU" sz="1600" dirty="0" err="1">
                <a:solidFill>
                  <a:schemeClr val="tx1"/>
                </a:solidFill>
              </a:rPr>
              <a:t>острів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вулканічного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походження</a:t>
            </a:r>
            <a:r>
              <a:rPr lang="ru-RU" sz="1600" dirty="0">
                <a:solidFill>
                  <a:schemeClr val="tx1"/>
                </a:solidFill>
              </a:rPr>
              <a:t>.. </a:t>
            </a:r>
            <a:r>
              <a:rPr lang="ru-RU" sz="1600" dirty="0" err="1">
                <a:solidFill>
                  <a:schemeClr val="tx1"/>
                </a:solidFill>
              </a:rPr>
              <a:t>Довжина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берегової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лінії</a:t>
            </a:r>
            <a:r>
              <a:rPr lang="ru-RU" sz="1600" dirty="0">
                <a:solidFill>
                  <a:schemeClr val="tx1"/>
                </a:solidFill>
              </a:rPr>
              <a:t> - 330 км. </a:t>
            </a:r>
            <a:r>
              <a:rPr lang="ru-RU" sz="1600" dirty="0" err="1">
                <a:solidFill>
                  <a:schemeClr val="tx1"/>
                </a:solidFill>
              </a:rPr>
              <a:t>Узбережжі</a:t>
            </a:r>
            <a:r>
              <a:rPr lang="ru-RU" sz="1600" dirty="0">
                <a:solidFill>
                  <a:schemeClr val="tx1"/>
                </a:solidFill>
              </a:rPr>
              <a:t> острова </a:t>
            </a:r>
            <a:r>
              <a:rPr lang="ru-RU" sz="1600" dirty="0" err="1">
                <a:solidFill>
                  <a:schemeClr val="tx1"/>
                </a:solidFill>
              </a:rPr>
              <a:t>надійно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захищено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кораловими</a:t>
            </a:r>
            <a:r>
              <a:rPr lang="ru-RU" sz="1600" dirty="0">
                <a:solidFill>
                  <a:schemeClr val="tx1"/>
                </a:solidFill>
              </a:rPr>
              <a:t> рифами.</a:t>
            </a:r>
          </a:p>
          <a:p>
            <a:r>
              <a:rPr lang="ru-RU" sz="1600" b="1" dirty="0" err="1">
                <a:solidFill>
                  <a:srgbClr val="002060"/>
                </a:solidFill>
              </a:rPr>
              <a:t>Столиця</a:t>
            </a:r>
            <a:r>
              <a:rPr lang="ru-RU" sz="1600" dirty="0">
                <a:solidFill>
                  <a:schemeClr val="tx1"/>
                </a:solidFill>
              </a:rPr>
              <a:t>: Порт-</a:t>
            </a:r>
            <a:r>
              <a:rPr lang="ru-RU" sz="1600" dirty="0" err="1">
                <a:solidFill>
                  <a:schemeClr val="tx1"/>
                </a:solidFill>
              </a:rPr>
              <a:t>Луї</a:t>
            </a:r>
            <a:r>
              <a:rPr lang="ru-RU" sz="1600" dirty="0">
                <a:solidFill>
                  <a:schemeClr val="tx1"/>
                </a:solidFill>
              </a:rPr>
              <a:t> (</a:t>
            </a:r>
            <a:r>
              <a:rPr lang="ru-RU" sz="1600" dirty="0" err="1">
                <a:solidFill>
                  <a:schemeClr val="tx1"/>
                </a:solidFill>
              </a:rPr>
              <a:t>знаходиться</a:t>
            </a:r>
            <a:r>
              <a:rPr lang="ru-RU" sz="1600" dirty="0">
                <a:solidFill>
                  <a:schemeClr val="tx1"/>
                </a:solidFill>
              </a:rPr>
              <a:t> на </a:t>
            </a:r>
            <a:r>
              <a:rPr lang="ru-RU" sz="1600" dirty="0" err="1">
                <a:solidFill>
                  <a:schemeClr val="tx1"/>
                </a:solidFill>
              </a:rPr>
              <a:t>північно-заході</a:t>
            </a:r>
            <a:r>
              <a:rPr lang="ru-RU" sz="1600" dirty="0">
                <a:solidFill>
                  <a:schemeClr val="tx1"/>
                </a:solidFill>
              </a:rPr>
              <a:t> острова).</a:t>
            </a:r>
          </a:p>
          <a:p>
            <a:r>
              <a:rPr lang="ru-RU" sz="1600" b="1" dirty="0" err="1">
                <a:solidFill>
                  <a:srgbClr val="002060"/>
                </a:solidFill>
              </a:rPr>
              <a:t>Територія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  <a:r>
              <a:rPr lang="ru-RU" sz="1600" dirty="0">
                <a:solidFill>
                  <a:schemeClr val="tx1"/>
                </a:solidFill>
              </a:rPr>
              <a:t>(</a:t>
            </a:r>
            <a:r>
              <a:rPr lang="ru-RU" sz="1600" dirty="0" err="1">
                <a:solidFill>
                  <a:schemeClr val="tx1"/>
                </a:solidFill>
              </a:rPr>
              <a:t>площа</a:t>
            </a:r>
            <a:r>
              <a:rPr lang="ru-RU" sz="1600" dirty="0">
                <a:solidFill>
                  <a:schemeClr val="tx1"/>
                </a:solidFill>
              </a:rPr>
              <a:t>): 1865 км2.</a:t>
            </a:r>
          </a:p>
          <a:p>
            <a:r>
              <a:rPr lang="ru-RU" sz="1600" b="1" dirty="0" err="1">
                <a:solidFill>
                  <a:srgbClr val="002060"/>
                </a:solidFill>
              </a:rPr>
              <a:t>Клімат</a:t>
            </a:r>
            <a:r>
              <a:rPr lang="ru-RU" sz="1600" dirty="0">
                <a:solidFill>
                  <a:schemeClr val="tx1"/>
                </a:solidFill>
              </a:rPr>
              <a:t>: </a:t>
            </a:r>
            <a:r>
              <a:rPr lang="ru-RU" sz="1600" dirty="0" err="1">
                <a:solidFill>
                  <a:schemeClr val="tx1"/>
                </a:solidFill>
              </a:rPr>
              <a:t>Клімат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тропічний</a:t>
            </a:r>
            <a:r>
              <a:rPr lang="ru-RU" sz="1600" dirty="0">
                <a:solidFill>
                  <a:schemeClr val="tx1"/>
                </a:solidFill>
              </a:rPr>
              <a:t>, </a:t>
            </a:r>
            <a:r>
              <a:rPr lang="ru-RU" sz="1600" dirty="0" err="1">
                <a:solidFill>
                  <a:schemeClr val="tx1"/>
                </a:solidFill>
              </a:rPr>
              <a:t>однак</a:t>
            </a:r>
            <a:r>
              <a:rPr lang="ru-RU" sz="1600" dirty="0">
                <a:solidFill>
                  <a:schemeClr val="tx1"/>
                </a:solidFill>
              </a:rPr>
              <a:t> спеку </a:t>
            </a:r>
            <a:r>
              <a:rPr lang="ru-RU" sz="1600" dirty="0" err="1">
                <a:solidFill>
                  <a:schemeClr val="tx1"/>
                </a:solidFill>
              </a:rPr>
              <a:t>пом'якшують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південно-східні</a:t>
            </a:r>
            <a:r>
              <a:rPr lang="ru-RU" sz="1600" dirty="0">
                <a:solidFill>
                  <a:schemeClr val="tx1"/>
                </a:solidFill>
              </a:rPr>
              <a:t> Пассат. </a:t>
            </a:r>
            <a:r>
              <a:rPr lang="ru-RU" sz="1600" dirty="0" err="1">
                <a:solidFill>
                  <a:schemeClr val="tx1"/>
                </a:solidFill>
              </a:rPr>
              <a:t>Сезони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поділяються</a:t>
            </a:r>
            <a:r>
              <a:rPr lang="ru-RU" sz="1600" dirty="0">
                <a:solidFill>
                  <a:schemeClr val="tx1"/>
                </a:solidFill>
              </a:rPr>
              <a:t> на </a:t>
            </a:r>
            <a:r>
              <a:rPr lang="ru-RU" sz="1600" dirty="0" err="1">
                <a:solidFill>
                  <a:schemeClr val="tx1"/>
                </a:solidFill>
              </a:rPr>
              <a:t>літній</a:t>
            </a:r>
            <a:r>
              <a:rPr lang="ru-RU" sz="1600" dirty="0">
                <a:solidFill>
                  <a:schemeClr val="tx1"/>
                </a:solidFill>
              </a:rPr>
              <a:t>, </a:t>
            </a:r>
            <a:r>
              <a:rPr lang="ru-RU" sz="1600" dirty="0" err="1">
                <a:solidFill>
                  <a:schemeClr val="tx1"/>
                </a:solidFill>
              </a:rPr>
              <a:t>більше</a:t>
            </a:r>
            <a:r>
              <a:rPr lang="ru-RU" sz="1600" dirty="0">
                <a:solidFill>
                  <a:schemeClr val="tx1"/>
                </a:solidFill>
              </a:rPr>
              <a:t> жаркий і </a:t>
            </a:r>
            <a:r>
              <a:rPr lang="ru-RU" sz="1600" dirty="0" err="1">
                <a:solidFill>
                  <a:schemeClr val="tx1"/>
                </a:solidFill>
              </a:rPr>
              <a:t>вологий</a:t>
            </a:r>
            <a:r>
              <a:rPr lang="ru-RU" sz="1600" dirty="0">
                <a:solidFill>
                  <a:schemeClr val="tx1"/>
                </a:solidFill>
              </a:rPr>
              <a:t>, - з </a:t>
            </a:r>
            <a:r>
              <a:rPr lang="ru-RU" sz="1600" dirty="0" err="1">
                <a:solidFill>
                  <a:schemeClr val="tx1"/>
                </a:solidFill>
              </a:rPr>
              <a:t>жовтня</a:t>
            </a:r>
            <a:r>
              <a:rPr lang="ru-RU" sz="1600" dirty="0">
                <a:solidFill>
                  <a:schemeClr val="tx1"/>
                </a:solidFill>
              </a:rPr>
              <a:t> по </a:t>
            </a:r>
            <a:r>
              <a:rPr lang="ru-RU" sz="1600" dirty="0" err="1">
                <a:solidFill>
                  <a:schemeClr val="tx1"/>
                </a:solidFill>
              </a:rPr>
              <a:t>березень</a:t>
            </a:r>
            <a:r>
              <a:rPr lang="ru-RU" sz="1600" dirty="0">
                <a:solidFill>
                  <a:schemeClr val="tx1"/>
                </a:solidFill>
              </a:rPr>
              <a:t> (+27-30 * С) і зимовий, </a:t>
            </a:r>
            <a:r>
              <a:rPr lang="ru-RU" sz="1600" dirty="0" err="1">
                <a:solidFill>
                  <a:schemeClr val="tx1"/>
                </a:solidFill>
              </a:rPr>
              <a:t>більш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прохолодний</a:t>
            </a:r>
            <a:r>
              <a:rPr lang="ru-RU" sz="1600" dirty="0">
                <a:solidFill>
                  <a:schemeClr val="tx1"/>
                </a:solidFill>
              </a:rPr>
              <a:t> і </a:t>
            </a:r>
            <a:r>
              <a:rPr lang="ru-RU" sz="1600" dirty="0" err="1">
                <a:solidFill>
                  <a:schemeClr val="tx1"/>
                </a:solidFill>
              </a:rPr>
              <a:t>сухий</a:t>
            </a:r>
            <a:r>
              <a:rPr lang="ru-RU" sz="1600" dirty="0">
                <a:solidFill>
                  <a:schemeClr val="tx1"/>
                </a:solidFill>
              </a:rPr>
              <a:t>, - з </a:t>
            </a:r>
            <a:r>
              <a:rPr lang="ru-RU" sz="1600" dirty="0" err="1">
                <a:solidFill>
                  <a:schemeClr val="tx1"/>
                </a:solidFill>
              </a:rPr>
              <a:t>квітня</a:t>
            </a:r>
            <a:r>
              <a:rPr lang="ru-RU" sz="1600" dirty="0">
                <a:solidFill>
                  <a:schemeClr val="tx1"/>
                </a:solidFill>
              </a:rPr>
              <a:t> по листопад (+20-24 * С). Температура води </a:t>
            </a:r>
            <a:r>
              <a:rPr lang="ru-RU" sz="1600" dirty="0" err="1">
                <a:solidFill>
                  <a:schemeClr val="tx1"/>
                </a:solidFill>
              </a:rPr>
              <a:t>цілий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рік</a:t>
            </a:r>
            <a:r>
              <a:rPr lang="ru-RU" sz="1600" dirty="0">
                <a:solidFill>
                  <a:schemeClr val="tx1"/>
                </a:solidFill>
              </a:rPr>
              <a:t> - </a:t>
            </a:r>
            <a:r>
              <a:rPr lang="ru-RU" sz="1600" dirty="0" err="1">
                <a:solidFill>
                  <a:schemeClr val="tx1"/>
                </a:solidFill>
              </a:rPr>
              <a:t>від</a:t>
            </a:r>
            <a:r>
              <a:rPr lang="ru-RU" sz="1600" dirty="0">
                <a:solidFill>
                  <a:schemeClr val="tx1"/>
                </a:solidFill>
              </a:rPr>
              <a:t> +22-26 * С. </a:t>
            </a:r>
            <a:r>
              <a:rPr lang="ru-RU" sz="1600" dirty="0" err="1">
                <a:solidFill>
                  <a:schemeClr val="tx1"/>
                </a:solidFill>
              </a:rPr>
              <a:t>Клімат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дуже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м'який</a:t>
            </a:r>
            <a:r>
              <a:rPr lang="ru-RU" sz="1600" dirty="0">
                <a:solidFill>
                  <a:schemeClr val="tx1"/>
                </a:solidFill>
              </a:rPr>
              <a:t> і легко переноситься </a:t>
            </a:r>
            <a:r>
              <a:rPr lang="ru-RU" sz="1600" dirty="0" err="1">
                <a:solidFill>
                  <a:schemeClr val="tx1"/>
                </a:solidFill>
              </a:rPr>
              <a:t>європейцями</a:t>
            </a:r>
            <a:r>
              <a:rPr lang="ru-RU" sz="1600" dirty="0">
                <a:solidFill>
                  <a:schemeClr val="tx1"/>
                </a:solidFill>
              </a:rPr>
              <a:t>, </a:t>
            </a:r>
            <a:r>
              <a:rPr lang="ru-RU" sz="1600" dirty="0" err="1">
                <a:solidFill>
                  <a:schemeClr val="tx1"/>
                </a:solidFill>
              </a:rPr>
              <a:t>оскільки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вологість</a:t>
            </a:r>
            <a:r>
              <a:rPr lang="ru-RU" sz="1600" dirty="0">
                <a:solidFill>
                  <a:schemeClr val="tx1"/>
                </a:solidFill>
              </a:rPr>
              <a:t> тут </a:t>
            </a:r>
            <a:r>
              <a:rPr lang="ru-RU" sz="1600" dirty="0" err="1">
                <a:solidFill>
                  <a:schemeClr val="tx1"/>
                </a:solidFill>
              </a:rPr>
              <a:t>нижче</a:t>
            </a:r>
            <a:r>
              <a:rPr lang="ru-RU" sz="1600" dirty="0">
                <a:solidFill>
                  <a:schemeClr val="tx1"/>
                </a:solidFill>
              </a:rPr>
              <a:t>, </a:t>
            </a:r>
            <a:r>
              <a:rPr lang="ru-RU" sz="1600" dirty="0" err="1">
                <a:solidFill>
                  <a:schemeClr val="tx1"/>
                </a:solidFill>
              </a:rPr>
              <a:t>ніж</a:t>
            </a:r>
            <a:r>
              <a:rPr lang="ru-RU" sz="1600" dirty="0">
                <a:solidFill>
                  <a:schemeClr val="tx1"/>
                </a:solidFill>
              </a:rPr>
              <a:t> на </a:t>
            </a:r>
            <a:r>
              <a:rPr lang="ru-RU" sz="1600" dirty="0" err="1">
                <a:solidFill>
                  <a:schemeClr val="tx1"/>
                </a:solidFill>
              </a:rPr>
              <a:t>інших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тропічних</a:t>
            </a:r>
            <a:r>
              <a:rPr lang="ru-RU" sz="1600" dirty="0">
                <a:solidFill>
                  <a:schemeClr val="tx1"/>
                </a:solidFill>
              </a:rPr>
              <a:t> островах.</a:t>
            </a:r>
          </a:p>
          <a:p>
            <a:r>
              <a:rPr lang="ru-RU" sz="1600" b="1" dirty="0" err="1">
                <a:solidFill>
                  <a:srgbClr val="002060"/>
                </a:solidFill>
              </a:rPr>
              <a:t>Часовий</a:t>
            </a:r>
            <a:r>
              <a:rPr lang="ru-RU" sz="1600" b="1" dirty="0">
                <a:solidFill>
                  <a:srgbClr val="002060"/>
                </a:solidFill>
              </a:rPr>
              <a:t> пояс</a:t>
            </a:r>
            <a:r>
              <a:rPr lang="ru-RU" sz="1600" dirty="0">
                <a:solidFill>
                  <a:schemeClr val="tx1"/>
                </a:solidFill>
              </a:rPr>
              <a:t>: </a:t>
            </a:r>
            <a:r>
              <a:rPr lang="ru-RU" sz="1600" dirty="0" err="1">
                <a:solidFill>
                  <a:schemeClr val="tx1"/>
                </a:solidFill>
              </a:rPr>
              <a:t>випереджає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київський</a:t>
            </a:r>
            <a:r>
              <a:rPr lang="ru-RU" sz="1600" dirty="0">
                <a:solidFill>
                  <a:schemeClr val="tx1"/>
                </a:solidFill>
              </a:rPr>
              <a:t> на 1 годину. А в </a:t>
            </a:r>
            <a:r>
              <a:rPr lang="ru-RU" sz="1600" dirty="0" err="1">
                <a:solidFill>
                  <a:schemeClr val="tx1"/>
                </a:solidFill>
              </a:rPr>
              <a:t>літні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місяці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різниці</a:t>
            </a:r>
            <a:r>
              <a:rPr lang="ru-RU" sz="1600" dirty="0">
                <a:solidFill>
                  <a:schemeClr val="tx1"/>
                </a:solidFill>
              </a:rPr>
              <a:t> в </a:t>
            </a:r>
            <a:r>
              <a:rPr lang="ru-RU" sz="1600" dirty="0" err="1">
                <a:solidFill>
                  <a:schemeClr val="tx1"/>
                </a:solidFill>
              </a:rPr>
              <a:t>часі</a:t>
            </a:r>
            <a:r>
              <a:rPr lang="ru-RU" sz="1600" dirty="0">
                <a:solidFill>
                  <a:schemeClr val="tx1"/>
                </a:solidFill>
              </a:rPr>
              <a:t> не </a:t>
            </a:r>
            <a:r>
              <a:rPr lang="ru-RU" sz="1600" dirty="0" err="1">
                <a:solidFill>
                  <a:schemeClr val="tx1"/>
                </a:solidFill>
              </a:rPr>
              <a:t>має</a:t>
            </a:r>
            <a:r>
              <a:rPr lang="ru-RU" sz="1600" dirty="0">
                <a:solidFill>
                  <a:schemeClr val="tx1"/>
                </a:solidFill>
              </a:rPr>
              <a:t>.</a:t>
            </a:r>
          </a:p>
          <a:p>
            <a:r>
              <a:rPr lang="ru-RU" sz="1600" dirty="0" err="1">
                <a:solidFill>
                  <a:schemeClr val="tx1"/>
                </a:solidFill>
              </a:rPr>
              <a:t>Населення</a:t>
            </a:r>
            <a:r>
              <a:rPr lang="ru-RU" sz="1600" dirty="0">
                <a:solidFill>
                  <a:schemeClr val="tx1"/>
                </a:solidFill>
              </a:rPr>
              <a:t>: </a:t>
            </a:r>
            <a:r>
              <a:rPr lang="ru-RU" sz="1600" dirty="0" err="1">
                <a:solidFill>
                  <a:schemeClr val="tx1"/>
                </a:solidFill>
              </a:rPr>
              <a:t>близько</a:t>
            </a:r>
            <a:r>
              <a:rPr lang="ru-RU" sz="1600" dirty="0">
                <a:solidFill>
                  <a:schemeClr val="tx1"/>
                </a:solidFill>
              </a:rPr>
              <a:t> 1,2 млн. </a:t>
            </a:r>
            <a:r>
              <a:rPr lang="ru-RU" sz="1600" dirty="0" err="1">
                <a:solidFill>
                  <a:schemeClr val="tx1"/>
                </a:solidFill>
              </a:rPr>
              <a:t>чоловік</a:t>
            </a:r>
            <a:r>
              <a:rPr lang="ru-RU" sz="1600" dirty="0">
                <a:solidFill>
                  <a:schemeClr val="tx1"/>
                </a:solidFill>
              </a:rPr>
              <a:t>.</a:t>
            </a:r>
          </a:p>
          <a:p>
            <a:r>
              <a:rPr lang="ru-RU" sz="1600" b="1" dirty="0" err="1">
                <a:solidFill>
                  <a:srgbClr val="002060"/>
                </a:solidFill>
              </a:rPr>
              <a:t>Релігія</a:t>
            </a:r>
            <a:r>
              <a:rPr lang="ru-RU" sz="1600" dirty="0">
                <a:solidFill>
                  <a:schemeClr val="tx1"/>
                </a:solidFill>
              </a:rPr>
              <a:t>: На </a:t>
            </a:r>
            <a:r>
              <a:rPr lang="ru-RU" sz="1600" dirty="0" err="1">
                <a:solidFill>
                  <a:schemeClr val="tx1"/>
                </a:solidFill>
              </a:rPr>
              <a:t>Маврикії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сповідують</a:t>
            </a:r>
            <a:r>
              <a:rPr lang="ru-RU" sz="1600" dirty="0">
                <a:solidFill>
                  <a:schemeClr val="tx1"/>
                </a:solidFill>
              </a:rPr>
              <a:t> практично </a:t>
            </a:r>
            <a:r>
              <a:rPr lang="ru-RU" sz="1600" dirty="0" err="1">
                <a:solidFill>
                  <a:schemeClr val="tx1"/>
                </a:solidFill>
              </a:rPr>
              <a:t>всі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світові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релігії</a:t>
            </a:r>
            <a:r>
              <a:rPr lang="ru-RU" sz="1600" dirty="0">
                <a:solidFill>
                  <a:schemeClr val="tx1"/>
                </a:solidFill>
              </a:rPr>
              <a:t>: </a:t>
            </a:r>
            <a:r>
              <a:rPr lang="ru-RU" sz="1600" dirty="0" err="1">
                <a:solidFill>
                  <a:schemeClr val="tx1"/>
                </a:solidFill>
              </a:rPr>
              <a:t>індуїзм</a:t>
            </a:r>
            <a:r>
              <a:rPr lang="ru-RU" sz="1600" dirty="0">
                <a:solidFill>
                  <a:schemeClr val="tx1"/>
                </a:solidFill>
              </a:rPr>
              <a:t>, буддизм, </a:t>
            </a:r>
            <a:r>
              <a:rPr lang="ru-RU" sz="1600" dirty="0" err="1">
                <a:solidFill>
                  <a:schemeClr val="tx1"/>
                </a:solidFill>
              </a:rPr>
              <a:t>іслам</a:t>
            </a:r>
            <a:r>
              <a:rPr lang="ru-RU" sz="1600" dirty="0">
                <a:solidFill>
                  <a:schemeClr val="tx1"/>
                </a:solidFill>
              </a:rPr>
              <a:t>, </a:t>
            </a:r>
            <a:r>
              <a:rPr lang="ru-RU" sz="1600" dirty="0" err="1">
                <a:solidFill>
                  <a:schemeClr val="tx1"/>
                </a:solidFill>
              </a:rPr>
              <a:t>християнство</a:t>
            </a:r>
            <a:r>
              <a:rPr lang="ru-RU" sz="1600" dirty="0">
                <a:solidFill>
                  <a:schemeClr val="tx1"/>
                </a:solidFill>
              </a:rPr>
              <a:t>.</a:t>
            </a:r>
          </a:p>
          <a:p>
            <a:r>
              <a:rPr lang="ru-RU" sz="1600" b="1" dirty="0" err="1">
                <a:solidFill>
                  <a:srgbClr val="002060"/>
                </a:solidFill>
              </a:rPr>
              <a:t>Офіційна</a:t>
            </a:r>
            <a:r>
              <a:rPr lang="ru-RU" sz="1600" b="1" dirty="0">
                <a:solidFill>
                  <a:srgbClr val="002060"/>
                </a:solidFill>
              </a:rPr>
              <a:t> </a:t>
            </a:r>
            <a:r>
              <a:rPr lang="ru-RU" sz="1600" b="1" dirty="0" err="1">
                <a:solidFill>
                  <a:srgbClr val="002060"/>
                </a:solidFill>
              </a:rPr>
              <a:t>мова</a:t>
            </a:r>
            <a:r>
              <a:rPr lang="ru-RU" sz="1600" b="1" dirty="0">
                <a:solidFill>
                  <a:srgbClr val="002060"/>
                </a:solidFill>
              </a:rPr>
              <a:t>: </a:t>
            </a:r>
            <a:r>
              <a:rPr lang="ru-RU" sz="1600" dirty="0" err="1">
                <a:solidFill>
                  <a:schemeClr val="tx1"/>
                </a:solidFill>
              </a:rPr>
              <a:t>англійська</a:t>
            </a:r>
            <a:r>
              <a:rPr lang="ru-RU" sz="1600" dirty="0">
                <a:solidFill>
                  <a:schemeClr val="tx1"/>
                </a:solidFill>
              </a:rPr>
              <a:t>, але </a:t>
            </a:r>
            <a:r>
              <a:rPr lang="ru-RU" sz="1600" dirty="0" err="1">
                <a:solidFill>
                  <a:schemeClr val="tx1"/>
                </a:solidFill>
              </a:rPr>
              <a:t>найбільше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поширена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французька</a:t>
            </a:r>
            <a:r>
              <a:rPr lang="ru-RU" sz="1600" dirty="0">
                <a:solidFill>
                  <a:schemeClr val="tx1"/>
                </a:solidFill>
              </a:rPr>
              <a:t>, а </a:t>
            </a:r>
            <a:r>
              <a:rPr lang="ru-RU" sz="1600" dirty="0" err="1">
                <a:solidFill>
                  <a:schemeClr val="tx1"/>
                </a:solidFill>
              </a:rPr>
              <a:t>також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креольска</a:t>
            </a:r>
            <a:r>
              <a:rPr lang="ru-RU" sz="1600" dirty="0">
                <a:solidFill>
                  <a:schemeClr val="tx1"/>
                </a:solidFill>
              </a:rPr>
              <a:t>.</a:t>
            </a:r>
          </a:p>
          <a:p>
            <a:r>
              <a:rPr lang="ru-RU" sz="1600" b="1" dirty="0" err="1">
                <a:solidFill>
                  <a:srgbClr val="002060"/>
                </a:solidFill>
              </a:rPr>
              <a:t>Грошова</a:t>
            </a:r>
            <a:r>
              <a:rPr lang="ru-RU" sz="1600" b="1" dirty="0">
                <a:solidFill>
                  <a:srgbClr val="002060"/>
                </a:solidFill>
              </a:rPr>
              <a:t> </a:t>
            </a:r>
            <a:r>
              <a:rPr lang="ru-RU" sz="1600" b="1" dirty="0" err="1">
                <a:solidFill>
                  <a:srgbClr val="002060"/>
                </a:solidFill>
              </a:rPr>
              <a:t>одиниця</a:t>
            </a:r>
            <a:r>
              <a:rPr lang="ru-RU" sz="1600" dirty="0">
                <a:solidFill>
                  <a:schemeClr val="tx1"/>
                </a:solidFill>
              </a:rPr>
              <a:t>: </a:t>
            </a:r>
            <a:r>
              <a:rPr lang="ru-RU" sz="1600" dirty="0" err="1">
                <a:solidFill>
                  <a:schemeClr val="tx1"/>
                </a:solidFill>
              </a:rPr>
              <a:t>Маврикійська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рупія</a:t>
            </a:r>
            <a:r>
              <a:rPr lang="ru-RU" sz="1600" dirty="0">
                <a:solidFill>
                  <a:schemeClr val="tx1"/>
                </a:solidFill>
              </a:rPr>
              <a:t> (</a:t>
            </a:r>
            <a:r>
              <a:rPr lang="en-US" sz="1600" dirty="0">
                <a:solidFill>
                  <a:schemeClr val="tx1"/>
                </a:solidFill>
              </a:rPr>
              <a:t>MRU). 1 $ = 30MRU. </a:t>
            </a:r>
            <a:r>
              <a:rPr lang="ru-RU" sz="1600" dirty="0">
                <a:solidFill>
                  <a:schemeClr val="tx1"/>
                </a:solidFill>
              </a:rPr>
              <a:t>Валюту </a:t>
            </a:r>
            <a:r>
              <a:rPr lang="ru-RU" sz="1600" dirty="0" err="1">
                <a:solidFill>
                  <a:schemeClr val="tx1"/>
                </a:solidFill>
              </a:rPr>
              <a:t>можна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обміняти</a:t>
            </a:r>
            <a:r>
              <a:rPr lang="ru-RU" sz="1600" dirty="0">
                <a:solidFill>
                  <a:schemeClr val="tx1"/>
                </a:solidFill>
              </a:rPr>
              <a:t> у </a:t>
            </a:r>
            <a:r>
              <a:rPr lang="ru-RU" sz="1600" dirty="0" err="1">
                <a:solidFill>
                  <a:schemeClr val="tx1"/>
                </a:solidFill>
              </a:rPr>
              <a:t>відділеннях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банків</a:t>
            </a:r>
            <a:r>
              <a:rPr lang="ru-RU" sz="1600" dirty="0">
                <a:solidFill>
                  <a:schemeClr val="tx1"/>
                </a:solidFill>
              </a:rPr>
              <a:t> і в </a:t>
            </a:r>
            <a:r>
              <a:rPr lang="ru-RU" sz="1600" dirty="0" err="1">
                <a:solidFill>
                  <a:schemeClr val="tx1"/>
                </a:solidFill>
              </a:rPr>
              <a:t>більшості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готелів</a:t>
            </a:r>
            <a:r>
              <a:rPr lang="ru-RU" sz="1600" dirty="0">
                <a:solidFill>
                  <a:schemeClr val="tx1"/>
                </a:solidFill>
              </a:rPr>
              <a:t>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95536" y="1412776"/>
            <a:ext cx="6480720" cy="4320480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rgbClr val="002060"/>
                </a:solidFill>
              </a:rPr>
              <a:t>Туризм</a:t>
            </a:r>
            <a:r>
              <a:rPr lang="ru-RU" dirty="0">
                <a:solidFill>
                  <a:schemeClr val="tx1"/>
                </a:solidFill>
              </a:rPr>
              <a:t>: </a:t>
            </a:r>
            <a:r>
              <a:rPr lang="ru-RU" dirty="0" err="1">
                <a:solidFill>
                  <a:schemeClr val="tx1"/>
                </a:solidFill>
              </a:rPr>
              <a:t>Сьогодні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острів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Маврикій</a:t>
            </a:r>
            <a:r>
              <a:rPr lang="ru-RU" dirty="0">
                <a:solidFill>
                  <a:schemeClr val="tx1"/>
                </a:solidFill>
              </a:rPr>
              <a:t> — </a:t>
            </a:r>
            <a:r>
              <a:rPr lang="ru-RU" dirty="0" err="1">
                <a:solidFill>
                  <a:schemeClr val="tx1"/>
                </a:solidFill>
              </a:rPr>
              <a:t>модний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престижний</a:t>
            </a:r>
            <a:r>
              <a:rPr lang="ru-RU" dirty="0">
                <a:solidFill>
                  <a:schemeClr val="tx1"/>
                </a:solidFill>
              </a:rPr>
              <a:t> і </a:t>
            </a:r>
            <a:r>
              <a:rPr lang="ru-RU" dirty="0" err="1">
                <a:solidFill>
                  <a:schemeClr val="tx1"/>
                </a:solidFill>
              </a:rPr>
              <a:t>дорогий</a:t>
            </a:r>
            <a:r>
              <a:rPr lang="ru-RU" dirty="0">
                <a:solidFill>
                  <a:schemeClr val="tx1"/>
                </a:solidFill>
              </a:rPr>
              <a:t> курорт, на </a:t>
            </a:r>
            <a:r>
              <a:rPr lang="ru-RU" dirty="0" err="1">
                <a:solidFill>
                  <a:schemeClr val="tx1"/>
                </a:solidFill>
              </a:rPr>
              <a:t>якому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витончений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сервіс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вдало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доповнює</a:t>
            </a:r>
            <a:r>
              <a:rPr lang="ru-RU" dirty="0">
                <a:solidFill>
                  <a:schemeClr val="tx1"/>
                </a:solidFill>
              </a:rPr>
              <a:t> красу </a:t>
            </a:r>
            <a:r>
              <a:rPr lang="ru-RU" dirty="0" err="1">
                <a:solidFill>
                  <a:schemeClr val="tx1"/>
                </a:solidFill>
              </a:rPr>
              <a:t>тропічної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природи</a:t>
            </a:r>
            <a:r>
              <a:rPr lang="ru-RU" dirty="0">
                <a:solidFill>
                  <a:schemeClr val="tx1"/>
                </a:solidFill>
              </a:rPr>
              <a:t>. </a:t>
            </a:r>
            <a:r>
              <a:rPr lang="ru-RU" dirty="0" err="1">
                <a:solidFill>
                  <a:schemeClr val="tx1"/>
                </a:solidFill>
              </a:rPr>
              <a:t>Маврикій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вигідно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поєднує</a:t>
            </a:r>
            <a:r>
              <a:rPr lang="ru-RU" dirty="0">
                <a:solidFill>
                  <a:schemeClr val="tx1"/>
                </a:solidFill>
              </a:rPr>
              <a:t> в </a:t>
            </a:r>
            <a:r>
              <a:rPr lang="ru-RU" dirty="0" err="1">
                <a:solidFill>
                  <a:schemeClr val="tx1"/>
                </a:solidFill>
              </a:rPr>
              <a:t>собі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всі</a:t>
            </a:r>
            <a:r>
              <a:rPr lang="ru-RU" dirty="0">
                <a:solidFill>
                  <a:schemeClr val="tx1"/>
                </a:solidFill>
              </a:rPr>
              <a:t> «</a:t>
            </a:r>
            <a:r>
              <a:rPr lang="ru-RU" dirty="0" err="1">
                <a:solidFill>
                  <a:schemeClr val="tx1"/>
                </a:solidFill>
              </a:rPr>
              <a:t>екзотичні</a:t>
            </a:r>
            <a:r>
              <a:rPr lang="ru-RU" dirty="0">
                <a:solidFill>
                  <a:schemeClr val="tx1"/>
                </a:solidFill>
              </a:rPr>
              <a:t>» </a:t>
            </a:r>
            <a:r>
              <a:rPr lang="ru-RU" dirty="0" err="1">
                <a:solidFill>
                  <a:schemeClr val="tx1"/>
                </a:solidFill>
              </a:rPr>
              <a:t>атрибути</a:t>
            </a:r>
            <a:r>
              <a:rPr lang="ru-RU" dirty="0">
                <a:solidFill>
                  <a:schemeClr val="tx1"/>
                </a:solidFill>
              </a:rPr>
              <a:t> і </a:t>
            </a:r>
            <a:r>
              <a:rPr lang="ru-RU" dirty="0" err="1">
                <a:solidFill>
                  <a:schemeClr val="tx1"/>
                </a:solidFill>
              </a:rPr>
              <a:t>дуже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високий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рівень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сервісу</a:t>
            </a:r>
            <a:r>
              <a:rPr lang="ru-RU" dirty="0">
                <a:solidFill>
                  <a:schemeClr val="tx1"/>
                </a:solidFill>
              </a:rPr>
              <a:t>. До </a:t>
            </a:r>
            <a:r>
              <a:rPr lang="ru-RU" dirty="0" err="1">
                <a:solidFill>
                  <a:schemeClr val="tx1"/>
                </a:solidFill>
              </a:rPr>
              <a:t>прекрасної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природи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Маврикія</a:t>
            </a:r>
            <a:r>
              <a:rPr lang="ru-RU" dirty="0">
                <a:solidFill>
                  <a:schemeClr val="tx1"/>
                </a:solidFill>
              </a:rPr>
              <a:t> «</a:t>
            </a:r>
            <a:r>
              <a:rPr lang="ru-RU" dirty="0" err="1">
                <a:solidFill>
                  <a:schemeClr val="tx1"/>
                </a:solidFill>
              </a:rPr>
              <a:t>додається</a:t>
            </a:r>
            <a:r>
              <a:rPr lang="ru-RU" dirty="0">
                <a:solidFill>
                  <a:schemeClr val="tx1"/>
                </a:solidFill>
              </a:rPr>
              <a:t>» </a:t>
            </a:r>
            <a:r>
              <a:rPr lang="ru-RU" dirty="0" err="1">
                <a:solidFill>
                  <a:schemeClr val="tx1"/>
                </a:solidFill>
              </a:rPr>
              <a:t>багата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екскурсійна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програма</a:t>
            </a:r>
            <a:r>
              <a:rPr lang="ru-RU" dirty="0">
                <a:solidFill>
                  <a:schemeClr val="tx1"/>
                </a:solidFill>
              </a:rPr>
              <a:t>. Тут є </a:t>
            </a:r>
            <a:r>
              <a:rPr lang="ru-RU" dirty="0" err="1">
                <a:solidFill>
                  <a:schemeClr val="tx1"/>
                </a:solidFill>
              </a:rPr>
              <a:t>що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подивитися</a:t>
            </a:r>
            <a:r>
              <a:rPr lang="ru-RU" dirty="0">
                <a:solidFill>
                  <a:schemeClr val="tx1"/>
                </a:solidFill>
              </a:rPr>
              <a:t>: колоритна </a:t>
            </a:r>
            <a:r>
              <a:rPr lang="ru-RU" dirty="0" err="1">
                <a:solidFill>
                  <a:schemeClr val="tx1"/>
                </a:solidFill>
              </a:rPr>
              <a:t>колоніальна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архітектура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природні</a:t>
            </a:r>
            <a:r>
              <a:rPr lang="ru-RU" dirty="0">
                <a:solidFill>
                  <a:schemeClr val="tx1"/>
                </a:solidFill>
              </a:rPr>
              <a:t> парки і </a:t>
            </a:r>
            <a:r>
              <a:rPr lang="ru-RU" dirty="0" err="1">
                <a:solidFill>
                  <a:schemeClr val="tx1"/>
                </a:solidFill>
              </a:rPr>
              <a:t>заповідники</a:t>
            </a:r>
            <a:r>
              <a:rPr lang="ru-RU" dirty="0">
                <a:solidFill>
                  <a:schemeClr val="tx1"/>
                </a:solidFill>
              </a:rPr>
              <a:t>.</a:t>
            </a:r>
          </a:p>
          <a:p>
            <a:r>
              <a:rPr lang="ru-RU" b="1" dirty="0" err="1">
                <a:solidFill>
                  <a:srgbClr val="002060"/>
                </a:solidFill>
              </a:rPr>
              <a:t>Розваги</a:t>
            </a:r>
            <a:r>
              <a:rPr lang="ru-RU" b="1" dirty="0">
                <a:solidFill>
                  <a:srgbClr val="002060"/>
                </a:solidFill>
              </a:rPr>
              <a:t>: </a:t>
            </a:r>
            <a:r>
              <a:rPr lang="ru-RU" dirty="0" err="1">
                <a:solidFill>
                  <a:schemeClr val="tx1"/>
                </a:solidFill>
              </a:rPr>
              <a:t>Прекрасні</a:t>
            </a:r>
            <a:r>
              <a:rPr lang="ru-RU" dirty="0">
                <a:solidFill>
                  <a:schemeClr val="tx1"/>
                </a:solidFill>
              </a:rPr>
              <a:t> поля для гольфу </a:t>
            </a:r>
            <a:r>
              <a:rPr lang="ru-RU" dirty="0" err="1">
                <a:solidFill>
                  <a:schemeClr val="tx1"/>
                </a:solidFill>
              </a:rPr>
              <a:t>порадують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любителів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цього</a:t>
            </a:r>
            <a:r>
              <a:rPr lang="ru-RU" dirty="0">
                <a:solidFill>
                  <a:schemeClr val="tx1"/>
                </a:solidFill>
              </a:rPr>
              <a:t> виду спорту. Ви </a:t>
            </a:r>
            <a:r>
              <a:rPr lang="ru-RU" dirty="0" err="1">
                <a:solidFill>
                  <a:schemeClr val="tx1"/>
                </a:solidFill>
              </a:rPr>
              <a:t>також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отримаєте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приємні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враження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від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рибалки</a:t>
            </a:r>
            <a:r>
              <a:rPr lang="ru-RU" dirty="0">
                <a:solidFill>
                  <a:schemeClr val="tx1"/>
                </a:solidFill>
              </a:rPr>
              <a:t> у </a:t>
            </a:r>
            <a:r>
              <a:rPr lang="ru-RU" dirty="0" err="1">
                <a:solidFill>
                  <a:schemeClr val="tx1"/>
                </a:solidFill>
              </a:rPr>
              <a:t>відкритому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морі</a:t>
            </a:r>
            <a:r>
              <a:rPr lang="ru-RU" dirty="0">
                <a:solidFill>
                  <a:schemeClr val="tx1"/>
                </a:solidFill>
              </a:rPr>
              <a:t>, особливо </a:t>
            </a:r>
            <a:r>
              <a:rPr lang="ru-RU" dirty="0" err="1">
                <a:solidFill>
                  <a:schemeClr val="tx1"/>
                </a:solidFill>
              </a:rPr>
              <a:t>якщо</a:t>
            </a:r>
            <a:r>
              <a:rPr lang="ru-RU" dirty="0">
                <a:solidFill>
                  <a:schemeClr val="tx1"/>
                </a:solidFill>
              </a:rPr>
              <a:t> Вам </a:t>
            </a:r>
            <a:r>
              <a:rPr lang="ru-RU" dirty="0" err="1">
                <a:solidFill>
                  <a:schemeClr val="tx1"/>
                </a:solidFill>
              </a:rPr>
              <a:t>пощастить</a:t>
            </a:r>
            <a:r>
              <a:rPr lang="ru-RU" dirty="0">
                <a:solidFill>
                  <a:schemeClr val="tx1"/>
                </a:solidFill>
              </a:rPr>
              <a:t> і Ви </a:t>
            </a:r>
            <a:r>
              <a:rPr lang="ru-RU" dirty="0" err="1">
                <a:solidFill>
                  <a:schemeClr val="tx1"/>
                </a:solidFill>
              </a:rPr>
              <a:t>знайдете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блакитного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Марліна</a:t>
            </a:r>
            <a:r>
              <a:rPr lang="ru-RU" dirty="0">
                <a:solidFill>
                  <a:schemeClr val="tx1"/>
                </a:solidFill>
              </a:rPr>
              <a:t> - </a:t>
            </a:r>
            <a:r>
              <a:rPr lang="ru-RU" dirty="0" err="1">
                <a:solidFill>
                  <a:schemeClr val="tx1"/>
                </a:solidFill>
              </a:rPr>
              <a:t>велику</a:t>
            </a:r>
            <a:r>
              <a:rPr lang="ru-RU" dirty="0">
                <a:solidFill>
                  <a:schemeClr val="tx1"/>
                </a:solidFill>
              </a:rPr>
              <a:t> і </a:t>
            </a:r>
            <a:r>
              <a:rPr lang="ru-RU" dirty="0" err="1">
                <a:solidFill>
                  <a:schemeClr val="tx1"/>
                </a:solidFill>
              </a:rPr>
              <a:t>надзвичайно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смачну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рибу</a:t>
            </a:r>
            <a:r>
              <a:rPr lang="ru-RU" dirty="0">
                <a:solidFill>
                  <a:schemeClr val="tx1"/>
                </a:solidFill>
              </a:rPr>
              <a:t>, яку Вам </a:t>
            </a:r>
            <a:r>
              <a:rPr lang="ru-RU" dirty="0" err="1">
                <a:solidFill>
                  <a:schemeClr val="tx1"/>
                </a:solidFill>
              </a:rPr>
              <a:t>із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задоволенням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приготують</a:t>
            </a:r>
            <a:r>
              <a:rPr lang="ru-RU" dirty="0">
                <a:solidFill>
                  <a:schemeClr val="tx1"/>
                </a:solidFill>
              </a:rPr>
              <a:t> в </a:t>
            </a:r>
            <a:r>
              <a:rPr lang="ru-RU" dirty="0" err="1">
                <a:solidFill>
                  <a:schemeClr val="tx1"/>
                </a:solidFill>
              </a:rPr>
              <a:t>ресторані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Вашого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готелю</a:t>
            </a:r>
            <a:r>
              <a:rPr lang="ru-RU" dirty="0">
                <a:solidFill>
                  <a:schemeClr val="tx1"/>
                </a:solidFill>
              </a:rPr>
              <a:t>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1505566" y="188640"/>
            <a:ext cx="6264696" cy="18002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err="1">
                <a:solidFill>
                  <a:srgbClr val="002060"/>
                </a:solidFill>
              </a:rPr>
              <a:t>Туреччина</a:t>
            </a:r>
            <a:endParaRPr lang="ru-RU" sz="6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037995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79512" y="1052736"/>
            <a:ext cx="7488832" cy="5328592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err="1">
                <a:solidFill>
                  <a:schemeClr val="tx1"/>
                </a:solidFill>
              </a:rPr>
              <a:t>Смарагдове</a:t>
            </a:r>
            <a:r>
              <a:rPr lang="ru-RU" sz="1600" dirty="0">
                <a:solidFill>
                  <a:schemeClr val="tx1"/>
                </a:solidFill>
              </a:rPr>
              <a:t> море, </a:t>
            </a:r>
            <a:r>
              <a:rPr lang="ru-RU" sz="1600" dirty="0" err="1">
                <a:solidFill>
                  <a:schemeClr val="tx1"/>
                </a:solidFill>
              </a:rPr>
              <a:t>золоті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пляжі</a:t>
            </a:r>
            <a:r>
              <a:rPr lang="ru-RU" sz="1600" dirty="0">
                <a:solidFill>
                  <a:schemeClr val="tx1"/>
                </a:solidFill>
              </a:rPr>
              <a:t>, прекрасно </a:t>
            </a:r>
            <a:r>
              <a:rPr lang="ru-RU" sz="1600" dirty="0" err="1">
                <a:solidFill>
                  <a:schemeClr val="tx1"/>
                </a:solidFill>
              </a:rPr>
              <a:t>збережені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руїни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древніх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міст</a:t>
            </a:r>
            <a:r>
              <a:rPr lang="ru-RU" sz="1600" dirty="0">
                <a:solidFill>
                  <a:schemeClr val="tx1"/>
                </a:solidFill>
              </a:rPr>
              <a:t>, </a:t>
            </a:r>
            <a:r>
              <a:rPr lang="ru-RU" sz="1600" dirty="0" err="1">
                <a:solidFill>
                  <a:schemeClr val="tx1"/>
                </a:solidFill>
              </a:rPr>
              <a:t>гармонічне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сполучення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заповідної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природної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зони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із</a:t>
            </a:r>
            <a:r>
              <a:rPr lang="ru-RU" sz="1600" dirty="0">
                <a:solidFill>
                  <a:schemeClr val="tx1"/>
                </a:solidFill>
              </a:rPr>
              <a:t> прекрасно </a:t>
            </a:r>
            <a:r>
              <a:rPr lang="ru-RU" sz="1600" dirty="0" err="1">
                <a:solidFill>
                  <a:schemeClr val="tx1"/>
                </a:solidFill>
              </a:rPr>
              <a:t>розвитою</a:t>
            </a:r>
            <a:r>
              <a:rPr lang="ru-RU" sz="1600" dirty="0">
                <a:solidFill>
                  <a:schemeClr val="tx1"/>
                </a:solidFill>
              </a:rPr>
              <a:t> курортною </a:t>
            </a:r>
            <a:r>
              <a:rPr lang="ru-RU" sz="1600" dirty="0" err="1">
                <a:solidFill>
                  <a:schemeClr val="tx1"/>
                </a:solidFill>
              </a:rPr>
              <a:t>інфраструктурою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першокласних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готелів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залишає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тільки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приємні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спогади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від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відпочинку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навіть</a:t>
            </a:r>
            <a:r>
              <a:rPr lang="ru-RU" sz="1600" dirty="0">
                <a:solidFill>
                  <a:schemeClr val="tx1"/>
                </a:solidFill>
              </a:rPr>
              <a:t> у самих </a:t>
            </a:r>
            <a:r>
              <a:rPr lang="ru-RU" sz="1600" dirty="0" err="1">
                <a:solidFill>
                  <a:schemeClr val="tx1"/>
                </a:solidFill>
              </a:rPr>
              <a:t>вимогливих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туристів</a:t>
            </a:r>
            <a:r>
              <a:rPr lang="ru-RU" sz="1600" dirty="0">
                <a:solidFill>
                  <a:schemeClr val="tx1"/>
                </a:solidFill>
              </a:rPr>
              <a:t>.</a:t>
            </a:r>
          </a:p>
          <a:p>
            <a:r>
              <a:rPr lang="ru-RU" sz="1600" b="1" dirty="0" err="1">
                <a:solidFill>
                  <a:srgbClr val="002060"/>
                </a:solidFill>
              </a:rPr>
              <a:t>Географічне</a:t>
            </a:r>
            <a:r>
              <a:rPr lang="ru-RU" sz="1600" b="1" dirty="0">
                <a:solidFill>
                  <a:srgbClr val="002060"/>
                </a:solidFill>
              </a:rPr>
              <a:t> </a:t>
            </a:r>
            <a:r>
              <a:rPr lang="ru-RU" sz="1600" b="1" dirty="0" err="1">
                <a:solidFill>
                  <a:srgbClr val="002060"/>
                </a:solidFill>
              </a:rPr>
              <a:t>розташування</a:t>
            </a:r>
            <a:r>
              <a:rPr lang="ru-RU" sz="1600" b="1" dirty="0">
                <a:solidFill>
                  <a:srgbClr val="002060"/>
                </a:solidFill>
              </a:rPr>
              <a:t>: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розташована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між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Чорним</a:t>
            </a:r>
            <a:r>
              <a:rPr lang="ru-RU" sz="1600" dirty="0">
                <a:solidFill>
                  <a:schemeClr val="tx1"/>
                </a:solidFill>
              </a:rPr>
              <a:t> і </a:t>
            </a:r>
            <a:r>
              <a:rPr lang="ru-RU" sz="1600" dirty="0" err="1">
                <a:solidFill>
                  <a:schemeClr val="tx1"/>
                </a:solidFill>
              </a:rPr>
              <a:t>Середземним</a:t>
            </a:r>
            <a:r>
              <a:rPr lang="ru-RU" sz="1600" dirty="0">
                <a:solidFill>
                  <a:schemeClr val="tx1"/>
                </a:solidFill>
              </a:rPr>
              <a:t> морями, </a:t>
            </a:r>
            <a:r>
              <a:rPr lang="ru-RU" sz="1600" dirty="0" err="1">
                <a:solidFill>
                  <a:schemeClr val="tx1"/>
                </a:solidFill>
              </a:rPr>
              <a:t>межує</a:t>
            </a:r>
            <a:r>
              <a:rPr lang="ru-RU" sz="1600" dirty="0">
                <a:solidFill>
                  <a:schemeClr val="tx1"/>
                </a:solidFill>
              </a:rPr>
              <a:t> на </a:t>
            </a:r>
            <a:r>
              <a:rPr lang="ru-RU" sz="1600" dirty="0" err="1">
                <a:solidFill>
                  <a:schemeClr val="tx1"/>
                </a:solidFill>
              </a:rPr>
              <a:t>сході</a:t>
            </a:r>
            <a:r>
              <a:rPr lang="ru-RU" sz="1600" dirty="0">
                <a:solidFill>
                  <a:schemeClr val="tx1"/>
                </a:solidFill>
              </a:rPr>
              <a:t> з </a:t>
            </a:r>
            <a:r>
              <a:rPr lang="ru-RU" sz="1600" dirty="0" err="1">
                <a:solidFill>
                  <a:schemeClr val="tx1"/>
                </a:solidFill>
              </a:rPr>
              <a:t>Вірменією</a:t>
            </a:r>
            <a:r>
              <a:rPr lang="ru-RU" sz="1600" dirty="0">
                <a:solidFill>
                  <a:schemeClr val="tx1"/>
                </a:solidFill>
              </a:rPr>
              <a:t>, </a:t>
            </a:r>
            <a:r>
              <a:rPr lang="ru-RU" sz="1600" dirty="0" err="1">
                <a:solidFill>
                  <a:schemeClr val="tx1"/>
                </a:solidFill>
              </a:rPr>
              <a:t>Грузією</a:t>
            </a:r>
            <a:r>
              <a:rPr lang="ru-RU" sz="1600" dirty="0">
                <a:solidFill>
                  <a:schemeClr val="tx1"/>
                </a:solidFill>
              </a:rPr>
              <a:t> й </a:t>
            </a:r>
            <a:r>
              <a:rPr lang="ru-RU" sz="1600" dirty="0" err="1">
                <a:solidFill>
                  <a:schemeClr val="tx1"/>
                </a:solidFill>
              </a:rPr>
              <a:t>Іраном</a:t>
            </a:r>
            <a:r>
              <a:rPr lang="ru-RU" sz="1600" dirty="0">
                <a:solidFill>
                  <a:schemeClr val="tx1"/>
                </a:solidFill>
              </a:rPr>
              <a:t>, на </a:t>
            </a:r>
            <a:r>
              <a:rPr lang="ru-RU" sz="1600" dirty="0" err="1">
                <a:solidFill>
                  <a:schemeClr val="tx1"/>
                </a:solidFill>
              </a:rPr>
              <a:t>південному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сході</a:t>
            </a:r>
            <a:r>
              <a:rPr lang="ru-RU" sz="1600" dirty="0">
                <a:solidFill>
                  <a:schemeClr val="tx1"/>
                </a:solidFill>
              </a:rPr>
              <a:t> з </a:t>
            </a:r>
            <a:r>
              <a:rPr lang="ru-RU" sz="1600" dirty="0" err="1">
                <a:solidFill>
                  <a:schemeClr val="tx1"/>
                </a:solidFill>
              </a:rPr>
              <a:t>Іраком</a:t>
            </a:r>
            <a:r>
              <a:rPr lang="ru-RU" sz="1600" dirty="0">
                <a:solidFill>
                  <a:schemeClr val="tx1"/>
                </a:solidFill>
              </a:rPr>
              <a:t> і </a:t>
            </a:r>
            <a:r>
              <a:rPr lang="ru-RU" sz="1600" dirty="0" err="1">
                <a:solidFill>
                  <a:schemeClr val="tx1"/>
                </a:solidFill>
              </a:rPr>
              <a:t>Сирією</a:t>
            </a:r>
            <a:r>
              <a:rPr lang="ru-RU" sz="1600" dirty="0">
                <a:solidFill>
                  <a:schemeClr val="tx1"/>
                </a:solidFill>
              </a:rPr>
              <a:t>, на </a:t>
            </a:r>
            <a:r>
              <a:rPr lang="ru-RU" sz="1600" dirty="0" err="1">
                <a:solidFill>
                  <a:schemeClr val="tx1"/>
                </a:solidFill>
              </a:rPr>
              <a:t>сході</a:t>
            </a:r>
            <a:r>
              <a:rPr lang="ru-RU" sz="1600" dirty="0">
                <a:solidFill>
                  <a:schemeClr val="tx1"/>
                </a:solidFill>
              </a:rPr>
              <a:t> з </a:t>
            </a:r>
            <a:r>
              <a:rPr lang="ru-RU" sz="1600" dirty="0" err="1">
                <a:solidFill>
                  <a:schemeClr val="tx1"/>
                </a:solidFill>
              </a:rPr>
              <a:t>Грецією</a:t>
            </a:r>
            <a:r>
              <a:rPr lang="ru-RU" sz="1600" dirty="0">
                <a:solidFill>
                  <a:schemeClr val="tx1"/>
                </a:solidFill>
              </a:rPr>
              <a:t> й </a:t>
            </a:r>
            <a:r>
              <a:rPr lang="ru-RU" sz="1600" dirty="0" err="1">
                <a:solidFill>
                  <a:schemeClr val="tx1"/>
                </a:solidFill>
              </a:rPr>
              <a:t>Егейським</a:t>
            </a:r>
            <a:r>
              <a:rPr lang="ru-RU" sz="1600" dirty="0">
                <a:solidFill>
                  <a:schemeClr val="tx1"/>
                </a:solidFill>
              </a:rPr>
              <a:t> морем, на </a:t>
            </a:r>
            <a:r>
              <a:rPr lang="ru-RU" sz="1600" dirty="0" err="1">
                <a:solidFill>
                  <a:schemeClr val="tx1"/>
                </a:solidFill>
              </a:rPr>
              <a:t>північному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заході</a:t>
            </a:r>
            <a:r>
              <a:rPr lang="ru-RU" sz="1600" dirty="0">
                <a:solidFill>
                  <a:schemeClr val="tx1"/>
                </a:solidFill>
              </a:rPr>
              <a:t> з </a:t>
            </a:r>
            <a:r>
              <a:rPr lang="ru-RU" sz="1600" dirty="0" err="1">
                <a:solidFill>
                  <a:schemeClr val="tx1"/>
                </a:solidFill>
              </a:rPr>
              <a:t>Болгарією</a:t>
            </a:r>
            <a:r>
              <a:rPr lang="ru-RU" sz="1600" dirty="0">
                <a:solidFill>
                  <a:schemeClr val="tx1"/>
                </a:solidFill>
              </a:rPr>
              <a:t>.</a:t>
            </a:r>
          </a:p>
          <a:p>
            <a:r>
              <a:rPr lang="ru-RU" sz="1600" b="1" dirty="0" err="1">
                <a:solidFill>
                  <a:srgbClr val="002060"/>
                </a:solidFill>
              </a:rPr>
              <a:t>Столиця</a:t>
            </a:r>
            <a:r>
              <a:rPr lang="ru-RU" sz="1600" b="1" dirty="0">
                <a:solidFill>
                  <a:srgbClr val="002060"/>
                </a:solidFill>
              </a:rPr>
              <a:t>: </a:t>
            </a:r>
            <a:r>
              <a:rPr lang="ru-RU" sz="1600" dirty="0">
                <a:solidFill>
                  <a:schemeClr val="tx1"/>
                </a:solidFill>
              </a:rPr>
              <a:t>Анкара.</a:t>
            </a:r>
          </a:p>
          <a:p>
            <a:r>
              <a:rPr lang="ru-RU" sz="1600" b="1" dirty="0" err="1">
                <a:solidFill>
                  <a:srgbClr val="002060"/>
                </a:solidFill>
              </a:rPr>
              <a:t>Територія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  <a:r>
              <a:rPr lang="ru-RU" sz="1600" dirty="0">
                <a:solidFill>
                  <a:schemeClr val="tx1"/>
                </a:solidFill>
              </a:rPr>
              <a:t>(</a:t>
            </a:r>
            <a:r>
              <a:rPr lang="ru-RU" sz="1600" dirty="0" err="1">
                <a:solidFill>
                  <a:schemeClr val="tx1"/>
                </a:solidFill>
              </a:rPr>
              <a:t>площа</a:t>
            </a:r>
            <a:r>
              <a:rPr lang="ru-RU" sz="1600" dirty="0">
                <a:solidFill>
                  <a:schemeClr val="tx1"/>
                </a:solidFill>
              </a:rPr>
              <a:t>): 781 тис. кв. км.</a:t>
            </a:r>
          </a:p>
          <a:p>
            <a:r>
              <a:rPr lang="ru-RU" sz="1600" b="1" dirty="0" err="1">
                <a:solidFill>
                  <a:srgbClr val="002060"/>
                </a:solidFill>
              </a:rPr>
              <a:t>Клімат</a:t>
            </a:r>
            <a:r>
              <a:rPr lang="ru-RU" sz="1600" dirty="0">
                <a:solidFill>
                  <a:schemeClr val="tx1"/>
                </a:solidFill>
              </a:rPr>
              <a:t>: </a:t>
            </a:r>
            <a:r>
              <a:rPr lang="ru-RU" sz="1600" dirty="0" err="1">
                <a:solidFill>
                  <a:schemeClr val="tx1"/>
                </a:solidFill>
              </a:rPr>
              <a:t>переважає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середземноморський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субтропічний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клімат</a:t>
            </a:r>
            <a:r>
              <a:rPr lang="ru-RU" sz="1600" dirty="0">
                <a:solidFill>
                  <a:schemeClr val="tx1"/>
                </a:solidFill>
              </a:rPr>
              <a:t> з жарким сухим </a:t>
            </a:r>
            <a:r>
              <a:rPr lang="ru-RU" sz="1600" dirty="0" err="1">
                <a:solidFill>
                  <a:schemeClr val="tx1"/>
                </a:solidFill>
              </a:rPr>
              <a:t>літом</a:t>
            </a:r>
            <a:r>
              <a:rPr lang="ru-RU" sz="1600" dirty="0">
                <a:solidFill>
                  <a:schemeClr val="tx1"/>
                </a:solidFill>
              </a:rPr>
              <a:t>, температурою </a:t>
            </a:r>
            <a:r>
              <a:rPr lang="ru-RU" sz="1600" dirty="0" err="1">
                <a:solidFill>
                  <a:schemeClr val="tx1"/>
                </a:solidFill>
              </a:rPr>
              <a:t>повітря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від</a:t>
            </a:r>
            <a:r>
              <a:rPr lang="ru-RU" sz="1600" dirty="0">
                <a:solidFill>
                  <a:schemeClr val="tx1"/>
                </a:solidFill>
              </a:rPr>
              <a:t> +23 С до +33 </a:t>
            </a:r>
            <a:r>
              <a:rPr lang="en-US" sz="1600" dirty="0">
                <a:solidFill>
                  <a:schemeClr val="tx1"/>
                </a:solidFill>
              </a:rPr>
              <a:t>C, </a:t>
            </a:r>
            <a:r>
              <a:rPr lang="ru-RU" sz="1600" dirty="0" err="1">
                <a:solidFill>
                  <a:schemeClr val="tx1"/>
                </a:solidFill>
              </a:rPr>
              <a:t>дощовою</a:t>
            </a:r>
            <a:r>
              <a:rPr lang="ru-RU" sz="1600" dirty="0">
                <a:solidFill>
                  <a:schemeClr val="tx1"/>
                </a:solidFill>
              </a:rPr>
              <a:t> зимою, з температурою </a:t>
            </a:r>
            <a:r>
              <a:rPr lang="ru-RU" sz="1600" dirty="0" err="1">
                <a:solidFill>
                  <a:schemeClr val="tx1"/>
                </a:solidFill>
              </a:rPr>
              <a:t>від</a:t>
            </a:r>
            <a:r>
              <a:rPr lang="ru-RU" sz="1600" dirty="0">
                <a:solidFill>
                  <a:schemeClr val="tx1"/>
                </a:solidFill>
              </a:rPr>
              <a:t> +13 С до +15 С, і </a:t>
            </a:r>
            <a:r>
              <a:rPr lang="ru-RU" sz="1600" dirty="0" err="1">
                <a:solidFill>
                  <a:schemeClr val="tx1"/>
                </a:solidFill>
              </a:rPr>
              <a:t>м'якими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міжсезоннями</a:t>
            </a:r>
            <a:r>
              <a:rPr lang="ru-RU" sz="1600" dirty="0">
                <a:solidFill>
                  <a:schemeClr val="tx1"/>
                </a:solidFill>
              </a:rPr>
              <a:t>.</a:t>
            </a:r>
          </a:p>
          <a:p>
            <a:r>
              <a:rPr lang="ru-RU" sz="1600" b="1" dirty="0" err="1">
                <a:solidFill>
                  <a:srgbClr val="002060"/>
                </a:solidFill>
              </a:rPr>
              <a:t>Часовий</a:t>
            </a:r>
            <a:r>
              <a:rPr lang="ru-RU" sz="1600" b="1" dirty="0">
                <a:solidFill>
                  <a:srgbClr val="002060"/>
                </a:solidFill>
              </a:rPr>
              <a:t> пояс</a:t>
            </a:r>
            <a:r>
              <a:rPr lang="ru-RU" sz="1600" dirty="0">
                <a:solidFill>
                  <a:schemeClr val="tx1"/>
                </a:solidFill>
              </a:rPr>
              <a:t>: </a:t>
            </a:r>
            <a:r>
              <a:rPr lang="ru-RU" sz="1600" dirty="0" err="1">
                <a:solidFill>
                  <a:schemeClr val="tx1"/>
                </a:solidFill>
              </a:rPr>
              <a:t>відповідає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київському</a:t>
            </a:r>
            <a:r>
              <a:rPr lang="ru-RU" sz="1600" dirty="0">
                <a:solidFill>
                  <a:schemeClr val="tx1"/>
                </a:solidFill>
              </a:rPr>
              <a:t>.</a:t>
            </a:r>
          </a:p>
          <a:p>
            <a:r>
              <a:rPr lang="ru-RU" sz="1600" b="1" dirty="0" err="1">
                <a:solidFill>
                  <a:srgbClr val="002060"/>
                </a:solidFill>
              </a:rPr>
              <a:t>Населення</a:t>
            </a:r>
            <a:r>
              <a:rPr lang="ru-RU" sz="1600" dirty="0">
                <a:solidFill>
                  <a:schemeClr val="tx1"/>
                </a:solidFill>
              </a:rPr>
              <a:t>: </a:t>
            </a:r>
            <a:r>
              <a:rPr lang="ru-RU" sz="1600" dirty="0" err="1">
                <a:solidFill>
                  <a:schemeClr val="tx1"/>
                </a:solidFill>
              </a:rPr>
              <a:t>близько</a:t>
            </a:r>
            <a:r>
              <a:rPr lang="ru-RU" sz="1600" dirty="0">
                <a:solidFill>
                  <a:schemeClr val="tx1"/>
                </a:solidFill>
              </a:rPr>
              <a:t> 63 млн. </a:t>
            </a:r>
            <a:r>
              <a:rPr lang="ru-RU" sz="1600" dirty="0" err="1">
                <a:solidFill>
                  <a:schemeClr val="tx1"/>
                </a:solidFill>
              </a:rPr>
              <a:t>чоловік</a:t>
            </a:r>
            <a:r>
              <a:rPr lang="ru-RU" sz="1600" dirty="0">
                <a:solidFill>
                  <a:schemeClr val="tx1"/>
                </a:solidFill>
              </a:rPr>
              <a:t>.</a:t>
            </a:r>
          </a:p>
          <a:p>
            <a:r>
              <a:rPr lang="ru-RU" sz="1600" b="1" dirty="0" err="1">
                <a:solidFill>
                  <a:srgbClr val="002060"/>
                </a:solidFill>
              </a:rPr>
              <a:t>Релігія</a:t>
            </a:r>
            <a:r>
              <a:rPr lang="ru-RU" sz="1600" dirty="0">
                <a:solidFill>
                  <a:schemeClr val="tx1"/>
                </a:solidFill>
              </a:rPr>
              <a:t>: 99% </a:t>
            </a:r>
            <a:r>
              <a:rPr lang="ru-RU" sz="1600" dirty="0" err="1">
                <a:solidFill>
                  <a:schemeClr val="tx1"/>
                </a:solidFill>
              </a:rPr>
              <a:t>місцевого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населення</a:t>
            </a:r>
            <a:r>
              <a:rPr lang="ru-RU" sz="1600" dirty="0">
                <a:solidFill>
                  <a:schemeClr val="tx1"/>
                </a:solidFill>
              </a:rPr>
              <a:t> - </a:t>
            </a:r>
            <a:r>
              <a:rPr lang="ru-RU" sz="1600" dirty="0" err="1">
                <a:solidFill>
                  <a:schemeClr val="tx1"/>
                </a:solidFill>
              </a:rPr>
              <a:t>мусульмани</a:t>
            </a:r>
            <a:r>
              <a:rPr lang="ru-RU" sz="1600" dirty="0">
                <a:solidFill>
                  <a:schemeClr val="tx1"/>
                </a:solidFill>
              </a:rPr>
              <a:t>.</a:t>
            </a:r>
          </a:p>
          <a:p>
            <a:r>
              <a:rPr lang="ru-RU" sz="1600" b="1" dirty="0" err="1">
                <a:solidFill>
                  <a:srgbClr val="002060"/>
                </a:solidFill>
              </a:rPr>
              <a:t>Офіційна</a:t>
            </a:r>
            <a:r>
              <a:rPr lang="ru-RU" sz="1600" b="1" dirty="0">
                <a:solidFill>
                  <a:srgbClr val="002060"/>
                </a:solidFill>
              </a:rPr>
              <a:t> </a:t>
            </a:r>
            <a:r>
              <a:rPr lang="ru-RU" sz="1600" b="1" dirty="0" err="1">
                <a:solidFill>
                  <a:srgbClr val="002060"/>
                </a:solidFill>
              </a:rPr>
              <a:t>мова</a:t>
            </a:r>
            <a:r>
              <a:rPr lang="ru-RU" sz="1600" b="1" dirty="0">
                <a:solidFill>
                  <a:srgbClr val="002060"/>
                </a:solidFill>
              </a:rPr>
              <a:t>: </a:t>
            </a:r>
            <a:r>
              <a:rPr lang="ru-RU" sz="1600" dirty="0" err="1">
                <a:solidFill>
                  <a:schemeClr val="tx1"/>
                </a:solidFill>
              </a:rPr>
              <a:t>турецька</a:t>
            </a:r>
            <a:r>
              <a:rPr lang="ru-RU" sz="1600" dirty="0">
                <a:solidFill>
                  <a:schemeClr val="tx1"/>
                </a:solidFill>
              </a:rPr>
              <a:t>.</a:t>
            </a:r>
          </a:p>
          <a:p>
            <a:r>
              <a:rPr lang="ru-RU" sz="1600" b="1" dirty="0" err="1">
                <a:solidFill>
                  <a:srgbClr val="002060"/>
                </a:solidFill>
              </a:rPr>
              <a:t>Грошова</a:t>
            </a:r>
            <a:r>
              <a:rPr lang="ru-RU" sz="1600" b="1" dirty="0">
                <a:solidFill>
                  <a:srgbClr val="002060"/>
                </a:solidFill>
              </a:rPr>
              <a:t> </a:t>
            </a:r>
            <a:r>
              <a:rPr lang="ru-RU" sz="1600" b="1" dirty="0" err="1">
                <a:solidFill>
                  <a:srgbClr val="002060"/>
                </a:solidFill>
              </a:rPr>
              <a:t>одиниця</a:t>
            </a:r>
            <a:r>
              <a:rPr lang="ru-RU" sz="1600" b="1" dirty="0">
                <a:solidFill>
                  <a:srgbClr val="002060"/>
                </a:solidFill>
              </a:rPr>
              <a:t>: </a:t>
            </a:r>
            <a:r>
              <a:rPr lang="ru-RU" sz="1600" dirty="0">
                <a:solidFill>
                  <a:schemeClr val="tx1"/>
                </a:solidFill>
              </a:rPr>
              <a:t>нова </a:t>
            </a:r>
            <a:r>
              <a:rPr lang="ru-RU" sz="1600" dirty="0" err="1">
                <a:solidFill>
                  <a:schemeClr val="tx1"/>
                </a:solidFill>
              </a:rPr>
              <a:t>турецька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ліра</a:t>
            </a:r>
            <a:endParaRPr lang="ru-RU" sz="1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73193" y="764704"/>
            <a:ext cx="7992888" cy="5832648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rgbClr val="002060"/>
                </a:solidFill>
              </a:rPr>
              <a:t>Туризм: </a:t>
            </a:r>
            <a:r>
              <a:rPr lang="ru-RU" sz="1600" dirty="0" err="1">
                <a:solidFill>
                  <a:schemeClr val="tx1"/>
                </a:solidFill>
              </a:rPr>
              <a:t>Анталія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розташована</a:t>
            </a:r>
            <a:r>
              <a:rPr lang="ru-RU" sz="1600" dirty="0">
                <a:solidFill>
                  <a:schemeClr val="tx1"/>
                </a:solidFill>
              </a:rPr>
              <a:t> в 12 км </a:t>
            </a:r>
            <a:r>
              <a:rPr lang="ru-RU" sz="1600" dirty="0" err="1">
                <a:solidFill>
                  <a:schemeClr val="tx1"/>
                </a:solidFill>
              </a:rPr>
              <a:t>від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аеропорту</a:t>
            </a:r>
            <a:r>
              <a:rPr lang="ru-RU" sz="1600" dirty="0">
                <a:solidFill>
                  <a:schemeClr val="tx1"/>
                </a:solidFill>
              </a:rPr>
              <a:t>. </a:t>
            </a:r>
            <a:r>
              <a:rPr lang="ru-RU" sz="1600" dirty="0" err="1">
                <a:solidFill>
                  <a:schemeClr val="tx1"/>
                </a:solidFill>
              </a:rPr>
              <a:t>Це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мальовниче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місце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відкрите</a:t>
            </a:r>
            <a:r>
              <a:rPr lang="ru-RU" sz="1600" dirty="0">
                <a:solidFill>
                  <a:schemeClr val="tx1"/>
                </a:solidFill>
              </a:rPr>
              <a:t> в ІІ </a:t>
            </a:r>
            <a:r>
              <a:rPr lang="ru-RU" sz="1600" dirty="0" err="1">
                <a:solidFill>
                  <a:schemeClr val="tx1"/>
                </a:solidFill>
              </a:rPr>
              <a:t>столітті</a:t>
            </a:r>
            <a:r>
              <a:rPr lang="ru-RU" sz="1600" dirty="0">
                <a:solidFill>
                  <a:schemeClr val="tx1"/>
                </a:solidFill>
              </a:rPr>
              <a:t> до </a:t>
            </a:r>
            <a:r>
              <a:rPr lang="ru-RU" sz="1600" dirty="0" err="1">
                <a:solidFill>
                  <a:schemeClr val="tx1"/>
                </a:solidFill>
              </a:rPr>
              <a:t>нашої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ери</a:t>
            </a:r>
            <a:r>
              <a:rPr lang="ru-RU" sz="1600" dirty="0">
                <a:solidFill>
                  <a:schemeClr val="tx1"/>
                </a:solidFill>
              </a:rPr>
              <a:t> королем Бергами, </a:t>
            </a:r>
            <a:r>
              <a:rPr lang="ru-RU" sz="1600" dirty="0" err="1">
                <a:solidFill>
                  <a:schemeClr val="tx1"/>
                </a:solidFill>
              </a:rPr>
              <a:t>Атталосом</a:t>
            </a:r>
            <a:r>
              <a:rPr lang="ru-RU" sz="1600" dirty="0">
                <a:solidFill>
                  <a:schemeClr val="tx1"/>
                </a:solidFill>
              </a:rPr>
              <a:t> ІІ. </a:t>
            </a:r>
            <a:r>
              <a:rPr lang="ru-RU" sz="1600" dirty="0" err="1">
                <a:solidFill>
                  <a:schemeClr val="tx1"/>
                </a:solidFill>
              </a:rPr>
              <a:t>Його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бажання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знайти</a:t>
            </a:r>
            <a:r>
              <a:rPr lang="ru-RU" sz="1600" dirty="0">
                <a:solidFill>
                  <a:schemeClr val="tx1"/>
                </a:solidFill>
              </a:rPr>
              <a:t> рай на </a:t>
            </a:r>
            <a:r>
              <a:rPr lang="ru-RU" sz="1600" dirty="0" err="1">
                <a:solidFill>
                  <a:schemeClr val="tx1"/>
                </a:solidFill>
              </a:rPr>
              <a:t>землі</a:t>
            </a:r>
            <a:r>
              <a:rPr lang="ru-RU" sz="1600" dirty="0">
                <a:solidFill>
                  <a:schemeClr val="tx1"/>
                </a:solidFill>
              </a:rPr>
              <a:t>, </a:t>
            </a:r>
            <a:r>
              <a:rPr lang="ru-RU" sz="1600" dirty="0" err="1">
                <a:solidFill>
                  <a:schemeClr val="tx1"/>
                </a:solidFill>
              </a:rPr>
              <a:t>було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втілено</a:t>
            </a:r>
            <a:r>
              <a:rPr lang="ru-RU" sz="1600" dirty="0">
                <a:solidFill>
                  <a:schemeClr val="tx1"/>
                </a:solidFill>
              </a:rPr>
              <a:t> в </a:t>
            </a:r>
            <a:r>
              <a:rPr lang="ru-RU" sz="1600" dirty="0" err="1">
                <a:solidFill>
                  <a:schemeClr val="tx1"/>
                </a:solidFill>
              </a:rPr>
              <a:t>цьому</a:t>
            </a:r>
            <a:r>
              <a:rPr lang="ru-RU" sz="1600" dirty="0">
                <a:solidFill>
                  <a:schemeClr val="tx1"/>
                </a:solidFill>
              </a:rPr>
              <a:t> чудесному, </a:t>
            </a:r>
            <a:r>
              <a:rPr lang="ru-RU" sz="1600" dirty="0" err="1">
                <a:solidFill>
                  <a:schemeClr val="tx1"/>
                </a:solidFill>
              </a:rPr>
              <a:t>барвистому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місці</a:t>
            </a:r>
            <a:r>
              <a:rPr lang="ru-RU" sz="1600" dirty="0">
                <a:solidFill>
                  <a:schemeClr val="tx1"/>
                </a:solidFill>
              </a:rPr>
              <a:t> й названо в </a:t>
            </a:r>
            <a:r>
              <a:rPr lang="ru-RU" sz="1600" dirty="0" err="1">
                <a:solidFill>
                  <a:schemeClr val="tx1"/>
                </a:solidFill>
              </a:rPr>
              <a:t>його</a:t>
            </a:r>
            <a:r>
              <a:rPr lang="ru-RU" sz="1600" dirty="0">
                <a:solidFill>
                  <a:schemeClr val="tx1"/>
                </a:solidFill>
              </a:rPr>
              <a:t> честь. </a:t>
            </a:r>
            <a:r>
              <a:rPr lang="ru-RU" sz="1600" dirty="0" err="1">
                <a:solidFill>
                  <a:schemeClr val="tx1"/>
                </a:solidFill>
              </a:rPr>
              <a:t>Кемер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розташований</a:t>
            </a:r>
            <a:r>
              <a:rPr lang="ru-RU" sz="1600" dirty="0">
                <a:solidFill>
                  <a:schemeClr val="tx1"/>
                </a:solidFill>
              </a:rPr>
              <a:t> в 45 км </a:t>
            </a:r>
            <a:r>
              <a:rPr lang="ru-RU" sz="1600" dirty="0" err="1">
                <a:solidFill>
                  <a:schemeClr val="tx1"/>
                </a:solidFill>
              </a:rPr>
              <a:t>від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аеропорту</a:t>
            </a:r>
            <a:r>
              <a:rPr lang="ru-RU" sz="1600" dirty="0">
                <a:solidFill>
                  <a:schemeClr val="tx1"/>
                </a:solidFill>
              </a:rPr>
              <a:t> на </a:t>
            </a:r>
            <a:r>
              <a:rPr lang="ru-RU" sz="1600" dirty="0" err="1">
                <a:solidFill>
                  <a:schemeClr val="tx1"/>
                </a:solidFill>
              </a:rPr>
              <a:t>південний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захід</a:t>
            </a:r>
            <a:r>
              <a:rPr lang="ru-RU" sz="1600" dirty="0">
                <a:solidFill>
                  <a:schemeClr val="tx1"/>
                </a:solidFill>
              </a:rPr>
              <a:t>. </a:t>
            </a:r>
            <a:r>
              <a:rPr lang="ru-RU" sz="1600" dirty="0" err="1">
                <a:solidFill>
                  <a:schemeClr val="tx1"/>
                </a:solidFill>
              </a:rPr>
              <a:t>Цей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мальовничий</a:t>
            </a:r>
            <a:r>
              <a:rPr lang="ru-RU" sz="1600" dirty="0">
                <a:solidFill>
                  <a:schemeClr val="tx1"/>
                </a:solidFill>
              </a:rPr>
              <a:t> курорт </a:t>
            </a:r>
            <a:r>
              <a:rPr lang="ru-RU" sz="1600" dirty="0" err="1">
                <a:solidFill>
                  <a:schemeClr val="tx1"/>
                </a:solidFill>
              </a:rPr>
              <a:t>перебуває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між</a:t>
            </a:r>
            <a:r>
              <a:rPr lang="ru-RU" sz="1600" dirty="0">
                <a:solidFill>
                  <a:schemeClr val="tx1"/>
                </a:solidFill>
              </a:rPr>
              <a:t> вершинами </a:t>
            </a:r>
            <a:r>
              <a:rPr lang="ru-RU" sz="1600" dirty="0" err="1">
                <a:solidFill>
                  <a:schemeClr val="tx1"/>
                </a:solidFill>
              </a:rPr>
              <a:t>гірського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масиву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Таурус</a:t>
            </a:r>
            <a:r>
              <a:rPr lang="ru-RU" sz="1600" dirty="0">
                <a:solidFill>
                  <a:schemeClr val="tx1"/>
                </a:solidFill>
              </a:rPr>
              <a:t> і </a:t>
            </a:r>
            <a:r>
              <a:rPr lang="ru-RU" sz="1600" dirty="0" err="1">
                <a:solidFill>
                  <a:schemeClr val="tx1"/>
                </a:solidFill>
              </a:rPr>
              <a:t>блакитними</a:t>
            </a:r>
            <a:r>
              <a:rPr lang="ru-RU" sz="1600" dirty="0">
                <a:solidFill>
                  <a:schemeClr val="tx1"/>
                </a:solidFill>
              </a:rPr>
              <a:t> водами </a:t>
            </a:r>
            <a:r>
              <a:rPr lang="ru-RU" sz="1600" dirty="0" err="1">
                <a:solidFill>
                  <a:schemeClr val="tx1"/>
                </a:solidFill>
              </a:rPr>
              <a:t>Середземного</a:t>
            </a:r>
            <a:r>
              <a:rPr lang="ru-RU" sz="1600" dirty="0">
                <a:solidFill>
                  <a:schemeClr val="tx1"/>
                </a:solidFill>
              </a:rPr>
              <a:t> моря. </a:t>
            </a:r>
            <a:r>
              <a:rPr lang="ru-RU" sz="1600" dirty="0" err="1">
                <a:solidFill>
                  <a:schemeClr val="tx1"/>
                </a:solidFill>
              </a:rPr>
              <a:t>Він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знаменитий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історичними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місцями</a:t>
            </a:r>
            <a:r>
              <a:rPr lang="ru-RU" sz="1600" dirty="0">
                <a:solidFill>
                  <a:schemeClr val="tx1"/>
                </a:solidFill>
              </a:rPr>
              <a:t>, такими як </a:t>
            </a:r>
            <a:r>
              <a:rPr lang="ru-RU" sz="1600" dirty="0" err="1">
                <a:solidFill>
                  <a:schemeClr val="tx1"/>
                </a:solidFill>
              </a:rPr>
              <a:t>античні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міста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Олімпос</a:t>
            </a:r>
            <a:r>
              <a:rPr lang="ru-RU" sz="1600" dirty="0">
                <a:solidFill>
                  <a:schemeClr val="tx1"/>
                </a:solidFill>
              </a:rPr>
              <a:t> і </a:t>
            </a:r>
            <a:r>
              <a:rPr lang="ru-RU" sz="1600" dirty="0" err="1">
                <a:solidFill>
                  <a:schemeClr val="tx1"/>
                </a:solidFill>
              </a:rPr>
              <a:t>Фалесіс</a:t>
            </a:r>
            <a:r>
              <a:rPr lang="ru-RU" sz="1600" dirty="0">
                <a:solidFill>
                  <a:schemeClr val="tx1"/>
                </a:solidFill>
              </a:rPr>
              <a:t>, </a:t>
            </a:r>
            <a:r>
              <a:rPr lang="ru-RU" sz="1600" dirty="0" err="1">
                <a:solidFill>
                  <a:schemeClr val="tx1"/>
                </a:solidFill>
              </a:rPr>
              <a:t>заснованих</a:t>
            </a:r>
            <a:r>
              <a:rPr lang="ru-RU" sz="1600" dirty="0">
                <a:solidFill>
                  <a:schemeClr val="tx1"/>
                </a:solidFill>
              </a:rPr>
              <a:t> в ІІІ </a:t>
            </a:r>
            <a:r>
              <a:rPr lang="ru-RU" sz="1600" dirty="0" err="1">
                <a:solidFill>
                  <a:schemeClr val="tx1"/>
                </a:solidFill>
              </a:rPr>
              <a:t>столітті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нашої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ери</a:t>
            </a:r>
            <a:r>
              <a:rPr lang="ru-RU" sz="1600" dirty="0">
                <a:solidFill>
                  <a:schemeClr val="tx1"/>
                </a:solidFill>
              </a:rPr>
              <a:t>. </a:t>
            </a:r>
            <a:r>
              <a:rPr lang="ru-RU" sz="1600" dirty="0" err="1">
                <a:solidFill>
                  <a:schemeClr val="tx1"/>
                </a:solidFill>
              </a:rPr>
              <a:t>Сіде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розташований</a:t>
            </a:r>
            <a:r>
              <a:rPr lang="ru-RU" sz="1600" dirty="0">
                <a:solidFill>
                  <a:schemeClr val="tx1"/>
                </a:solidFill>
              </a:rPr>
              <a:t> в 65 км до </a:t>
            </a:r>
            <a:r>
              <a:rPr lang="ru-RU" sz="1600" dirty="0" err="1">
                <a:solidFill>
                  <a:schemeClr val="tx1"/>
                </a:solidFill>
              </a:rPr>
              <a:t>південного</a:t>
            </a:r>
            <a:r>
              <a:rPr lang="ru-RU" sz="1600" dirty="0">
                <a:solidFill>
                  <a:schemeClr val="tx1"/>
                </a:solidFill>
              </a:rPr>
              <a:t> сходу </a:t>
            </a:r>
            <a:r>
              <a:rPr lang="ru-RU" sz="1600" dirty="0" err="1">
                <a:solidFill>
                  <a:schemeClr val="tx1"/>
                </a:solidFill>
              </a:rPr>
              <a:t>від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аеропорту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Анталії</a:t>
            </a:r>
            <a:r>
              <a:rPr lang="ru-RU" sz="1600" dirty="0">
                <a:solidFill>
                  <a:schemeClr val="tx1"/>
                </a:solidFill>
              </a:rPr>
              <a:t>. </a:t>
            </a:r>
            <a:r>
              <a:rPr lang="ru-RU" sz="1600" dirty="0" err="1">
                <a:solidFill>
                  <a:schemeClr val="tx1"/>
                </a:solidFill>
              </a:rPr>
              <a:t>Він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був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заснований</a:t>
            </a:r>
            <a:r>
              <a:rPr lang="ru-RU" sz="1600" dirty="0">
                <a:solidFill>
                  <a:schemeClr val="tx1"/>
                </a:solidFill>
              </a:rPr>
              <a:t> в 7 </a:t>
            </a:r>
            <a:r>
              <a:rPr lang="ru-RU" sz="1600" dirty="0" err="1">
                <a:solidFill>
                  <a:schemeClr val="tx1"/>
                </a:solidFill>
              </a:rPr>
              <a:t>столітті</a:t>
            </a:r>
            <a:r>
              <a:rPr lang="ru-RU" sz="1600" dirty="0">
                <a:solidFill>
                  <a:schemeClr val="tx1"/>
                </a:solidFill>
              </a:rPr>
              <a:t> до </a:t>
            </a:r>
            <a:r>
              <a:rPr lang="ru-RU" sz="1600" dirty="0" err="1">
                <a:solidFill>
                  <a:schemeClr val="tx1"/>
                </a:solidFill>
              </a:rPr>
              <a:t>нашої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ери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давньогрецькими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колоністами</a:t>
            </a:r>
            <a:r>
              <a:rPr lang="ru-RU" sz="1600" dirty="0">
                <a:solidFill>
                  <a:schemeClr val="tx1"/>
                </a:solidFill>
              </a:rPr>
              <a:t>. У </a:t>
            </a:r>
            <a:r>
              <a:rPr lang="ru-RU" sz="1600" dirty="0" err="1">
                <a:solidFill>
                  <a:schemeClr val="tx1"/>
                </a:solidFill>
              </a:rPr>
              <a:t>цьому</a:t>
            </a:r>
            <a:r>
              <a:rPr lang="ru-RU" sz="1600" dirty="0">
                <a:solidFill>
                  <a:schemeClr val="tx1"/>
                </a:solidFill>
              </a:rPr>
              <a:t> затишному </a:t>
            </a:r>
            <a:r>
              <a:rPr lang="ru-RU" sz="1600" dirty="0" err="1">
                <a:solidFill>
                  <a:schemeClr val="tx1"/>
                </a:solidFill>
              </a:rPr>
              <a:t>місті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збереглося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багато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античних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пам’ятників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архітектури</a:t>
            </a:r>
            <a:r>
              <a:rPr lang="ru-RU" sz="1600" dirty="0">
                <a:solidFill>
                  <a:schemeClr val="tx1"/>
                </a:solidFill>
              </a:rPr>
              <a:t>: </a:t>
            </a:r>
            <a:r>
              <a:rPr lang="ru-RU" sz="1600" dirty="0" err="1">
                <a:solidFill>
                  <a:schemeClr val="tx1"/>
                </a:solidFill>
              </a:rPr>
              <a:t>храми</a:t>
            </a:r>
            <a:r>
              <a:rPr lang="ru-RU" sz="1600" dirty="0">
                <a:solidFill>
                  <a:schemeClr val="tx1"/>
                </a:solidFill>
              </a:rPr>
              <a:t>, </a:t>
            </a:r>
            <a:r>
              <a:rPr lang="ru-RU" sz="1600" dirty="0" err="1">
                <a:solidFill>
                  <a:schemeClr val="tx1"/>
                </a:solidFill>
              </a:rPr>
              <a:t>статуї</a:t>
            </a:r>
            <a:r>
              <a:rPr lang="ru-RU" sz="1600" dirty="0">
                <a:solidFill>
                  <a:schemeClr val="tx1"/>
                </a:solidFill>
              </a:rPr>
              <a:t>, </a:t>
            </a:r>
            <a:r>
              <a:rPr lang="ru-RU" sz="1600" dirty="0" err="1">
                <a:solidFill>
                  <a:schemeClr val="tx1"/>
                </a:solidFill>
              </a:rPr>
              <a:t>древні</a:t>
            </a:r>
            <a:r>
              <a:rPr lang="ru-RU" sz="1600" dirty="0">
                <a:solidFill>
                  <a:schemeClr val="tx1"/>
                </a:solidFill>
              </a:rPr>
              <a:t> колони, </a:t>
            </a:r>
            <a:r>
              <a:rPr lang="ru-RU" sz="1600" dirty="0" err="1">
                <a:solidFill>
                  <a:schemeClr val="tx1"/>
                </a:solidFill>
              </a:rPr>
              <a:t>амфітеатри</a:t>
            </a:r>
            <a:r>
              <a:rPr lang="ru-RU" sz="1600" dirty="0">
                <a:solidFill>
                  <a:schemeClr val="tx1"/>
                </a:solidFill>
              </a:rPr>
              <a:t>, </a:t>
            </a:r>
            <a:r>
              <a:rPr lang="ru-RU" sz="1600" dirty="0" err="1">
                <a:solidFill>
                  <a:schemeClr val="tx1"/>
                </a:solidFill>
              </a:rPr>
              <a:t>що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роблять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його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дуже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привабливим</a:t>
            </a:r>
            <a:r>
              <a:rPr lang="ru-RU" sz="1600" dirty="0">
                <a:solidFill>
                  <a:schemeClr val="tx1"/>
                </a:solidFill>
              </a:rPr>
              <a:t> для </a:t>
            </a:r>
            <a:r>
              <a:rPr lang="ru-RU" sz="1600" dirty="0" err="1">
                <a:solidFill>
                  <a:schemeClr val="tx1"/>
                </a:solidFill>
              </a:rPr>
              <a:t>туристів</a:t>
            </a:r>
            <a:r>
              <a:rPr lang="ru-RU" sz="1600" dirty="0">
                <a:solidFill>
                  <a:schemeClr val="tx1"/>
                </a:solidFill>
              </a:rPr>
              <a:t>. У </a:t>
            </a:r>
            <a:r>
              <a:rPr lang="ru-RU" sz="1600" dirty="0" err="1">
                <a:solidFill>
                  <a:schemeClr val="tx1"/>
                </a:solidFill>
              </a:rPr>
              <a:t>Сіде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розташований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унікальний</a:t>
            </a:r>
            <a:r>
              <a:rPr lang="ru-RU" sz="1600" dirty="0">
                <a:solidFill>
                  <a:schemeClr val="tx1"/>
                </a:solidFill>
              </a:rPr>
              <a:t> у </a:t>
            </a:r>
            <a:r>
              <a:rPr lang="ru-RU" sz="1600" dirty="0" err="1">
                <a:solidFill>
                  <a:schemeClr val="tx1"/>
                </a:solidFill>
              </a:rPr>
              <a:t>всій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Туреччині</a:t>
            </a:r>
            <a:r>
              <a:rPr lang="ru-RU" sz="1600" dirty="0">
                <a:solidFill>
                  <a:schemeClr val="tx1"/>
                </a:solidFill>
              </a:rPr>
              <a:t> музей </a:t>
            </a:r>
            <a:r>
              <a:rPr lang="ru-RU" sz="1600" dirty="0" err="1">
                <a:solidFill>
                  <a:schemeClr val="tx1"/>
                </a:solidFill>
              </a:rPr>
              <a:t>під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відкритим</a:t>
            </a:r>
            <a:r>
              <a:rPr lang="ru-RU" sz="1600" dirty="0">
                <a:solidFill>
                  <a:schemeClr val="tx1"/>
                </a:solidFill>
              </a:rPr>
              <a:t> небом.</a:t>
            </a:r>
          </a:p>
          <a:p>
            <a:r>
              <a:rPr lang="ru-RU" sz="1600" b="1" dirty="0" err="1">
                <a:solidFill>
                  <a:srgbClr val="002060"/>
                </a:solidFill>
              </a:rPr>
              <a:t>Розваги</a:t>
            </a:r>
            <a:r>
              <a:rPr lang="ru-RU" sz="1600" b="1" dirty="0">
                <a:solidFill>
                  <a:srgbClr val="002060"/>
                </a:solidFill>
              </a:rPr>
              <a:t>: </a:t>
            </a:r>
            <a:r>
              <a:rPr lang="ru-RU" sz="1600" dirty="0">
                <a:solidFill>
                  <a:schemeClr val="tx1"/>
                </a:solidFill>
              </a:rPr>
              <a:t>у </a:t>
            </a:r>
            <a:r>
              <a:rPr lang="ru-RU" sz="1600" dirty="0" err="1">
                <a:solidFill>
                  <a:schemeClr val="tx1"/>
                </a:solidFill>
              </a:rPr>
              <a:t>жодній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іншій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країні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немає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такої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насиченої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екскурсійної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програми</a:t>
            </a:r>
            <a:r>
              <a:rPr lang="ru-RU" sz="1600" dirty="0">
                <a:solidFill>
                  <a:schemeClr val="tx1"/>
                </a:solidFill>
              </a:rPr>
              <a:t>, як у </a:t>
            </a:r>
            <a:r>
              <a:rPr lang="ru-RU" sz="1600" dirty="0" err="1">
                <a:solidFill>
                  <a:schemeClr val="tx1"/>
                </a:solidFill>
              </a:rPr>
              <a:t>Туреччині</a:t>
            </a:r>
            <a:r>
              <a:rPr lang="ru-RU" sz="1600" dirty="0">
                <a:solidFill>
                  <a:schemeClr val="tx1"/>
                </a:solidFill>
              </a:rPr>
              <a:t> – </a:t>
            </a:r>
            <a:r>
              <a:rPr lang="ru-RU" sz="1600" dirty="0" err="1">
                <a:solidFill>
                  <a:schemeClr val="tx1"/>
                </a:solidFill>
              </a:rPr>
              <a:t>гірськолижний</a:t>
            </a:r>
            <a:r>
              <a:rPr lang="ru-RU" sz="1600" dirty="0">
                <a:solidFill>
                  <a:schemeClr val="tx1"/>
                </a:solidFill>
              </a:rPr>
              <a:t> спорт є </a:t>
            </a:r>
            <a:r>
              <a:rPr lang="ru-RU" sz="1600" dirty="0" err="1">
                <a:solidFill>
                  <a:schemeClr val="tx1"/>
                </a:solidFill>
              </a:rPr>
              <a:t>сусідами</a:t>
            </a:r>
            <a:r>
              <a:rPr lang="ru-RU" sz="1600" dirty="0">
                <a:solidFill>
                  <a:schemeClr val="tx1"/>
                </a:solidFill>
              </a:rPr>
              <a:t> з рафтингом, джип - </a:t>
            </a:r>
            <a:r>
              <a:rPr lang="ru-RU" sz="1600" dirty="0" err="1">
                <a:solidFill>
                  <a:schemeClr val="tx1"/>
                </a:solidFill>
              </a:rPr>
              <a:t>сафарі</a:t>
            </a:r>
            <a:r>
              <a:rPr lang="ru-RU" sz="1600" dirty="0">
                <a:solidFill>
                  <a:schemeClr val="tx1"/>
                </a:solidFill>
              </a:rPr>
              <a:t> і </a:t>
            </a:r>
            <a:r>
              <a:rPr lang="ru-RU" sz="1600" dirty="0" err="1">
                <a:solidFill>
                  <a:schemeClr val="tx1"/>
                </a:solidFill>
              </a:rPr>
              <a:t>дайвінгом</a:t>
            </a:r>
            <a:r>
              <a:rPr lang="ru-RU" sz="1600" dirty="0">
                <a:solidFill>
                  <a:schemeClr val="tx1"/>
                </a:solidFill>
              </a:rPr>
              <a:t>, а </a:t>
            </a:r>
            <a:r>
              <a:rPr lang="ru-RU" sz="1600" dirty="0" err="1">
                <a:solidFill>
                  <a:schemeClr val="tx1"/>
                </a:solidFill>
              </a:rPr>
              <a:t>вже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наступного</a:t>
            </a:r>
            <a:r>
              <a:rPr lang="ru-RU" sz="1600" dirty="0">
                <a:solidFill>
                  <a:schemeClr val="tx1"/>
                </a:solidFill>
              </a:rPr>
              <a:t> дня </a:t>
            </a:r>
            <a:r>
              <a:rPr lang="ru-RU" sz="1600" dirty="0" err="1">
                <a:solidFill>
                  <a:schemeClr val="tx1"/>
                </a:solidFill>
              </a:rPr>
              <a:t>можна</a:t>
            </a:r>
            <a:r>
              <a:rPr lang="ru-RU" sz="1600" dirty="0">
                <a:solidFill>
                  <a:schemeClr val="tx1"/>
                </a:solidFill>
              </a:rPr>
              <a:t> з головою </a:t>
            </a:r>
            <a:r>
              <a:rPr lang="ru-RU" sz="1600" dirty="0" err="1">
                <a:solidFill>
                  <a:schemeClr val="tx1"/>
                </a:solidFill>
              </a:rPr>
              <a:t>зануритися</a:t>
            </a:r>
            <a:r>
              <a:rPr lang="ru-RU" sz="1600" dirty="0">
                <a:solidFill>
                  <a:schemeClr val="tx1"/>
                </a:solidFill>
              </a:rPr>
              <a:t> у </a:t>
            </a:r>
            <a:r>
              <a:rPr lang="ru-RU" sz="1600" dirty="0" err="1">
                <a:solidFill>
                  <a:schemeClr val="tx1"/>
                </a:solidFill>
              </a:rPr>
              <a:t>вивчення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історичних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визначних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пам'яток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країни</a:t>
            </a:r>
            <a:r>
              <a:rPr lang="ru-RU" sz="1600" dirty="0">
                <a:solidFill>
                  <a:schemeClr val="tx1"/>
                </a:solidFill>
              </a:rPr>
              <a:t>, </a:t>
            </a:r>
            <a:r>
              <a:rPr lang="ru-RU" sz="1600" dirty="0" err="1">
                <a:solidFill>
                  <a:schemeClr val="tx1"/>
                </a:solidFill>
              </a:rPr>
              <a:t>які</a:t>
            </a:r>
            <a:r>
              <a:rPr lang="ru-RU" sz="1600" dirty="0">
                <a:solidFill>
                  <a:schemeClr val="tx1"/>
                </a:solidFill>
              </a:rPr>
              <a:t>, </a:t>
            </a:r>
            <a:r>
              <a:rPr lang="ru-RU" sz="1600" dirty="0" err="1">
                <a:solidFill>
                  <a:schemeClr val="tx1"/>
                </a:solidFill>
              </a:rPr>
              <a:t>втім</a:t>
            </a:r>
            <a:r>
              <a:rPr lang="ru-RU" sz="1600" dirty="0">
                <a:solidFill>
                  <a:schemeClr val="tx1"/>
                </a:solidFill>
              </a:rPr>
              <a:t>, при </a:t>
            </a:r>
            <a:r>
              <a:rPr lang="ru-RU" sz="1600" dirty="0" err="1">
                <a:solidFill>
                  <a:schemeClr val="tx1"/>
                </a:solidFill>
              </a:rPr>
              <a:t>бажанні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можна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проміняти</a:t>
            </a:r>
            <a:r>
              <a:rPr lang="ru-RU" sz="1600" dirty="0">
                <a:solidFill>
                  <a:schemeClr val="tx1"/>
                </a:solidFill>
              </a:rPr>
              <a:t> на </a:t>
            </a:r>
            <a:r>
              <a:rPr lang="ru-RU" sz="1600" dirty="0" err="1">
                <a:solidFill>
                  <a:schemeClr val="tx1"/>
                </a:solidFill>
              </a:rPr>
              <a:t>шоппінг</a:t>
            </a:r>
            <a:r>
              <a:rPr lang="ru-RU" sz="1600" dirty="0">
                <a:solidFill>
                  <a:schemeClr val="tx1"/>
                </a:solidFill>
              </a:rPr>
              <a:t> і </a:t>
            </a:r>
            <a:r>
              <a:rPr lang="ru-RU" sz="1600" dirty="0" err="1">
                <a:solidFill>
                  <a:schemeClr val="tx1"/>
                </a:solidFill>
              </a:rPr>
              <a:t>відвідини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ювелірних</a:t>
            </a:r>
            <a:r>
              <a:rPr lang="ru-RU" sz="1600" dirty="0">
                <a:solidFill>
                  <a:schemeClr val="tx1"/>
                </a:solidFill>
              </a:rPr>
              <a:t>, </a:t>
            </a:r>
            <a:r>
              <a:rPr lang="ru-RU" sz="1600" dirty="0" err="1">
                <a:solidFill>
                  <a:schemeClr val="tx1"/>
                </a:solidFill>
              </a:rPr>
              <a:t>текстильних</a:t>
            </a:r>
            <a:r>
              <a:rPr lang="ru-RU" sz="1600" dirty="0">
                <a:solidFill>
                  <a:schemeClr val="tx1"/>
                </a:solidFill>
              </a:rPr>
              <a:t> і </a:t>
            </a:r>
            <a:r>
              <a:rPr lang="ru-RU" sz="1600" dirty="0" err="1">
                <a:solidFill>
                  <a:schemeClr val="tx1"/>
                </a:solidFill>
              </a:rPr>
              <a:t>шкіряних</a:t>
            </a:r>
            <a:r>
              <a:rPr lang="ru-RU" sz="1600" dirty="0">
                <a:solidFill>
                  <a:schemeClr val="tx1"/>
                </a:solidFill>
              </a:rPr>
              <a:t> фабрик.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455368" y="-29879"/>
            <a:ext cx="5688632" cy="1656184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err="1">
                <a:solidFill>
                  <a:srgbClr val="002060"/>
                </a:solidFill>
              </a:rPr>
              <a:t>Естонія</a:t>
            </a:r>
            <a:endParaRPr lang="ru-RU" sz="5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948782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79512" y="692696"/>
            <a:ext cx="7488832" cy="5760640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err="1">
                <a:solidFill>
                  <a:srgbClr val="002060"/>
                </a:solidFill>
              </a:rPr>
              <a:t>Географічне</a:t>
            </a:r>
            <a:r>
              <a:rPr lang="ru-RU" sz="1600" b="1" dirty="0">
                <a:solidFill>
                  <a:srgbClr val="002060"/>
                </a:solidFill>
              </a:rPr>
              <a:t> </a:t>
            </a:r>
            <a:r>
              <a:rPr lang="ru-RU" sz="1600" b="1" dirty="0" err="1">
                <a:solidFill>
                  <a:srgbClr val="002060"/>
                </a:solidFill>
              </a:rPr>
              <a:t>розташування</a:t>
            </a:r>
            <a:r>
              <a:rPr lang="ru-RU" sz="1600" dirty="0">
                <a:solidFill>
                  <a:schemeClr val="tx1"/>
                </a:solidFill>
              </a:rPr>
              <a:t>: </a:t>
            </a:r>
            <a:r>
              <a:rPr lang="ru-RU" sz="1600" dirty="0" err="1">
                <a:solidFill>
                  <a:schemeClr val="tx1"/>
                </a:solidFill>
              </a:rPr>
              <a:t>Республіка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Естонія</a:t>
            </a:r>
            <a:r>
              <a:rPr lang="ru-RU" sz="1600" dirty="0">
                <a:solidFill>
                  <a:schemeClr val="tx1"/>
                </a:solidFill>
              </a:rPr>
              <a:t> — </a:t>
            </a:r>
            <a:r>
              <a:rPr lang="ru-RU" sz="1600" dirty="0" err="1">
                <a:solidFill>
                  <a:schemeClr val="tx1"/>
                </a:solidFill>
              </a:rPr>
              <a:t>країна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Північної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Європи</a:t>
            </a:r>
            <a:r>
              <a:rPr lang="ru-RU" sz="1600" dirty="0">
                <a:solidFill>
                  <a:schemeClr val="tx1"/>
                </a:solidFill>
              </a:rPr>
              <a:t>, </a:t>
            </a:r>
            <a:r>
              <a:rPr lang="ru-RU" sz="1600" dirty="0" err="1">
                <a:solidFill>
                  <a:schemeClr val="tx1"/>
                </a:solidFill>
              </a:rPr>
              <a:t>обмежена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Балтійським</a:t>
            </a:r>
            <a:r>
              <a:rPr lang="ru-RU" sz="1600" dirty="0">
                <a:solidFill>
                  <a:schemeClr val="tx1"/>
                </a:solidFill>
              </a:rPr>
              <a:t> морем на </a:t>
            </a:r>
            <a:r>
              <a:rPr lang="ru-RU" sz="1600" dirty="0" err="1">
                <a:solidFill>
                  <a:schemeClr val="tx1"/>
                </a:solidFill>
              </a:rPr>
              <a:t>заході</a:t>
            </a:r>
            <a:r>
              <a:rPr lang="ru-RU" sz="1600" dirty="0">
                <a:solidFill>
                  <a:schemeClr val="tx1"/>
                </a:solidFill>
              </a:rPr>
              <a:t> та </a:t>
            </a:r>
            <a:r>
              <a:rPr lang="ru-RU" sz="1600" dirty="0" err="1">
                <a:solidFill>
                  <a:schemeClr val="tx1"/>
                </a:solidFill>
              </a:rPr>
              <a:t>Фінською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затокою</a:t>
            </a:r>
            <a:r>
              <a:rPr lang="ru-RU" sz="1600" dirty="0">
                <a:solidFill>
                  <a:schemeClr val="tx1"/>
                </a:solidFill>
              </a:rPr>
              <a:t> на </a:t>
            </a:r>
            <a:r>
              <a:rPr lang="ru-RU" sz="1600" dirty="0" err="1">
                <a:solidFill>
                  <a:schemeClr val="tx1"/>
                </a:solidFill>
              </a:rPr>
              <a:t>півночі</a:t>
            </a:r>
            <a:r>
              <a:rPr lang="ru-RU" sz="1600" dirty="0">
                <a:solidFill>
                  <a:schemeClr val="tx1"/>
                </a:solidFill>
              </a:rPr>
              <a:t>. </a:t>
            </a:r>
            <a:r>
              <a:rPr lang="ru-RU" sz="1600" dirty="0" err="1">
                <a:solidFill>
                  <a:schemeClr val="tx1"/>
                </a:solidFill>
              </a:rPr>
              <a:t>Естонія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має</a:t>
            </a:r>
            <a:r>
              <a:rPr lang="ru-RU" sz="1600" dirty="0">
                <a:solidFill>
                  <a:schemeClr val="tx1"/>
                </a:solidFill>
              </a:rPr>
              <a:t> кордон з </a:t>
            </a:r>
            <a:r>
              <a:rPr lang="ru-RU" sz="1600" dirty="0" err="1">
                <a:solidFill>
                  <a:schemeClr val="tx1"/>
                </a:solidFill>
              </a:rPr>
              <a:t>Латвією</a:t>
            </a:r>
            <a:r>
              <a:rPr lang="ru-RU" sz="1600" dirty="0">
                <a:solidFill>
                  <a:schemeClr val="tx1"/>
                </a:solidFill>
              </a:rPr>
              <a:t> на </a:t>
            </a:r>
            <a:r>
              <a:rPr lang="ru-RU" sz="1600" dirty="0" err="1">
                <a:solidFill>
                  <a:schemeClr val="tx1"/>
                </a:solidFill>
              </a:rPr>
              <a:t>півдні</a:t>
            </a:r>
            <a:r>
              <a:rPr lang="ru-RU" sz="1600" dirty="0">
                <a:solidFill>
                  <a:schemeClr val="tx1"/>
                </a:solidFill>
              </a:rPr>
              <a:t> та з </a:t>
            </a:r>
            <a:r>
              <a:rPr lang="ru-RU" sz="1600" dirty="0" err="1">
                <a:solidFill>
                  <a:schemeClr val="tx1"/>
                </a:solidFill>
              </a:rPr>
              <a:t>Російською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Федерацією</a:t>
            </a:r>
            <a:r>
              <a:rPr lang="ru-RU" sz="1600" dirty="0">
                <a:solidFill>
                  <a:schemeClr val="tx1"/>
                </a:solidFill>
              </a:rPr>
              <a:t> на </a:t>
            </a:r>
            <a:r>
              <a:rPr lang="ru-RU" sz="1600" dirty="0" err="1">
                <a:solidFill>
                  <a:schemeClr val="tx1"/>
                </a:solidFill>
              </a:rPr>
              <a:t>сході</a:t>
            </a:r>
            <a:r>
              <a:rPr lang="ru-RU" sz="1600" dirty="0">
                <a:solidFill>
                  <a:schemeClr val="tx1"/>
                </a:solidFill>
              </a:rPr>
              <a:t>, а </a:t>
            </a:r>
            <a:r>
              <a:rPr lang="ru-RU" sz="1600" dirty="0" err="1">
                <a:solidFill>
                  <a:schemeClr val="tx1"/>
                </a:solidFill>
              </a:rPr>
              <a:t>також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морський</a:t>
            </a:r>
            <a:r>
              <a:rPr lang="ru-RU" sz="1600" dirty="0">
                <a:solidFill>
                  <a:schemeClr val="tx1"/>
                </a:solidFill>
              </a:rPr>
              <a:t> кордон з </a:t>
            </a:r>
            <a:r>
              <a:rPr lang="ru-RU" sz="1600" dirty="0" err="1">
                <a:solidFill>
                  <a:schemeClr val="tx1"/>
                </a:solidFill>
              </a:rPr>
              <a:t>Фінляндією</a:t>
            </a:r>
            <a:r>
              <a:rPr lang="ru-RU" sz="1600" dirty="0">
                <a:solidFill>
                  <a:schemeClr val="tx1"/>
                </a:solidFill>
              </a:rPr>
              <a:t> на </a:t>
            </a:r>
            <a:r>
              <a:rPr lang="ru-RU" sz="1600" dirty="0" err="1">
                <a:solidFill>
                  <a:schemeClr val="tx1"/>
                </a:solidFill>
              </a:rPr>
              <a:t>півночі</a:t>
            </a:r>
            <a:r>
              <a:rPr lang="ru-RU" sz="1600" dirty="0">
                <a:solidFill>
                  <a:schemeClr val="tx1"/>
                </a:solidFill>
              </a:rPr>
              <a:t> та </a:t>
            </a:r>
            <a:r>
              <a:rPr lang="ru-RU" sz="1600" dirty="0" err="1">
                <a:solidFill>
                  <a:schemeClr val="tx1"/>
                </a:solidFill>
              </a:rPr>
              <a:t>Швецією</a:t>
            </a:r>
            <a:r>
              <a:rPr lang="ru-RU" sz="1600" dirty="0">
                <a:solidFill>
                  <a:schemeClr val="tx1"/>
                </a:solidFill>
              </a:rPr>
              <a:t> на </a:t>
            </a:r>
            <a:r>
              <a:rPr lang="ru-RU" sz="1600" dirty="0" err="1">
                <a:solidFill>
                  <a:schemeClr val="tx1"/>
                </a:solidFill>
              </a:rPr>
              <a:t>заході</a:t>
            </a:r>
            <a:r>
              <a:rPr lang="ru-RU" sz="1600" dirty="0">
                <a:solidFill>
                  <a:schemeClr val="tx1"/>
                </a:solidFill>
              </a:rPr>
              <a:t>.</a:t>
            </a:r>
          </a:p>
          <a:p>
            <a:r>
              <a:rPr lang="ru-RU" sz="1600" b="1" dirty="0" err="1">
                <a:solidFill>
                  <a:srgbClr val="002060"/>
                </a:solidFill>
              </a:rPr>
              <a:t>Столиця</a:t>
            </a:r>
            <a:r>
              <a:rPr lang="ru-RU" sz="1600" dirty="0">
                <a:solidFill>
                  <a:schemeClr val="tx1"/>
                </a:solidFill>
              </a:rPr>
              <a:t>: </a:t>
            </a:r>
            <a:r>
              <a:rPr lang="ru-RU" sz="1600" dirty="0" err="1">
                <a:solidFill>
                  <a:schemeClr val="tx1"/>
                </a:solidFill>
              </a:rPr>
              <a:t>Таллінн</a:t>
            </a:r>
            <a:r>
              <a:rPr lang="ru-RU" sz="1600" dirty="0">
                <a:solidFill>
                  <a:schemeClr val="tx1"/>
                </a:solidFill>
              </a:rPr>
              <a:t>.</a:t>
            </a:r>
          </a:p>
          <a:p>
            <a:r>
              <a:rPr lang="ru-RU" sz="1600" b="1" dirty="0" err="1">
                <a:solidFill>
                  <a:srgbClr val="002060"/>
                </a:solidFill>
              </a:rPr>
              <a:t>Територія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  <a:r>
              <a:rPr lang="ru-RU" sz="1600" dirty="0">
                <a:solidFill>
                  <a:schemeClr val="tx1"/>
                </a:solidFill>
              </a:rPr>
              <a:t>(</a:t>
            </a:r>
            <a:r>
              <a:rPr lang="ru-RU" sz="1600" dirty="0" err="1">
                <a:solidFill>
                  <a:schemeClr val="tx1"/>
                </a:solidFill>
              </a:rPr>
              <a:t>площа</a:t>
            </a:r>
            <a:r>
              <a:rPr lang="ru-RU" sz="1600" dirty="0">
                <a:solidFill>
                  <a:schemeClr val="tx1"/>
                </a:solidFill>
              </a:rPr>
              <a:t>): 45,1 тис. кв. км.</a:t>
            </a:r>
          </a:p>
          <a:p>
            <a:r>
              <a:rPr lang="ru-RU" sz="1600" b="1" dirty="0" err="1">
                <a:solidFill>
                  <a:srgbClr val="002060"/>
                </a:solidFill>
              </a:rPr>
              <a:t>Клімат</a:t>
            </a:r>
            <a:r>
              <a:rPr lang="ru-RU" sz="1600" dirty="0">
                <a:solidFill>
                  <a:schemeClr val="tx1"/>
                </a:solidFill>
              </a:rPr>
              <a:t>: </a:t>
            </a:r>
            <a:r>
              <a:rPr lang="ru-RU" sz="1600" dirty="0" err="1">
                <a:solidFill>
                  <a:schemeClr val="tx1"/>
                </a:solidFill>
              </a:rPr>
              <a:t>Особливості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клімату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Естонії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визначаються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положенням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країни</a:t>
            </a:r>
            <a:r>
              <a:rPr lang="ru-RU" sz="1600" dirty="0">
                <a:solidFill>
                  <a:schemeClr val="tx1"/>
                </a:solidFill>
              </a:rPr>
              <a:t> у </a:t>
            </a:r>
            <a:r>
              <a:rPr lang="ru-RU" sz="1600" dirty="0" err="1">
                <a:solidFill>
                  <a:schemeClr val="tx1"/>
                </a:solidFill>
              </a:rPr>
              <a:t>північно-західній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приморській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частині</a:t>
            </a:r>
            <a:r>
              <a:rPr lang="ru-RU" sz="1600" dirty="0">
                <a:solidFill>
                  <a:schemeClr val="tx1"/>
                </a:solidFill>
              </a:rPr>
              <a:t> материка </a:t>
            </a:r>
            <a:r>
              <a:rPr lang="ru-RU" sz="1600" dirty="0" err="1">
                <a:solidFill>
                  <a:schemeClr val="tx1"/>
                </a:solidFill>
              </a:rPr>
              <a:t>Євразія</a:t>
            </a:r>
            <a:r>
              <a:rPr lang="ru-RU" sz="1600" dirty="0">
                <a:solidFill>
                  <a:schemeClr val="tx1"/>
                </a:solidFill>
              </a:rPr>
              <a:t>, </a:t>
            </a:r>
            <a:r>
              <a:rPr lang="ru-RU" sz="1600" dirty="0" err="1">
                <a:solidFill>
                  <a:schemeClr val="tx1"/>
                </a:solidFill>
              </a:rPr>
              <a:t>поблизу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Північної</a:t>
            </a:r>
            <a:r>
              <a:rPr lang="ru-RU" sz="1600" dirty="0">
                <a:solidFill>
                  <a:schemeClr val="tx1"/>
                </a:solidFill>
              </a:rPr>
              <a:t> Атлантики. На </a:t>
            </a:r>
            <a:r>
              <a:rPr lang="ru-RU" sz="1600" dirty="0" err="1">
                <a:solidFill>
                  <a:schemeClr val="tx1"/>
                </a:solidFill>
              </a:rPr>
              <a:t>узбережжі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яскраво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виражені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морські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риси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клімату</a:t>
            </a:r>
            <a:r>
              <a:rPr lang="ru-RU" sz="1600" dirty="0">
                <a:solidFill>
                  <a:schemeClr val="tx1"/>
                </a:solidFill>
              </a:rPr>
              <a:t>, </a:t>
            </a:r>
            <a:r>
              <a:rPr lang="ru-RU" sz="1600" dirty="0" err="1">
                <a:solidFill>
                  <a:schemeClr val="tx1"/>
                </a:solidFill>
              </a:rPr>
              <a:t>далі</a:t>
            </a:r>
            <a:r>
              <a:rPr lang="ru-RU" sz="1600" dirty="0">
                <a:solidFill>
                  <a:schemeClr val="tx1"/>
                </a:solidFill>
              </a:rPr>
              <a:t> у </a:t>
            </a:r>
            <a:r>
              <a:rPr lang="ru-RU" sz="1600" dirty="0" err="1">
                <a:solidFill>
                  <a:schemeClr val="tx1"/>
                </a:solidFill>
              </a:rPr>
              <a:t>глибину</a:t>
            </a:r>
            <a:r>
              <a:rPr lang="ru-RU" sz="1600" dirty="0">
                <a:solidFill>
                  <a:schemeClr val="tx1"/>
                </a:solidFill>
              </a:rPr>
              <a:t> материка - </a:t>
            </a:r>
            <a:r>
              <a:rPr lang="ru-RU" sz="1600" dirty="0" err="1">
                <a:solidFill>
                  <a:schemeClr val="tx1"/>
                </a:solidFill>
              </a:rPr>
              <a:t>континентальні</a:t>
            </a:r>
            <a:r>
              <a:rPr lang="ru-RU" sz="1600" dirty="0">
                <a:solidFill>
                  <a:schemeClr val="tx1"/>
                </a:solidFill>
              </a:rPr>
              <a:t>. У </a:t>
            </a:r>
            <a:r>
              <a:rPr lang="ru-RU" sz="1600" dirty="0" err="1">
                <a:solidFill>
                  <a:schemeClr val="tx1"/>
                </a:solidFill>
              </a:rPr>
              <a:t>прибережних</a:t>
            </a:r>
            <a:r>
              <a:rPr lang="ru-RU" sz="1600" dirty="0">
                <a:solidFill>
                  <a:schemeClr val="tx1"/>
                </a:solidFill>
              </a:rPr>
              <a:t> районах </a:t>
            </a:r>
            <a:r>
              <a:rPr lang="ru-RU" sz="1600" dirty="0" err="1">
                <a:solidFill>
                  <a:schemeClr val="tx1"/>
                </a:solidFill>
              </a:rPr>
              <a:t>клімат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більш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м'який</a:t>
            </a:r>
            <a:r>
              <a:rPr lang="ru-RU" sz="1600" dirty="0">
                <a:solidFill>
                  <a:schemeClr val="tx1"/>
                </a:solidFill>
              </a:rPr>
              <a:t>; у </a:t>
            </a:r>
            <a:r>
              <a:rPr lang="ru-RU" sz="1600" dirty="0" err="1">
                <a:solidFill>
                  <a:schemeClr val="tx1"/>
                </a:solidFill>
              </a:rPr>
              <a:t>східному</a:t>
            </a:r>
            <a:r>
              <a:rPr lang="ru-RU" sz="1600" dirty="0">
                <a:solidFill>
                  <a:schemeClr val="tx1"/>
                </a:solidFill>
              </a:rPr>
              <a:t> і </a:t>
            </a:r>
            <a:r>
              <a:rPr lang="ru-RU" sz="1600" dirty="0" err="1">
                <a:solidFill>
                  <a:schemeClr val="tx1"/>
                </a:solidFill>
              </a:rPr>
              <a:t>південно-східному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напрямах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зростає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його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континентальність</a:t>
            </a:r>
            <a:r>
              <a:rPr lang="ru-RU" sz="1600" dirty="0">
                <a:solidFill>
                  <a:schemeClr val="tx1"/>
                </a:solidFill>
              </a:rPr>
              <a:t>. Зима - </a:t>
            </a:r>
            <a:r>
              <a:rPr lang="ru-RU" sz="1600" dirty="0" err="1">
                <a:solidFill>
                  <a:schemeClr val="tx1"/>
                </a:solidFill>
              </a:rPr>
              <a:t>відносно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м'яка</a:t>
            </a:r>
            <a:r>
              <a:rPr lang="ru-RU" sz="1600" dirty="0">
                <a:solidFill>
                  <a:schemeClr val="tx1"/>
                </a:solidFill>
              </a:rPr>
              <a:t>, </a:t>
            </a:r>
            <a:r>
              <a:rPr lang="ru-RU" sz="1600" dirty="0" err="1">
                <a:solidFill>
                  <a:schemeClr val="tx1"/>
                </a:solidFill>
              </a:rPr>
              <a:t>літо</a:t>
            </a:r>
            <a:r>
              <a:rPr lang="ru-RU" sz="1600" dirty="0">
                <a:solidFill>
                  <a:schemeClr val="tx1"/>
                </a:solidFill>
              </a:rPr>
              <a:t> - </a:t>
            </a:r>
            <a:r>
              <a:rPr lang="ru-RU" sz="1600" dirty="0" err="1">
                <a:solidFill>
                  <a:schemeClr val="tx1"/>
                </a:solidFill>
              </a:rPr>
              <a:t>помірне</a:t>
            </a:r>
            <a:r>
              <a:rPr lang="ru-RU" sz="1600" dirty="0">
                <a:solidFill>
                  <a:schemeClr val="tx1"/>
                </a:solidFill>
              </a:rPr>
              <a:t> тепле. </a:t>
            </a:r>
            <a:r>
              <a:rPr lang="ru-RU" sz="1600" dirty="0" err="1">
                <a:solidFill>
                  <a:schemeClr val="tx1"/>
                </a:solidFill>
              </a:rPr>
              <a:t>Середня</a:t>
            </a:r>
            <a:r>
              <a:rPr lang="ru-RU" sz="1600" dirty="0">
                <a:solidFill>
                  <a:schemeClr val="tx1"/>
                </a:solidFill>
              </a:rPr>
              <a:t> температура </a:t>
            </a:r>
            <a:r>
              <a:rPr lang="ru-RU" sz="1600" dirty="0" err="1">
                <a:solidFill>
                  <a:schemeClr val="tx1"/>
                </a:solidFill>
              </a:rPr>
              <a:t>липня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складає</a:t>
            </a:r>
            <a:r>
              <a:rPr lang="ru-RU" sz="1600" dirty="0">
                <a:solidFill>
                  <a:schemeClr val="tx1"/>
                </a:solidFill>
              </a:rPr>
              <a:t> 16°С на </a:t>
            </a:r>
            <a:r>
              <a:rPr lang="ru-RU" sz="1600" dirty="0" err="1">
                <a:solidFill>
                  <a:schemeClr val="tx1"/>
                </a:solidFill>
              </a:rPr>
              <a:t>узбережжі</a:t>
            </a:r>
            <a:r>
              <a:rPr lang="ru-RU" sz="1600" dirty="0">
                <a:solidFill>
                  <a:schemeClr val="tx1"/>
                </a:solidFill>
              </a:rPr>
              <a:t> й 17°?</a:t>
            </a:r>
            <a:r>
              <a:rPr lang="en-US" sz="1600" dirty="0">
                <a:solidFill>
                  <a:schemeClr val="tx1"/>
                </a:solidFill>
              </a:rPr>
              <a:t>C </a:t>
            </a:r>
            <a:r>
              <a:rPr lang="ru-RU" sz="1600" dirty="0">
                <a:solidFill>
                  <a:schemeClr val="tx1"/>
                </a:solidFill>
              </a:rPr>
              <a:t>у </a:t>
            </a:r>
            <a:r>
              <a:rPr lang="ru-RU" sz="1600" dirty="0" err="1">
                <a:solidFill>
                  <a:schemeClr val="tx1"/>
                </a:solidFill>
              </a:rPr>
              <a:t>внутрішніх</a:t>
            </a:r>
            <a:r>
              <a:rPr lang="ru-RU" sz="1600" dirty="0">
                <a:solidFill>
                  <a:schemeClr val="tx1"/>
                </a:solidFill>
              </a:rPr>
              <a:t> районах </a:t>
            </a:r>
            <a:r>
              <a:rPr lang="ru-RU" sz="1600" dirty="0" err="1">
                <a:solidFill>
                  <a:schemeClr val="tx1"/>
                </a:solidFill>
              </a:rPr>
              <a:t>країни</a:t>
            </a:r>
            <a:r>
              <a:rPr lang="ru-RU" sz="1600" dirty="0">
                <a:solidFill>
                  <a:schemeClr val="tx1"/>
                </a:solidFill>
              </a:rPr>
              <a:t>; </a:t>
            </a:r>
            <a:r>
              <a:rPr lang="ru-RU" sz="1600" dirty="0" err="1">
                <a:solidFill>
                  <a:schemeClr val="tx1"/>
                </a:solidFill>
              </a:rPr>
              <a:t>середня</a:t>
            </a:r>
            <a:r>
              <a:rPr lang="ru-RU" sz="1600" dirty="0">
                <a:solidFill>
                  <a:schemeClr val="tx1"/>
                </a:solidFill>
              </a:rPr>
              <a:t> температура лютого </a:t>
            </a:r>
            <a:r>
              <a:rPr lang="ru-RU" sz="1600" dirty="0" err="1">
                <a:solidFill>
                  <a:schemeClr val="tx1"/>
                </a:solidFill>
              </a:rPr>
              <a:t>варіює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від</a:t>
            </a:r>
            <a:r>
              <a:rPr lang="ru-RU" sz="1600" dirty="0">
                <a:solidFill>
                  <a:schemeClr val="tx1"/>
                </a:solidFill>
              </a:rPr>
              <a:t> -4°</a:t>
            </a:r>
            <a:r>
              <a:rPr lang="en-US" sz="1600" dirty="0">
                <a:solidFill>
                  <a:schemeClr val="tx1"/>
                </a:solidFill>
              </a:rPr>
              <a:t>C </a:t>
            </a:r>
            <a:r>
              <a:rPr lang="ru-RU" sz="1600" dirty="0">
                <a:solidFill>
                  <a:schemeClr val="tx1"/>
                </a:solidFill>
              </a:rPr>
              <a:t>на о. </a:t>
            </a:r>
            <a:r>
              <a:rPr lang="ru-RU" sz="1600" dirty="0" err="1">
                <a:solidFill>
                  <a:schemeClr val="tx1"/>
                </a:solidFill>
              </a:rPr>
              <a:t>Сааремаа</a:t>
            </a:r>
            <a:r>
              <a:rPr lang="ru-RU" sz="1600" dirty="0">
                <a:solidFill>
                  <a:schemeClr val="tx1"/>
                </a:solidFill>
              </a:rPr>
              <a:t> до -8°</a:t>
            </a:r>
            <a:r>
              <a:rPr lang="en-US" sz="1600" dirty="0">
                <a:solidFill>
                  <a:schemeClr val="tx1"/>
                </a:solidFill>
              </a:rPr>
              <a:t>C </a:t>
            </a:r>
            <a:r>
              <a:rPr lang="ru-RU" sz="1600" dirty="0">
                <a:solidFill>
                  <a:schemeClr val="tx1"/>
                </a:solidFill>
              </a:rPr>
              <a:t>у </a:t>
            </a:r>
            <a:r>
              <a:rPr lang="ru-RU" sz="1600" dirty="0" err="1">
                <a:solidFill>
                  <a:schemeClr val="tx1"/>
                </a:solidFill>
              </a:rPr>
              <a:t>Нарві</a:t>
            </a:r>
            <a:r>
              <a:rPr lang="ru-RU" sz="1600" dirty="0">
                <a:solidFill>
                  <a:schemeClr val="tx1"/>
                </a:solidFill>
              </a:rPr>
              <a:t>, на </a:t>
            </a:r>
            <a:r>
              <a:rPr lang="ru-RU" sz="1600" dirty="0" err="1">
                <a:solidFill>
                  <a:schemeClr val="tx1"/>
                </a:solidFill>
              </a:rPr>
              <a:t>північному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сході</a:t>
            </a:r>
            <a:r>
              <a:rPr lang="ru-RU" sz="1600" dirty="0">
                <a:solidFill>
                  <a:schemeClr val="tx1"/>
                </a:solidFill>
              </a:rPr>
              <a:t>. </a:t>
            </a:r>
            <a:r>
              <a:rPr lang="ru-RU" sz="1600" dirty="0" err="1">
                <a:solidFill>
                  <a:schemeClr val="tx1"/>
                </a:solidFill>
              </a:rPr>
              <a:t>Середня</a:t>
            </a:r>
            <a:r>
              <a:rPr lang="ru-RU" sz="1600" dirty="0">
                <a:solidFill>
                  <a:schemeClr val="tx1"/>
                </a:solidFill>
              </a:rPr>
              <a:t> температура лютого в </a:t>
            </a:r>
            <a:r>
              <a:rPr lang="ru-RU" sz="1600" dirty="0" err="1">
                <a:solidFill>
                  <a:schemeClr val="tx1"/>
                </a:solidFill>
              </a:rPr>
              <a:t>Талліні</a:t>
            </a:r>
            <a:r>
              <a:rPr lang="ru-RU" sz="1600" dirty="0">
                <a:solidFill>
                  <a:schemeClr val="tx1"/>
                </a:solidFill>
              </a:rPr>
              <a:t> -5,5°С; </a:t>
            </a:r>
            <a:r>
              <a:rPr lang="ru-RU" sz="1600" dirty="0" err="1">
                <a:solidFill>
                  <a:schemeClr val="tx1"/>
                </a:solidFill>
              </a:rPr>
              <a:t>липня</a:t>
            </a:r>
            <a:r>
              <a:rPr lang="ru-RU" sz="1600" dirty="0">
                <a:solidFill>
                  <a:schemeClr val="tx1"/>
                </a:solidFill>
              </a:rPr>
              <a:t> 16,6°С.</a:t>
            </a:r>
          </a:p>
          <a:p>
            <a:r>
              <a:rPr lang="ru-RU" sz="1600" b="1" dirty="0" err="1">
                <a:solidFill>
                  <a:srgbClr val="002060"/>
                </a:solidFill>
              </a:rPr>
              <a:t>Часовий</a:t>
            </a:r>
            <a:r>
              <a:rPr lang="ru-RU" sz="1600" b="1" dirty="0">
                <a:solidFill>
                  <a:srgbClr val="002060"/>
                </a:solidFill>
              </a:rPr>
              <a:t> пояс: </a:t>
            </a:r>
            <a:r>
              <a:rPr lang="ru-RU" sz="1600" dirty="0" err="1">
                <a:solidFill>
                  <a:schemeClr val="tx1"/>
                </a:solidFill>
              </a:rPr>
              <a:t>різниці</a:t>
            </a:r>
            <a:r>
              <a:rPr lang="ru-RU" sz="1600" dirty="0">
                <a:solidFill>
                  <a:schemeClr val="tx1"/>
                </a:solidFill>
              </a:rPr>
              <a:t> з </a:t>
            </a:r>
            <a:r>
              <a:rPr lang="ru-RU" sz="1600" dirty="0" err="1">
                <a:solidFill>
                  <a:schemeClr val="tx1"/>
                </a:solidFill>
              </a:rPr>
              <a:t>кийвським</a:t>
            </a:r>
            <a:r>
              <a:rPr lang="ru-RU" sz="1600" dirty="0">
                <a:solidFill>
                  <a:schemeClr val="tx1"/>
                </a:solidFill>
              </a:rPr>
              <a:t> не </a:t>
            </a:r>
            <a:r>
              <a:rPr lang="ru-RU" sz="1600" dirty="0" err="1">
                <a:solidFill>
                  <a:schemeClr val="tx1"/>
                </a:solidFill>
              </a:rPr>
              <a:t>має</a:t>
            </a:r>
            <a:r>
              <a:rPr lang="ru-RU" sz="1600" dirty="0">
                <a:solidFill>
                  <a:schemeClr val="tx1"/>
                </a:solidFill>
              </a:rPr>
              <a:t>.</a:t>
            </a:r>
          </a:p>
          <a:p>
            <a:r>
              <a:rPr lang="ru-RU" sz="1600" b="1" dirty="0" err="1">
                <a:solidFill>
                  <a:srgbClr val="002060"/>
                </a:solidFill>
              </a:rPr>
              <a:t>Населення</a:t>
            </a:r>
            <a:r>
              <a:rPr lang="ru-RU" sz="1600" dirty="0">
                <a:solidFill>
                  <a:schemeClr val="tx1"/>
                </a:solidFill>
              </a:rPr>
              <a:t>: 1, 340 млн. </a:t>
            </a:r>
            <a:r>
              <a:rPr lang="ru-RU" sz="1600" dirty="0" err="1">
                <a:solidFill>
                  <a:schemeClr val="tx1"/>
                </a:solidFill>
              </a:rPr>
              <a:t>осіб</a:t>
            </a:r>
            <a:r>
              <a:rPr lang="ru-RU" sz="1600" dirty="0">
                <a:solidFill>
                  <a:schemeClr val="tx1"/>
                </a:solidFill>
              </a:rPr>
              <a:t>, з </a:t>
            </a:r>
            <a:r>
              <a:rPr lang="ru-RU" sz="1600" dirty="0" err="1">
                <a:solidFill>
                  <a:schemeClr val="tx1"/>
                </a:solidFill>
              </a:rPr>
              <a:t>яких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естонці</a:t>
            </a:r>
            <a:r>
              <a:rPr lang="ru-RU" sz="1600" dirty="0">
                <a:solidFill>
                  <a:schemeClr val="tx1"/>
                </a:solidFill>
              </a:rPr>
              <a:t> – 68,6%, </a:t>
            </a:r>
            <a:r>
              <a:rPr lang="ru-RU" sz="1600" dirty="0" err="1">
                <a:solidFill>
                  <a:schemeClr val="tx1"/>
                </a:solidFill>
              </a:rPr>
              <a:t>росіяни</a:t>
            </a:r>
            <a:r>
              <a:rPr lang="ru-RU" sz="1600" dirty="0">
                <a:solidFill>
                  <a:schemeClr val="tx1"/>
                </a:solidFill>
              </a:rPr>
              <a:t> – 25,6%, </a:t>
            </a:r>
            <a:r>
              <a:rPr lang="ru-RU" sz="1600" dirty="0" err="1">
                <a:solidFill>
                  <a:schemeClr val="tx1"/>
                </a:solidFill>
              </a:rPr>
              <a:t>українці</a:t>
            </a:r>
            <a:r>
              <a:rPr lang="ru-RU" sz="1600" dirty="0">
                <a:solidFill>
                  <a:schemeClr val="tx1"/>
                </a:solidFill>
              </a:rPr>
              <a:t> – 2,1%, </a:t>
            </a:r>
            <a:r>
              <a:rPr lang="ru-RU" sz="1600" dirty="0" err="1">
                <a:solidFill>
                  <a:schemeClr val="tx1"/>
                </a:solidFill>
              </a:rPr>
              <a:t>білоруси</a:t>
            </a:r>
            <a:r>
              <a:rPr lang="ru-RU" sz="1600" dirty="0">
                <a:solidFill>
                  <a:schemeClr val="tx1"/>
                </a:solidFill>
              </a:rPr>
              <a:t> – 1,2%, </a:t>
            </a:r>
            <a:r>
              <a:rPr lang="ru-RU" sz="1600" dirty="0" err="1">
                <a:solidFill>
                  <a:schemeClr val="tx1"/>
                </a:solidFill>
              </a:rPr>
              <a:t>фіни</a:t>
            </a:r>
            <a:r>
              <a:rPr lang="ru-RU" sz="1600" dirty="0">
                <a:solidFill>
                  <a:schemeClr val="tx1"/>
                </a:solidFill>
              </a:rPr>
              <a:t> – 0,8%.</a:t>
            </a:r>
          </a:p>
          <a:p>
            <a:r>
              <a:rPr lang="ru-RU" sz="1600" b="1" dirty="0" err="1">
                <a:solidFill>
                  <a:srgbClr val="002060"/>
                </a:solidFill>
              </a:rPr>
              <a:t>Релігія</a:t>
            </a:r>
            <a:r>
              <a:rPr lang="ru-RU" sz="1600" dirty="0">
                <a:solidFill>
                  <a:schemeClr val="tx1"/>
                </a:solidFill>
              </a:rPr>
              <a:t>: лютеранство - 70%, </a:t>
            </a:r>
            <a:r>
              <a:rPr lang="ru-RU" sz="1600" dirty="0" err="1">
                <a:solidFill>
                  <a:schemeClr val="tx1"/>
                </a:solidFill>
              </a:rPr>
              <a:t>православ'я</a:t>
            </a:r>
            <a:r>
              <a:rPr lang="ru-RU" sz="1600" dirty="0">
                <a:solidFill>
                  <a:schemeClr val="tx1"/>
                </a:solidFill>
              </a:rPr>
              <a:t> -20%.</a:t>
            </a:r>
          </a:p>
          <a:p>
            <a:r>
              <a:rPr lang="ru-RU" sz="1600" b="1" dirty="0" err="1">
                <a:solidFill>
                  <a:srgbClr val="002060"/>
                </a:solidFill>
              </a:rPr>
              <a:t>Офіційна</a:t>
            </a:r>
            <a:r>
              <a:rPr lang="ru-RU" sz="1600" b="1" dirty="0">
                <a:solidFill>
                  <a:srgbClr val="002060"/>
                </a:solidFill>
              </a:rPr>
              <a:t> </a:t>
            </a:r>
            <a:r>
              <a:rPr lang="ru-RU" sz="1600" b="1" dirty="0" err="1">
                <a:solidFill>
                  <a:srgbClr val="002060"/>
                </a:solidFill>
              </a:rPr>
              <a:t>мова</a:t>
            </a:r>
            <a:r>
              <a:rPr lang="ru-RU" sz="1600" dirty="0">
                <a:solidFill>
                  <a:schemeClr val="tx1"/>
                </a:solidFill>
              </a:rPr>
              <a:t>: </a:t>
            </a:r>
            <a:r>
              <a:rPr lang="ru-RU" sz="1600" dirty="0" err="1">
                <a:solidFill>
                  <a:schemeClr val="tx1"/>
                </a:solidFill>
              </a:rPr>
              <a:t>естонська</a:t>
            </a:r>
            <a:r>
              <a:rPr lang="ru-RU" sz="1600" dirty="0">
                <a:solidFill>
                  <a:schemeClr val="tx1"/>
                </a:solidFill>
              </a:rPr>
              <a:t>.</a:t>
            </a:r>
          </a:p>
          <a:p>
            <a:r>
              <a:rPr lang="ru-RU" sz="1600" b="1" dirty="0" err="1">
                <a:solidFill>
                  <a:srgbClr val="002060"/>
                </a:solidFill>
              </a:rPr>
              <a:t>Грошова</a:t>
            </a:r>
            <a:r>
              <a:rPr lang="ru-RU" sz="1600" b="1" dirty="0">
                <a:solidFill>
                  <a:srgbClr val="002060"/>
                </a:solidFill>
              </a:rPr>
              <a:t> </a:t>
            </a:r>
            <a:r>
              <a:rPr lang="ru-RU" sz="1600" b="1" dirty="0" err="1">
                <a:solidFill>
                  <a:srgbClr val="002060"/>
                </a:solidFill>
              </a:rPr>
              <a:t>одиниця</a:t>
            </a:r>
            <a:r>
              <a:rPr lang="ru-RU" sz="1600" b="1" dirty="0">
                <a:solidFill>
                  <a:srgbClr val="002060"/>
                </a:solidFill>
              </a:rPr>
              <a:t>: </a:t>
            </a:r>
            <a:r>
              <a:rPr lang="ru-RU" sz="1600" dirty="0" err="1">
                <a:solidFill>
                  <a:schemeClr val="tx1"/>
                </a:solidFill>
              </a:rPr>
              <a:t>євро</a:t>
            </a:r>
            <a:r>
              <a:rPr lang="ru-RU" sz="16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118061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0" y="1700808"/>
            <a:ext cx="6336704" cy="4464496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Туризм: </a:t>
            </a:r>
            <a:r>
              <a:rPr lang="ru-RU" dirty="0" err="1">
                <a:solidFill>
                  <a:schemeClr val="tx1"/>
                </a:solidFill>
              </a:rPr>
              <a:t>Естонія</a:t>
            </a:r>
            <a:r>
              <a:rPr lang="ru-RU" dirty="0">
                <a:solidFill>
                  <a:schemeClr val="tx1"/>
                </a:solidFill>
              </a:rPr>
              <a:t> знаменита </a:t>
            </a:r>
            <a:r>
              <a:rPr lang="ru-RU" dirty="0" err="1">
                <a:solidFill>
                  <a:schemeClr val="tx1"/>
                </a:solidFill>
              </a:rPr>
              <a:t>середньовічними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містами</a:t>
            </a:r>
            <a:r>
              <a:rPr lang="ru-RU" dirty="0">
                <a:solidFill>
                  <a:schemeClr val="tx1"/>
                </a:solidFill>
              </a:rPr>
              <a:t>, одними з </a:t>
            </a:r>
            <a:r>
              <a:rPr lang="ru-RU" dirty="0" err="1">
                <a:solidFill>
                  <a:schemeClr val="tx1"/>
                </a:solidFill>
              </a:rPr>
              <a:t>яких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збереглися</a:t>
            </a:r>
            <a:r>
              <a:rPr lang="ru-RU" dirty="0">
                <a:solidFill>
                  <a:schemeClr val="tx1"/>
                </a:solidFill>
              </a:rPr>
              <a:t> в </a:t>
            </a:r>
            <a:r>
              <a:rPr lang="ru-RU" dirty="0" err="1">
                <a:solidFill>
                  <a:schemeClr val="tx1"/>
                </a:solidFill>
              </a:rPr>
              <a:t>Європі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піщаними</a:t>
            </a:r>
            <a:r>
              <a:rPr lang="ru-RU" dirty="0">
                <a:solidFill>
                  <a:schemeClr val="tx1"/>
                </a:solidFill>
              </a:rPr>
              <a:t> пляжами Балтики, </a:t>
            </a:r>
            <a:r>
              <a:rPr lang="ru-RU" dirty="0" err="1">
                <a:solidFill>
                  <a:schemeClr val="tx1"/>
                </a:solidFill>
              </a:rPr>
              <a:t>старовинними</a:t>
            </a:r>
            <a:r>
              <a:rPr lang="ru-RU" dirty="0">
                <a:solidFill>
                  <a:schemeClr val="tx1"/>
                </a:solidFill>
              </a:rPr>
              <a:t> замками, церквами і </a:t>
            </a:r>
            <a:r>
              <a:rPr lang="ru-RU" dirty="0" err="1">
                <a:solidFill>
                  <a:schemeClr val="tx1"/>
                </a:solidFill>
              </a:rPr>
              <a:t>монастирями</a:t>
            </a:r>
            <a:r>
              <a:rPr lang="ru-RU" dirty="0">
                <a:solidFill>
                  <a:schemeClr val="tx1"/>
                </a:solidFill>
              </a:rPr>
              <a:t>. </a:t>
            </a:r>
            <a:r>
              <a:rPr lang="ru-RU" dirty="0" err="1">
                <a:solidFill>
                  <a:schemeClr val="tx1"/>
                </a:solidFill>
              </a:rPr>
              <a:t>Місто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Таллін</a:t>
            </a:r>
            <a:r>
              <a:rPr lang="ru-RU" dirty="0">
                <a:solidFill>
                  <a:schemeClr val="tx1"/>
                </a:solidFill>
              </a:rPr>
              <a:t> – </a:t>
            </a:r>
            <a:r>
              <a:rPr lang="ru-RU" dirty="0" err="1">
                <a:solidFill>
                  <a:schemeClr val="tx1"/>
                </a:solidFill>
              </a:rPr>
              <a:t>це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вузькі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вулиці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готичні</a:t>
            </a:r>
            <a:r>
              <a:rPr lang="ru-RU" dirty="0">
                <a:solidFill>
                  <a:schemeClr val="tx1"/>
                </a:solidFill>
              </a:rPr>
              <a:t> церкви, </a:t>
            </a:r>
            <a:r>
              <a:rPr lang="ru-RU" dirty="0" err="1">
                <a:solidFill>
                  <a:schemeClr val="tx1"/>
                </a:solidFill>
              </a:rPr>
              <a:t>старовинний</a:t>
            </a:r>
            <a:r>
              <a:rPr lang="ru-RU" dirty="0">
                <a:solidFill>
                  <a:schemeClr val="tx1"/>
                </a:solidFill>
              </a:rPr>
              <a:t> замок з </a:t>
            </a:r>
            <a:r>
              <a:rPr lang="ru-RU" dirty="0" err="1">
                <a:solidFill>
                  <a:schemeClr val="tx1"/>
                </a:solidFill>
              </a:rPr>
              <a:t>численними</a:t>
            </a:r>
            <a:r>
              <a:rPr lang="ru-RU" dirty="0">
                <a:solidFill>
                  <a:schemeClr val="tx1"/>
                </a:solidFill>
              </a:rPr>
              <a:t> соборами, </a:t>
            </a:r>
            <a:r>
              <a:rPr lang="ru-RU" dirty="0" err="1">
                <a:solidFill>
                  <a:schemeClr val="tx1"/>
                </a:solidFill>
              </a:rPr>
              <a:t>кріпосними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стінами</a:t>
            </a:r>
            <a:r>
              <a:rPr lang="ru-RU" dirty="0">
                <a:solidFill>
                  <a:schemeClr val="tx1"/>
                </a:solidFill>
              </a:rPr>
              <a:t> і </a:t>
            </a:r>
            <a:r>
              <a:rPr lang="ru-RU" dirty="0" err="1">
                <a:solidFill>
                  <a:schemeClr val="tx1"/>
                </a:solidFill>
              </a:rPr>
              <a:t>середньовічними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баштами</a:t>
            </a:r>
            <a:r>
              <a:rPr lang="ru-RU" dirty="0">
                <a:solidFill>
                  <a:schemeClr val="tx1"/>
                </a:solidFill>
              </a:rPr>
              <a:t>. Тарту, </a:t>
            </a:r>
            <a:r>
              <a:rPr lang="ru-RU" dirty="0" err="1">
                <a:solidFill>
                  <a:schemeClr val="tx1"/>
                </a:solidFill>
              </a:rPr>
              <a:t>культурний</a:t>
            </a:r>
            <a:r>
              <a:rPr lang="ru-RU" dirty="0">
                <a:solidFill>
                  <a:schemeClr val="tx1"/>
                </a:solidFill>
              </a:rPr>
              <a:t> центр </a:t>
            </a:r>
            <a:r>
              <a:rPr lang="ru-RU" dirty="0" err="1">
                <a:solidFill>
                  <a:schemeClr val="tx1"/>
                </a:solidFill>
              </a:rPr>
              <a:t>Естонії</a:t>
            </a:r>
            <a:r>
              <a:rPr lang="ru-RU" dirty="0">
                <a:solidFill>
                  <a:schemeClr val="tx1"/>
                </a:solidFill>
              </a:rPr>
              <a:t> і </a:t>
            </a:r>
            <a:r>
              <a:rPr lang="ru-RU" dirty="0" err="1">
                <a:solidFill>
                  <a:schemeClr val="tx1"/>
                </a:solidFill>
              </a:rPr>
              <a:t>старе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місто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Балтії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відомий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своїм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університетом</a:t>
            </a:r>
            <a:r>
              <a:rPr lang="ru-RU" dirty="0">
                <a:solidFill>
                  <a:schemeClr val="tx1"/>
                </a:solidFill>
              </a:rPr>
              <a:t> - одним з </a:t>
            </a:r>
            <a:r>
              <a:rPr lang="ru-RU" dirty="0" err="1">
                <a:solidFill>
                  <a:schemeClr val="tx1"/>
                </a:solidFill>
              </a:rPr>
              <a:t>найстаріших</a:t>
            </a:r>
            <a:r>
              <a:rPr lang="ru-RU" dirty="0">
                <a:solidFill>
                  <a:schemeClr val="tx1"/>
                </a:solidFill>
              </a:rPr>
              <a:t> в </a:t>
            </a:r>
            <a:r>
              <a:rPr lang="ru-RU" dirty="0" err="1">
                <a:solidFill>
                  <a:schemeClr val="tx1"/>
                </a:solidFill>
              </a:rPr>
              <a:t>Європі</a:t>
            </a:r>
            <a:r>
              <a:rPr lang="ru-RU" dirty="0">
                <a:solidFill>
                  <a:schemeClr val="tx1"/>
                </a:solidFill>
              </a:rPr>
              <a:t>. Любителям </a:t>
            </a:r>
            <a:r>
              <a:rPr lang="ru-RU" dirty="0" err="1">
                <a:solidFill>
                  <a:schemeClr val="tx1"/>
                </a:solidFill>
              </a:rPr>
              <a:t>екотуризма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будуть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цікаві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балтійські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острови</a:t>
            </a:r>
            <a:r>
              <a:rPr lang="ru-RU" dirty="0">
                <a:solidFill>
                  <a:schemeClr val="tx1"/>
                </a:solidFill>
              </a:rPr>
              <a:t> з </a:t>
            </a:r>
            <a:r>
              <a:rPr lang="ru-RU" dirty="0" err="1">
                <a:solidFill>
                  <a:schemeClr val="tx1"/>
                </a:solidFill>
              </a:rPr>
              <a:t>дерев'яними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вітряками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ялівцевими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пустками</a:t>
            </a:r>
            <a:r>
              <a:rPr lang="ru-RU" dirty="0">
                <a:solidFill>
                  <a:schemeClr val="tx1"/>
                </a:solidFill>
              </a:rPr>
              <a:t> і </a:t>
            </a:r>
            <a:r>
              <a:rPr lang="ru-RU" dirty="0" err="1">
                <a:solidFill>
                  <a:schemeClr val="tx1"/>
                </a:solidFill>
              </a:rPr>
              <a:t>фольклорними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сувенірами</a:t>
            </a:r>
            <a:r>
              <a:rPr lang="ru-RU" dirty="0">
                <a:solidFill>
                  <a:schemeClr val="tx1"/>
                </a:solidFill>
              </a:rPr>
              <a:t>. У </a:t>
            </a:r>
            <a:r>
              <a:rPr lang="ru-RU" dirty="0" err="1">
                <a:solidFill>
                  <a:schemeClr val="tx1"/>
                </a:solidFill>
              </a:rPr>
              <a:t>Естонії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збереглися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одні</a:t>
            </a:r>
            <a:r>
              <a:rPr lang="ru-RU" dirty="0">
                <a:solidFill>
                  <a:schemeClr val="tx1"/>
                </a:solidFill>
              </a:rPr>
              <a:t> з самих </a:t>
            </a:r>
            <a:r>
              <a:rPr lang="ru-RU" dirty="0" err="1">
                <a:solidFill>
                  <a:schemeClr val="tx1"/>
                </a:solidFill>
              </a:rPr>
              <a:t>незайманих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куточків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дикої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природи</a:t>
            </a:r>
            <a:r>
              <a:rPr lang="ru-RU" dirty="0">
                <a:solidFill>
                  <a:schemeClr val="tx1"/>
                </a:solidFill>
              </a:rPr>
              <a:t> в </a:t>
            </a:r>
            <a:r>
              <a:rPr lang="ru-RU" dirty="0" err="1">
                <a:solidFill>
                  <a:schemeClr val="tx1"/>
                </a:solidFill>
              </a:rPr>
              <a:t>Європі</a:t>
            </a:r>
            <a:r>
              <a:rPr lang="ru-RU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223875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6257940" cy="1000148"/>
          </a:xfr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b="1" i="1" spc="50" dirty="0" smtClean="0">
                <a:ln w="11430"/>
                <a:solidFill>
                  <a:srgbClr val="4436F4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Гавайські острови</a:t>
            </a:r>
            <a:endParaRPr lang="ru-RU" b="1" i="1" spc="50" dirty="0">
              <a:ln w="11430"/>
              <a:solidFill>
                <a:srgbClr val="4436F4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" y="1196752"/>
            <a:ext cx="5643569" cy="4018198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None/>
            </a:pP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</a:rPr>
              <a:t>                </a:t>
            </a:r>
            <a:r>
              <a:rPr lang="ru-RU" sz="1600" b="1" dirty="0" smtClean="0">
                <a:solidFill>
                  <a:schemeClr val="bg2">
                    <a:lumMod val="10000"/>
                  </a:schemeClr>
                </a:solidFill>
              </a:rPr>
              <a:t>Коротка </a:t>
            </a:r>
            <a:r>
              <a:rPr lang="ru-RU" sz="1600" b="1" dirty="0" err="1" smtClean="0">
                <a:solidFill>
                  <a:schemeClr val="bg2">
                    <a:lumMod val="10000"/>
                  </a:schemeClr>
                </a:solidFill>
              </a:rPr>
              <a:t>інформація</a:t>
            </a:r>
            <a:r>
              <a:rPr lang="uk-UA" sz="1600" b="1" dirty="0" smtClean="0">
                <a:solidFill>
                  <a:schemeClr val="bg2">
                    <a:lumMod val="10000"/>
                  </a:schemeClr>
                </a:solidFill>
              </a:rPr>
              <a:t>:</a:t>
            </a:r>
          </a:p>
          <a:p>
            <a:pPr>
              <a:buNone/>
            </a:pPr>
            <a:r>
              <a:rPr lang="ru-RU" sz="1600" dirty="0" smtClean="0">
                <a:solidFill>
                  <a:srgbClr val="002060"/>
                </a:solidFill>
              </a:rPr>
              <a:t>         </a:t>
            </a:r>
            <a:r>
              <a:rPr lang="ru-RU" sz="1600" dirty="0" err="1" smtClean="0">
                <a:solidFill>
                  <a:srgbClr val="002060"/>
                </a:solidFill>
              </a:rPr>
              <a:t>Гаваї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</a:rPr>
              <a:t>–</a:t>
            </a:r>
            <a:r>
              <a:rPr lang="ru-RU" sz="1600" dirty="0" err="1" smtClean="0">
                <a:solidFill>
                  <a:schemeClr val="bg2">
                    <a:lumMod val="10000"/>
                  </a:schemeClr>
                </a:solidFill>
              </a:rPr>
              <a:t>одні</a:t>
            </a: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bg2">
                    <a:lumMod val="10000"/>
                  </a:schemeClr>
                </a:solidFill>
              </a:rPr>
              <a:t>з</a:t>
            </a: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bg2">
                    <a:lumMod val="10000"/>
                  </a:schemeClr>
                </a:solidFill>
              </a:rPr>
              <a:t>найпривабливіших</a:t>
            </a: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bg2">
                    <a:lumMod val="10000"/>
                  </a:schemeClr>
                </a:solidFill>
              </a:rPr>
              <a:t>і</a:t>
            </a: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bg2">
                    <a:lumMod val="10000"/>
                  </a:schemeClr>
                </a:solidFill>
              </a:rPr>
              <a:t>відвідуваних</a:t>
            </a: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bg2">
                    <a:lumMod val="10000"/>
                  </a:schemeClr>
                </a:solidFill>
              </a:rPr>
              <a:t>куточків</a:t>
            </a: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bg2">
                    <a:lumMod val="10000"/>
                  </a:schemeClr>
                </a:solidFill>
              </a:rPr>
              <a:t>світу</a:t>
            </a: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bg2">
                    <a:lumMod val="10000"/>
                  </a:schemeClr>
                </a:solidFill>
              </a:rPr>
              <a:t>є</a:t>
            </a: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</a:rPr>
              <a:t>   символом </a:t>
            </a:r>
            <a:r>
              <a:rPr lang="ru-RU" sz="1600" dirty="0" err="1" smtClean="0">
                <a:solidFill>
                  <a:schemeClr val="bg2">
                    <a:lumMod val="10000"/>
                  </a:schemeClr>
                </a:solidFill>
              </a:rPr>
              <a:t>елітного</a:t>
            </a: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bg2">
                    <a:lumMod val="10000"/>
                  </a:schemeClr>
                </a:solidFill>
              </a:rPr>
              <a:t>і</a:t>
            </a: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bg2">
                    <a:lumMod val="10000"/>
                  </a:schemeClr>
                </a:solidFill>
              </a:rPr>
              <a:t>якісного</a:t>
            </a: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bg2">
                    <a:lumMod val="10000"/>
                  </a:schemeClr>
                </a:solidFill>
              </a:rPr>
              <a:t>відпочинку</a:t>
            </a: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</a:rPr>
              <a:t>. </a:t>
            </a:r>
            <a:r>
              <a:rPr lang="ru-RU" sz="1600" dirty="0" err="1" smtClean="0">
                <a:solidFill>
                  <a:schemeClr val="bg2">
                    <a:lumMod val="10000"/>
                  </a:schemeClr>
                </a:solidFill>
              </a:rPr>
              <a:t>Острови</a:t>
            </a: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bg2">
                    <a:lumMod val="10000"/>
                  </a:schemeClr>
                </a:solidFill>
              </a:rPr>
              <a:t>здобули</a:t>
            </a: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</a:rPr>
              <a:t>  </a:t>
            </a:r>
            <a:r>
              <a:rPr lang="ru-RU" sz="1600" dirty="0" err="1" smtClean="0">
                <a:solidFill>
                  <a:schemeClr val="bg2">
                    <a:lumMod val="10000"/>
                  </a:schemeClr>
                </a:solidFill>
              </a:rPr>
              <a:t>загальну</a:t>
            </a: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bg2">
                    <a:lumMod val="10000"/>
                  </a:schemeClr>
                </a:solidFill>
              </a:rPr>
              <a:t>любов</a:t>
            </a: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bg2">
                    <a:lumMod val="10000"/>
                  </a:schemeClr>
                </a:solidFill>
              </a:rPr>
              <a:t>і</a:t>
            </a: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bg2">
                    <a:lumMod val="10000"/>
                  </a:schemeClr>
                </a:solidFill>
              </a:rPr>
              <a:t>популярність</a:t>
            </a: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bg2">
                    <a:lumMod val="10000"/>
                  </a:schemeClr>
                </a:solidFill>
              </a:rPr>
              <a:t>завдяки</a:t>
            </a: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</a:rPr>
              <a:t>:</a:t>
            </a:r>
          </a:p>
          <a:p>
            <a:pPr>
              <a:buNone/>
            </a:pP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</a:rPr>
              <a:t>         - </a:t>
            </a:r>
            <a:r>
              <a:rPr lang="ru-RU" sz="1600" dirty="0" err="1" smtClean="0">
                <a:solidFill>
                  <a:schemeClr val="bg2">
                    <a:lumMod val="10000"/>
                  </a:schemeClr>
                </a:solidFill>
              </a:rPr>
              <a:t>неповторній</a:t>
            </a: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</a:rPr>
              <a:t> за красою </a:t>
            </a:r>
            <a:r>
              <a:rPr lang="ru-RU" sz="1600" dirty="0" err="1" smtClean="0">
                <a:solidFill>
                  <a:schemeClr val="bg2">
                    <a:lumMod val="10000"/>
                  </a:schemeClr>
                </a:solidFill>
              </a:rPr>
              <a:t>природі</a:t>
            </a: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</a:rPr>
              <a:t>, тут росте </a:t>
            </a:r>
            <a:r>
              <a:rPr lang="ru-RU" sz="1600" dirty="0" err="1" smtClean="0">
                <a:solidFill>
                  <a:schemeClr val="bg2">
                    <a:lumMod val="10000"/>
                  </a:schemeClr>
                </a:solidFill>
              </a:rPr>
              <a:t>багато</a:t>
            </a: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bg2">
                    <a:lumMod val="10000"/>
                  </a:schemeClr>
                </a:solidFill>
              </a:rPr>
              <a:t>рослин</a:t>
            </a: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bg2">
                    <a:lumMod val="10000"/>
                  </a:schemeClr>
                </a:solidFill>
              </a:rPr>
              <a:t>які</a:t>
            </a: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bg2">
                    <a:lumMod val="10000"/>
                  </a:schemeClr>
                </a:solidFill>
              </a:rPr>
              <a:t>більше</a:t>
            </a: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</a:rPr>
              <a:t> не </a:t>
            </a:r>
            <a:r>
              <a:rPr lang="ru-RU" sz="1600" dirty="0" err="1" smtClean="0">
                <a:solidFill>
                  <a:schemeClr val="bg2">
                    <a:lumMod val="10000"/>
                  </a:schemeClr>
                </a:solidFill>
              </a:rPr>
              <a:t>зустрічаються</a:t>
            </a: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bg2">
                    <a:lumMod val="10000"/>
                  </a:schemeClr>
                </a:solidFill>
              </a:rPr>
              <a:t>ніде</a:t>
            </a: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</a:rPr>
              <a:t> в </a:t>
            </a:r>
            <a:r>
              <a:rPr lang="ru-RU" sz="1600" dirty="0" err="1" smtClean="0">
                <a:solidFill>
                  <a:schemeClr val="bg2">
                    <a:lumMod val="10000"/>
                  </a:schemeClr>
                </a:solidFill>
              </a:rPr>
              <a:t>світі</a:t>
            </a: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</a:rPr>
              <a:t>;</a:t>
            </a:r>
          </a:p>
          <a:p>
            <a:pPr>
              <a:buNone/>
            </a:pP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</a:rPr>
              <a:t>        - </a:t>
            </a:r>
            <a:r>
              <a:rPr lang="ru-RU" sz="1600" dirty="0" err="1" smtClean="0">
                <a:solidFill>
                  <a:schemeClr val="bg2">
                    <a:lumMod val="10000"/>
                  </a:schemeClr>
                </a:solidFill>
              </a:rPr>
              <a:t>знаменитим</a:t>
            </a: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</a:rPr>
              <a:t> пляжам - </a:t>
            </a:r>
            <a:r>
              <a:rPr lang="ru-RU" sz="1600" dirty="0" err="1" smtClean="0">
                <a:solidFill>
                  <a:schemeClr val="bg2">
                    <a:lumMod val="10000"/>
                  </a:schemeClr>
                </a:solidFill>
              </a:rPr>
              <a:t>Вайкікі</a:t>
            </a: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</a:rPr>
              <a:t> (о-в </a:t>
            </a:r>
            <a:r>
              <a:rPr lang="ru-RU" sz="1600" dirty="0" err="1" smtClean="0">
                <a:solidFill>
                  <a:schemeClr val="bg2">
                    <a:lumMod val="10000"/>
                  </a:schemeClr>
                </a:solidFill>
              </a:rPr>
              <a:t>Оаху</a:t>
            </a: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</a:rPr>
              <a:t>) </a:t>
            </a:r>
            <a:r>
              <a:rPr lang="ru-RU" sz="1600" dirty="0" err="1" smtClean="0">
                <a:solidFill>
                  <a:schemeClr val="bg2">
                    <a:lumMod val="10000"/>
                  </a:schemeClr>
                </a:solidFill>
              </a:rPr>
              <a:t>і</a:t>
            </a: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bg2">
                    <a:lumMod val="10000"/>
                  </a:schemeClr>
                </a:solidFill>
              </a:rPr>
              <a:t>унікальним</a:t>
            </a: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bg2">
                    <a:lumMod val="10000"/>
                  </a:schemeClr>
                </a:solidFill>
              </a:rPr>
              <a:t>чорним</a:t>
            </a: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bg2">
                    <a:lumMod val="10000"/>
                  </a:schemeClr>
                </a:solidFill>
              </a:rPr>
              <a:t>білим</a:t>
            </a: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</a:rPr>
              <a:t> та зеленим </a:t>
            </a:r>
            <a:r>
              <a:rPr lang="ru-RU" sz="1600" dirty="0" err="1" smtClean="0">
                <a:solidFill>
                  <a:schemeClr val="bg2">
                    <a:lumMod val="10000"/>
                  </a:schemeClr>
                </a:solidFill>
              </a:rPr>
              <a:t>піщаним</a:t>
            </a: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</a:rPr>
              <a:t> пляжам невеликих </a:t>
            </a:r>
            <a:r>
              <a:rPr lang="ru-RU" sz="1600" dirty="0" err="1" smtClean="0">
                <a:solidFill>
                  <a:schemeClr val="bg2">
                    <a:lumMod val="10000"/>
                  </a:schemeClr>
                </a:solidFill>
              </a:rPr>
              <a:t>островів</a:t>
            </a: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</a:rPr>
              <a:t>;</a:t>
            </a:r>
          </a:p>
          <a:p>
            <a:pPr>
              <a:buNone/>
            </a:pP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</a:rPr>
              <a:t>        - </a:t>
            </a:r>
            <a:r>
              <a:rPr lang="ru-RU" sz="1600" dirty="0" err="1" smtClean="0">
                <a:solidFill>
                  <a:schemeClr val="bg2">
                    <a:lumMod val="10000"/>
                  </a:schemeClr>
                </a:solidFill>
              </a:rPr>
              <a:t>різноманітним</a:t>
            </a: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bg2">
                    <a:lumMod val="10000"/>
                  </a:schemeClr>
                </a:solidFill>
              </a:rPr>
              <a:t>природним</a:t>
            </a: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</a:rPr>
              <a:t> ландшафтам;</a:t>
            </a:r>
          </a:p>
          <a:p>
            <a:pPr>
              <a:buNone/>
            </a:pP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</a:rPr>
              <a:t>        - прекрасно </a:t>
            </a:r>
            <a:r>
              <a:rPr lang="ru-RU" sz="1600" dirty="0" err="1" smtClean="0">
                <a:solidFill>
                  <a:schemeClr val="bg2">
                    <a:lumMod val="10000"/>
                  </a:schemeClr>
                </a:solidFill>
              </a:rPr>
              <a:t>розвиненій</a:t>
            </a: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bg2">
                    <a:lumMod val="10000"/>
                  </a:schemeClr>
                </a:solidFill>
              </a:rPr>
              <a:t>інфраструктурі</a:t>
            </a: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bg2">
                    <a:lumMod val="10000"/>
                  </a:schemeClr>
                </a:solidFill>
              </a:rPr>
              <a:t>відпочинку</a:t>
            </a: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bg2">
                    <a:lumMod val="10000"/>
                  </a:schemeClr>
                </a:solidFill>
              </a:rPr>
              <a:t>численним</a:t>
            </a: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bg2">
                    <a:lumMod val="10000"/>
                  </a:schemeClr>
                </a:solidFill>
              </a:rPr>
              <a:t>готелям</a:t>
            </a: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bg2">
                    <a:lumMod val="10000"/>
                  </a:schemeClr>
                </a:solidFill>
              </a:rPr>
              <a:t>розрахованим</a:t>
            </a: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</a:rPr>
              <a:t> на </a:t>
            </a:r>
            <a:r>
              <a:rPr lang="ru-RU" sz="1600" dirty="0" err="1" smtClean="0">
                <a:solidFill>
                  <a:schemeClr val="bg2">
                    <a:lumMod val="10000"/>
                  </a:schemeClr>
                </a:solidFill>
              </a:rPr>
              <a:t>різний</a:t>
            </a: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</a:rPr>
              <a:t> бюджет </a:t>
            </a:r>
            <a:r>
              <a:rPr lang="ru-RU" sz="1600" dirty="0" err="1" smtClean="0">
                <a:solidFill>
                  <a:schemeClr val="bg2">
                    <a:lumMod val="10000"/>
                  </a:schemeClr>
                </a:solidFill>
              </a:rPr>
              <a:t>і</a:t>
            </a: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</a:rPr>
              <a:t> смак;</a:t>
            </a:r>
          </a:p>
          <a:p>
            <a:pPr>
              <a:buNone/>
            </a:pP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</a:rPr>
              <a:t>        - </a:t>
            </a:r>
            <a:r>
              <a:rPr lang="ru-RU" sz="1600" dirty="0" err="1" smtClean="0">
                <a:solidFill>
                  <a:schemeClr val="bg2">
                    <a:lumMod val="10000"/>
                  </a:schemeClr>
                </a:solidFill>
              </a:rPr>
              <a:t>ідеальним</a:t>
            </a: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bg2">
                    <a:lumMod val="10000"/>
                  </a:schemeClr>
                </a:solidFill>
              </a:rPr>
              <a:t>умовам</a:t>
            </a: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</a:rPr>
              <a:t> для занять гольфом, </a:t>
            </a:r>
            <a:r>
              <a:rPr lang="ru-RU" sz="1600" dirty="0" err="1" smtClean="0">
                <a:solidFill>
                  <a:schemeClr val="bg2">
                    <a:lumMod val="10000"/>
                  </a:schemeClr>
                </a:solidFill>
              </a:rPr>
              <a:t>серфінгом</a:t>
            </a: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</a:rPr>
              <a:t> та </a:t>
            </a:r>
            <a:r>
              <a:rPr lang="ru-RU" sz="1600" dirty="0" err="1" smtClean="0">
                <a:solidFill>
                  <a:schemeClr val="bg2">
                    <a:lumMod val="10000"/>
                  </a:schemeClr>
                </a:solidFill>
              </a:rPr>
              <a:t>іншими</a:t>
            </a: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</a:rPr>
              <a:t> видами спорту;</a:t>
            </a:r>
          </a:p>
          <a:p>
            <a:pPr>
              <a:buNone/>
            </a:pP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</a:rPr>
              <a:t>        - </a:t>
            </a:r>
            <a:r>
              <a:rPr lang="ru-RU" sz="1600" dirty="0" err="1" smtClean="0">
                <a:solidFill>
                  <a:schemeClr val="bg2">
                    <a:lumMod val="10000"/>
                  </a:schemeClr>
                </a:solidFill>
              </a:rPr>
              <a:t>чудовою</a:t>
            </a: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bg2">
                    <a:lumMod val="10000"/>
                  </a:schemeClr>
                </a:solidFill>
              </a:rPr>
              <a:t>сталою</a:t>
            </a: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</a:rPr>
              <a:t> погодою </a:t>
            </a:r>
            <a:r>
              <a:rPr lang="ru-RU" sz="1600" dirty="0" err="1" smtClean="0">
                <a:solidFill>
                  <a:schemeClr val="bg2">
                    <a:lumMod val="10000"/>
                  </a:schemeClr>
                </a:solidFill>
              </a:rPr>
              <a:t>протягом</a:t>
            </a: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bg2">
                    <a:lumMod val="10000"/>
                  </a:schemeClr>
                </a:solidFill>
              </a:rPr>
              <a:t>цілого</a:t>
            </a: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</a:rPr>
              <a:t> року. </a:t>
            </a:r>
            <a:r>
              <a:rPr lang="ru-RU" sz="1600" dirty="0" err="1" smtClean="0">
                <a:solidFill>
                  <a:schemeClr val="bg2">
                    <a:lumMod val="10000"/>
                  </a:schemeClr>
                </a:solidFill>
              </a:rPr>
              <a:t>Гавайські</a:t>
            </a: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bg2">
                    <a:lumMod val="10000"/>
                  </a:schemeClr>
                </a:solidFill>
              </a:rPr>
              <a:t>острови</a:t>
            </a: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</a:rPr>
              <a:t> - </a:t>
            </a:r>
            <a:r>
              <a:rPr lang="ru-RU" sz="1600" dirty="0" err="1" smtClean="0">
                <a:solidFill>
                  <a:schemeClr val="bg2">
                    <a:lumMod val="10000"/>
                  </a:schemeClr>
                </a:solidFill>
              </a:rPr>
              <a:t>це</a:t>
            </a: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</a:rPr>
              <a:t> 324 </a:t>
            </a:r>
            <a:r>
              <a:rPr lang="ru-RU" sz="1600" dirty="0" err="1" smtClean="0">
                <a:solidFill>
                  <a:schemeClr val="bg2">
                    <a:lumMod val="10000"/>
                  </a:schemeClr>
                </a:solidFill>
              </a:rPr>
              <a:t>сонячних</a:t>
            </a: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bg2">
                    <a:lumMod val="10000"/>
                  </a:schemeClr>
                </a:solidFill>
              </a:rPr>
              <a:t>дні</a:t>
            </a: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</a:rPr>
              <a:t> в </a:t>
            </a:r>
            <a:r>
              <a:rPr lang="ru-RU" sz="1600" dirty="0" err="1" smtClean="0">
                <a:solidFill>
                  <a:schemeClr val="bg2">
                    <a:lumMod val="10000"/>
                  </a:schemeClr>
                </a:solidFill>
              </a:rPr>
              <a:t>році</a:t>
            </a: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</a:rPr>
              <a:t> при </a:t>
            </a:r>
            <a:r>
              <a:rPr lang="ru-RU" sz="1600" dirty="0" err="1" smtClean="0">
                <a:solidFill>
                  <a:schemeClr val="bg2">
                    <a:lumMod val="10000"/>
                  </a:schemeClr>
                </a:solidFill>
              </a:rPr>
              <a:t>середній</a:t>
            </a: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bg2">
                    <a:lumMod val="10000"/>
                  </a:schemeClr>
                </a:solidFill>
              </a:rPr>
              <a:t>температурі</a:t>
            </a: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bg2">
                    <a:lumMod val="10000"/>
                  </a:schemeClr>
                </a:solidFill>
              </a:rPr>
              <a:t>повітря</a:t>
            </a: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</a:rPr>
              <a:t> 25-28 С.</a:t>
            </a:r>
            <a:endParaRPr lang="ru-RU" sz="16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93031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1043608" y="260648"/>
            <a:ext cx="5832648" cy="1224136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err="1">
                <a:solidFill>
                  <a:srgbClr val="002060"/>
                </a:solidFill>
              </a:rPr>
              <a:t>Греція</a:t>
            </a:r>
            <a:endParaRPr lang="ru-RU" sz="5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549661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0" y="476672"/>
            <a:ext cx="7956376" cy="6048672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err="1">
                <a:solidFill>
                  <a:schemeClr val="tx1"/>
                </a:solidFill>
              </a:rPr>
              <a:t>Греція</a:t>
            </a:r>
            <a:r>
              <a:rPr lang="ru-RU" sz="1600" dirty="0">
                <a:solidFill>
                  <a:schemeClr val="tx1"/>
                </a:solidFill>
              </a:rPr>
              <a:t> славиться </a:t>
            </a:r>
            <a:r>
              <a:rPr lang="ru-RU" sz="1600" dirty="0" err="1">
                <a:solidFill>
                  <a:schemeClr val="tx1"/>
                </a:solidFill>
              </a:rPr>
              <a:t>своїми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традиціями</a:t>
            </a:r>
            <a:r>
              <a:rPr lang="ru-RU" sz="1600" dirty="0">
                <a:solidFill>
                  <a:schemeClr val="tx1"/>
                </a:solidFill>
              </a:rPr>
              <a:t> і </a:t>
            </a:r>
            <a:r>
              <a:rPr lang="ru-RU" sz="1600" dirty="0" err="1">
                <a:solidFill>
                  <a:schemeClr val="tx1"/>
                </a:solidFill>
              </a:rPr>
              <a:t>бездоганною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гостинністю</a:t>
            </a:r>
            <a:r>
              <a:rPr lang="ru-RU" sz="1600" dirty="0">
                <a:solidFill>
                  <a:schemeClr val="tx1"/>
                </a:solidFill>
              </a:rPr>
              <a:t>. Тут </a:t>
            </a:r>
            <a:r>
              <a:rPr lang="ru-RU" sz="1600" dirty="0" err="1">
                <a:solidFill>
                  <a:schemeClr val="tx1"/>
                </a:solidFill>
              </a:rPr>
              <a:t>природна</a:t>
            </a:r>
            <a:r>
              <a:rPr lang="ru-RU" sz="1600" dirty="0">
                <a:solidFill>
                  <a:schemeClr val="tx1"/>
                </a:solidFill>
              </a:rPr>
              <a:t> краса і </a:t>
            </a:r>
            <a:r>
              <a:rPr lang="ru-RU" sz="1600" dirty="0" err="1">
                <a:solidFill>
                  <a:schemeClr val="tx1"/>
                </a:solidFill>
              </a:rPr>
              <a:t>наслідки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історичного</a:t>
            </a:r>
            <a:r>
              <a:rPr lang="ru-RU" sz="1600" dirty="0">
                <a:solidFill>
                  <a:schemeClr val="tx1"/>
                </a:solidFill>
              </a:rPr>
              <a:t> і культурного </a:t>
            </a:r>
            <a:r>
              <a:rPr lang="ru-RU" sz="1600" dirty="0" err="1">
                <a:solidFill>
                  <a:schemeClr val="tx1"/>
                </a:solidFill>
              </a:rPr>
              <a:t>минулого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зливаються</a:t>
            </a:r>
            <a:r>
              <a:rPr lang="ru-RU" sz="1600" dirty="0">
                <a:solidFill>
                  <a:schemeClr val="tx1"/>
                </a:solidFill>
              </a:rPr>
              <a:t> в </a:t>
            </a:r>
            <a:r>
              <a:rPr lang="ru-RU" sz="1600" dirty="0" err="1">
                <a:solidFill>
                  <a:schemeClr val="tx1"/>
                </a:solidFill>
              </a:rPr>
              <a:t>єдине</a:t>
            </a:r>
            <a:r>
              <a:rPr lang="ru-RU" sz="1600" dirty="0">
                <a:solidFill>
                  <a:schemeClr val="tx1"/>
                </a:solidFill>
              </a:rPr>
              <a:t>. </a:t>
            </a:r>
            <a:r>
              <a:rPr lang="ru-RU" sz="1600" dirty="0" err="1">
                <a:solidFill>
                  <a:schemeClr val="tx1"/>
                </a:solidFill>
              </a:rPr>
              <a:t>Греція</a:t>
            </a:r>
            <a:r>
              <a:rPr lang="ru-RU" sz="1600" dirty="0">
                <a:solidFill>
                  <a:schemeClr val="tx1"/>
                </a:solidFill>
              </a:rPr>
              <a:t> – </a:t>
            </a:r>
            <a:r>
              <a:rPr lang="ru-RU" sz="1600" dirty="0" err="1">
                <a:solidFill>
                  <a:schemeClr val="tx1"/>
                </a:solidFill>
              </a:rPr>
              <a:t>це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країна</a:t>
            </a:r>
            <a:r>
              <a:rPr lang="ru-RU" sz="1600" dirty="0">
                <a:solidFill>
                  <a:schemeClr val="tx1"/>
                </a:solidFill>
              </a:rPr>
              <a:t> 3000 </a:t>
            </a:r>
            <a:r>
              <a:rPr lang="ru-RU" sz="1600" dirty="0" err="1">
                <a:solidFill>
                  <a:schemeClr val="tx1"/>
                </a:solidFill>
              </a:rPr>
              <a:t>островів</a:t>
            </a:r>
            <a:r>
              <a:rPr lang="ru-RU" sz="1600" dirty="0">
                <a:solidFill>
                  <a:schemeClr val="tx1"/>
                </a:solidFill>
              </a:rPr>
              <a:t>! На </a:t>
            </a:r>
            <a:r>
              <a:rPr lang="ru-RU" sz="1600" dirty="0" err="1">
                <a:solidFill>
                  <a:schemeClr val="tx1"/>
                </a:solidFill>
              </a:rPr>
              <a:t>Кріті</a:t>
            </a:r>
            <a:r>
              <a:rPr lang="ru-RU" sz="1600" dirty="0">
                <a:solidFill>
                  <a:schemeClr val="tx1"/>
                </a:solidFill>
              </a:rPr>
              <a:t>, </a:t>
            </a:r>
            <a:r>
              <a:rPr lang="ru-RU" sz="1600" dirty="0" err="1">
                <a:solidFill>
                  <a:schemeClr val="tx1"/>
                </a:solidFill>
              </a:rPr>
              <a:t>Косі</a:t>
            </a:r>
            <a:r>
              <a:rPr lang="ru-RU" sz="1600" dirty="0">
                <a:solidFill>
                  <a:schemeClr val="tx1"/>
                </a:solidFill>
              </a:rPr>
              <a:t>, </a:t>
            </a:r>
            <a:r>
              <a:rPr lang="ru-RU" sz="1600" dirty="0" err="1">
                <a:solidFill>
                  <a:schemeClr val="tx1"/>
                </a:solidFill>
              </a:rPr>
              <a:t>Міконосі</a:t>
            </a:r>
            <a:r>
              <a:rPr lang="ru-RU" sz="1600" dirty="0">
                <a:solidFill>
                  <a:schemeClr val="tx1"/>
                </a:solidFill>
              </a:rPr>
              <a:t>, </a:t>
            </a:r>
            <a:r>
              <a:rPr lang="ru-RU" sz="1600" dirty="0" err="1">
                <a:solidFill>
                  <a:schemeClr val="tx1"/>
                </a:solidFill>
              </a:rPr>
              <a:t>Родосі</a:t>
            </a:r>
            <a:r>
              <a:rPr lang="ru-RU" sz="1600" dirty="0">
                <a:solidFill>
                  <a:schemeClr val="tx1"/>
                </a:solidFill>
              </a:rPr>
              <a:t> і </a:t>
            </a:r>
            <a:r>
              <a:rPr lang="ru-RU" sz="1600" dirty="0" err="1">
                <a:solidFill>
                  <a:schemeClr val="tx1"/>
                </a:solidFill>
              </a:rPr>
              <a:t>Корфі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розташувалися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найзнаменитіші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готелі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Греції</a:t>
            </a:r>
            <a:r>
              <a:rPr lang="ru-RU" sz="1600" dirty="0">
                <a:solidFill>
                  <a:schemeClr val="tx1"/>
                </a:solidFill>
              </a:rPr>
              <a:t>. </a:t>
            </a:r>
            <a:r>
              <a:rPr lang="ru-RU" sz="1600" dirty="0" err="1">
                <a:solidFill>
                  <a:schemeClr val="tx1"/>
                </a:solidFill>
              </a:rPr>
              <a:t>Поїздка</a:t>
            </a:r>
            <a:r>
              <a:rPr lang="ru-RU" sz="1600" dirty="0">
                <a:solidFill>
                  <a:schemeClr val="tx1"/>
                </a:solidFill>
              </a:rPr>
              <a:t> до </a:t>
            </a:r>
            <a:r>
              <a:rPr lang="ru-RU" sz="1600" dirty="0" err="1">
                <a:solidFill>
                  <a:schemeClr val="tx1"/>
                </a:solidFill>
              </a:rPr>
              <a:t>Греції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допоможе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проникнути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Середземноморським</a:t>
            </a:r>
            <a:r>
              <a:rPr lang="ru-RU" sz="1600" dirty="0">
                <a:solidFill>
                  <a:schemeClr val="tx1"/>
                </a:solidFill>
              </a:rPr>
              <a:t> духом, </a:t>
            </a:r>
            <a:r>
              <a:rPr lang="ru-RU" sz="1600" dirty="0" err="1">
                <a:solidFill>
                  <a:schemeClr val="tx1"/>
                </a:solidFill>
              </a:rPr>
              <a:t>надихатися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солодким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повітрям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соснових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гаїв</a:t>
            </a:r>
            <a:r>
              <a:rPr lang="ru-RU" sz="1600" dirty="0">
                <a:solidFill>
                  <a:schemeClr val="tx1"/>
                </a:solidFill>
              </a:rPr>
              <a:t>, </a:t>
            </a:r>
            <a:r>
              <a:rPr lang="ru-RU" sz="1600" dirty="0" err="1">
                <a:solidFill>
                  <a:schemeClr val="tx1"/>
                </a:solidFill>
              </a:rPr>
              <a:t>поніжитися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під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щедрим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сонцем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півдня</a:t>
            </a:r>
            <a:r>
              <a:rPr lang="ru-RU" sz="1600" dirty="0">
                <a:solidFill>
                  <a:schemeClr val="tx1"/>
                </a:solidFill>
              </a:rPr>
              <a:t>. По </a:t>
            </a:r>
            <a:r>
              <a:rPr lang="ru-RU" sz="1600" dirty="0" err="1">
                <a:solidFill>
                  <a:schemeClr val="tx1"/>
                </a:solidFill>
              </a:rPr>
              <a:t>Греції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можна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подорожувати</a:t>
            </a:r>
            <a:r>
              <a:rPr lang="ru-RU" sz="1600" dirty="0">
                <a:solidFill>
                  <a:schemeClr val="tx1"/>
                </a:solidFill>
              </a:rPr>
              <a:t>, як по </a:t>
            </a:r>
            <a:r>
              <a:rPr lang="ru-RU" sz="1600" dirty="0" err="1">
                <a:solidFill>
                  <a:schemeClr val="tx1"/>
                </a:solidFill>
              </a:rPr>
              <a:t>ілюстрованій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збірці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міфів</a:t>
            </a:r>
            <a:r>
              <a:rPr lang="ru-RU" sz="1600" dirty="0">
                <a:solidFill>
                  <a:schemeClr val="tx1"/>
                </a:solidFill>
              </a:rPr>
              <a:t> – </a:t>
            </a:r>
            <a:r>
              <a:rPr lang="ru-RU" sz="1600" dirty="0" err="1">
                <a:solidFill>
                  <a:schemeClr val="tx1"/>
                </a:solidFill>
              </a:rPr>
              <a:t>від</a:t>
            </a:r>
            <a:r>
              <a:rPr lang="ru-RU" sz="1600" dirty="0">
                <a:solidFill>
                  <a:schemeClr val="tx1"/>
                </a:solidFill>
              </a:rPr>
              <a:t> храму до храму, </a:t>
            </a:r>
            <a:r>
              <a:rPr lang="ru-RU" sz="1600" dirty="0" err="1">
                <a:solidFill>
                  <a:schemeClr val="tx1"/>
                </a:solidFill>
              </a:rPr>
              <a:t>від</a:t>
            </a:r>
            <a:r>
              <a:rPr lang="ru-RU" sz="1600" dirty="0">
                <a:solidFill>
                  <a:schemeClr val="tx1"/>
                </a:solidFill>
              </a:rPr>
              <a:t> Аполлона до </a:t>
            </a:r>
            <a:r>
              <a:rPr lang="ru-RU" sz="1600" dirty="0" err="1">
                <a:solidFill>
                  <a:schemeClr val="tx1"/>
                </a:solidFill>
              </a:rPr>
              <a:t>Одіссею</a:t>
            </a:r>
            <a:r>
              <a:rPr lang="ru-RU" sz="1600" dirty="0">
                <a:solidFill>
                  <a:schemeClr val="tx1"/>
                </a:solidFill>
              </a:rPr>
              <a:t>, </a:t>
            </a:r>
            <a:r>
              <a:rPr lang="ru-RU" sz="1600" dirty="0" err="1">
                <a:solidFill>
                  <a:schemeClr val="tx1"/>
                </a:solidFill>
              </a:rPr>
              <a:t>від</a:t>
            </a:r>
            <a:r>
              <a:rPr lang="ru-RU" sz="1600" dirty="0">
                <a:solidFill>
                  <a:schemeClr val="tx1"/>
                </a:solidFill>
              </a:rPr>
              <a:t> Парфенона до </a:t>
            </a:r>
            <a:r>
              <a:rPr lang="ru-RU" sz="1600" dirty="0" err="1">
                <a:solidFill>
                  <a:schemeClr val="tx1"/>
                </a:solidFill>
              </a:rPr>
              <a:t>марафонської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гробниці</a:t>
            </a:r>
            <a:r>
              <a:rPr lang="ru-RU" sz="1600" dirty="0">
                <a:solidFill>
                  <a:schemeClr val="tx1"/>
                </a:solidFill>
              </a:rPr>
              <a:t>.</a:t>
            </a:r>
          </a:p>
          <a:p>
            <a:r>
              <a:rPr lang="ru-RU" sz="1600" b="1" dirty="0" err="1" smtClean="0">
                <a:solidFill>
                  <a:srgbClr val="0070C0"/>
                </a:solidFill>
              </a:rPr>
              <a:t>Географічне</a:t>
            </a:r>
            <a:r>
              <a:rPr lang="ru-RU" sz="1600" b="1" dirty="0" smtClean="0">
                <a:solidFill>
                  <a:srgbClr val="0070C0"/>
                </a:solidFill>
              </a:rPr>
              <a:t> </a:t>
            </a:r>
            <a:r>
              <a:rPr lang="ru-RU" sz="1600" b="1" dirty="0" err="1">
                <a:solidFill>
                  <a:srgbClr val="0070C0"/>
                </a:solidFill>
              </a:rPr>
              <a:t>розташування</a:t>
            </a:r>
            <a:r>
              <a:rPr lang="ru-RU" sz="1600" b="1" dirty="0">
                <a:solidFill>
                  <a:srgbClr val="0070C0"/>
                </a:solidFill>
              </a:rPr>
              <a:t>: </a:t>
            </a:r>
            <a:r>
              <a:rPr lang="ru-RU" sz="1600" dirty="0" err="1">
                <a:solidFill>
                  <a:schemeClr val="tx1"/>
                </a:solidFill>
              </a:rPr>
              <a:t>розташована</a:t>
            </a:r>
            <a:r>
              <a:rPr lang="ru-RU" sz="1600" dirty="0">
                <a:solidFill>
                  <a:schemeClr val="tx1"/>
                </a:solidFill>
              </a:rPr>
              <a:t> на </a:t>
            </a:r>
            <a:r>
              <a:rPr lang="ru-RU" sz="1600" dirty="0" err="1">
                <a:solidFill>
                  <a:schemeClr val="tx1"/>
                </a:solidFill>
              </a:rPr>
              <a:t>Південному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сході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Європи</a:t>
            </a:r>
            <a:r>
              <a:rPr lang="ru-RU" sz="1600" dirty="0">
                <a:solidFill>
                  <a:schemeClr val="tx1"/>
                </a:solidFill>
              </a:rPr>
              <a:t>. Вона </a:t>
            </a:r>
            <a:r>
              <a:rPr lang="ru-RU" sz="1600" dirty="0" err="1">
                <a:solidFill>
                  <a:schemeClr val="tx1"/>
                </a:solidFill>
              </a:rPr>
              <a:t>межує</a:t>
            </a:r>
            <a:r>
              <a:rPr lang="ru-RU" sz="1600" dirty="0">
                <a:solidFill>
                  <a:schemeClr val="tx1"/>
                </a:solidFill>
              </a:rPr>
              <a:t> з </a:t>
            </a:r>
            <a:r>
              <a:rPr lang="ru-RU" sz="1600" dirty="0" err="1">
                <a:solidFill>
                  <a:schemeClr val="tx1"/>
                </a:solidFill>
              </a:rPr>
              <a:t>Албанією</a:t>
            </a:r>
            <a:r>
              <a:rPr lang="ru-RU" sz="1600" dirty="0">
                <a:solidFill>
                  <a:schemeClr val="tx1"/>
                </a:solidFill>
              </a:rPr>
              <a:t>, </a:t>
            </a:r>
            <a:r>
              <a:rPr lang="ru-RU" sz="1600" dirty="0" err="1">
                <a:solidFill>
                  <a:schemeClr val="tx1"/>
                </a:solidFill>
              </a:rPr>
              <a:t>Болгарією</a:t>
            </a:r>
            <a:r>
              <a:rPr lang="ru-RU" sz="1600" dirty="0">
                <a:solidFill>
                  <a:schemeClr val="tx1"/>
                </a:solidFill>
              </a:rPr>
              <a:t>, </a:t>
            </a:r>
            <a:r>
              <a:rPr lang="ru-RU" sz="1600" dirty="0" err="1">
                <a:solidFill>
                  <a:schemeClr val="tx1"/>
                </a:solidFill>
              </a:rPr>
              <a:t>Туреччиною</a:t>
            </a:r>
            <a:r>
              <a:rPr lang="ru-RU" sz="1600" dirty="0">
                <a:solidFill>
                  <a:schemeClr val="tx1"/>
                </a:solidFill>
              </a:rPr>
              <a:t> і </a:t>
            </a:r>
            <a:r>
              <a:rPr lang="ru-RU" sz="1600" dirty="0" err="1">
                <a:solidFill>
                  <a:schemeClr val="tx1"/>
                </a:solidFill>
              </a:rPr>
              <a:t>колишньою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Югославією</a:t>
            </a:r>
            <a:r>
              <a:rPr lang="ru-RU" sz="1600" dirty="0">
                <a:solidFill>
                  <a:schemeClr val="tx1"/>
                </a:solidFill>
              </a:rPr>
              <a:t>. </a:t>
            </a:r>
            <a:r>
              <a:rPr lang="ru-RU" sz="1600" dirty="0" err="1">
                <a:solidFill>
                  <a:schemeClr val="tx1"/>
                </a:solidFill>
              </a:rPr>
              <a:t>Складається</a:t>
            </a:r>
            <a:r>
              <a:rPr lang="ru-RU" sz="1600" dirty="0">
                <a:solidFill>
                  <a:schemeClr val="tx1"/>
                </a:solidFill>
              </a:rPr>
              <a:t> з </a:t>
            </a:r>
            <a:r>
              <a:rPr lang="ru-RU" sz="1600" dirty="0" err="1">
                <a:solidFill>
                  <a:schemeClr val="tx1"/>
                </a:solidFill>
              </a:rPr>
              <a:t>материкової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Греції</a:t>
            </a:r>
            <a:r>
              <a:rPr lang="ru-RU" sz="1600" dirty="0">
                <a:solidFill>
                  <a:schemeClr val="tx1"/>
                </a:solidFill>
              </a:rPr>
              <a:t> і </a:t>
            </a:r>
            <a:r>
              <a:rPr lang="ru-RU" sz="1600" dirty="0" err="1">
                <a:solidFill>
                  <a:schemeClr val="tx1"/>
                </a:solidFill>
              </a:rPr>
              <a:t>островів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Егейського</a:t>
            </a:r>
            <a:r>
              <a:rPr lang="ru-RU" sz="1600" dirty="0">
                <a:solidFill>
                  <a:schemeClr val="tx1"/>
                </a:solidFill>
              </a:rPr>
              <a:t> й </a:t>
            </a:r>
            <a:r>
              <a:rPr lang="ru-RU" sz="1600" dirty="0" err="1">
                <a:solidFill>
                  <a:schemeClr val="tx1"/>
                </a:solidFill>
              </a:rPr>
              <a:t>Іонічного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морів</a:t>
            </a:r>
            <a:r>
              <a:rPr lang="ru-RU" sz="1600" dirty="0">
                <a:solidFill>
                  <a:schemeClr val="tx1"/>
                </a:solidFill>
              </a:rPr>
              <a:t>.</a:t>
            </a:r>
          </a:p>
          <a:p>
            <a:r>
              <a:rPr lang="ru-RU" sz="1600" b="1" dirty="0" err="1">
                <a:solidFill>
                  <a:srgbClr val="0070C0"/>
                </a:solidFill>
              </a:rPr>
              <a:t>Столиця</a:t>
            </a:r>
            <a:r>
              <a:rPr lang="ru-RU" sz="1600" dirty="0">
                <a:solidFill>
                  <a:schemeClr val="tx1"/>
                </a:solidFill>
              </a:rPr>
              <a:t>: </a:t>
            </a:r>
            <a:r>
              <a:rPr lang="ru-RU" sz="1600" dirty="0" err="1">
                <a:solidFill>
                  <a:schemeClr val="tx1"/>
                </a:solidFill>
              </a:rPr>
              <a:t>Афіни</a:t>
            </a:r>
            <a:r>
              <a:rPr lang="ru-RU" sz="1600" dirty="0">
                <a:solidFill>
                  <a:schemeClr val="tx1"/>
                </a:solidFill>
              </a:rPr>
              <a:t>.</a:t>
            </a:r>
          </a:p>
          <a:p>
            <a:r>
              <a:rPr lang="ru-RU" sz="1600" b="1" dirty="0" err="1">
                <a:solidFill>
                  <a:srgbClr val="0070C0"/>
                </a:solidFill>
              </a:rPr>
              <a:t>Територія</a:t>
            </a:r>
            <a:r>
              <a:rPr lang="ru-RU" sz="1600" dirty="0">
                <a:solidFill>
                  <a:srgbClr val="0070C0"/>
                </a:solidFill>
              </a:rPr>
              <a:t> </a:t>
            </a:r>
            <a:r>
              <a:rPr lang="ru-RU" sz="1600" dirty="0">
                <a:solidFill>
                  <a:schemeClr val="tx1"/>
                </a:solidFill>
              </a:rPr>
              <a:t>(</a:t>
            </a:r>
            <a:r>
              <a:rPr lang="ru-RU" sz="1600" dirty="0" err="1">
                <a:solidFill>
                  <a:schemeClr val="tx1"/>
                </a:solidFill>
              </a:rPr>
              <a:t>площа</a:t>
            </a:r>
            <a:r>
              <a:rPr lang="ru-RU" sz="1600" dirty="0">
                <a:solidFill>
                  <a:schemeClr val="tx1"/>
                </a:solidFill>
              </a:rPr>
              <a:t>): 131944 кв. км. </a:t>
            </a:r>
            <a:r>
              <a:rPr lang="ru-RU" sz="1600" dirty="0" err="1">
                <a:solidFill>
                  <a:schemeClr val="tx1"/>
                </a:solidFill>
              </a:rPr>
              <a:t>Клімат</a:t>
            </a:r>
            <a:r>
              <a:rPr lang="ru-RU" sz="1600" dirty="0">
                <a:solidFill>
                  <a:schemeClr val="tx1"/>
                </a:solidFill>
              </a:rPr>
              <a:t>: </a:t>
            </a:r>
            <a:r>
              <a:rPr lang="ru-RU" sz="1600" dirty="0" err="1">
                <a:solidFill>
                  <a:schemeClr val="tx1"/>
                </a:solidFill>
              </a:rPr>
              <a:t>м’який</a:t>
            </a:r>
            <a:r>
              <a:rPr lang="ru-RU" sz="1600" dirty="0">
                <a:solidFill>
                  <a:schemeClr val="tx1"/>
                </a:solidFill>
              </a:rPr>
              <a:t>, </a:t>
            </a:r>
            <a:r>
              <a:rPr lang="ru-RU" sz="1600" dirty="0" err="1">
                <a:solidFill>
                  <a:schemeClr val="tx1"/>
                </a:solidFill>
              </a:rPr>
              <a:t>середземноморський</a:t>
            </a:r>
            <a:r>
              <a:rPr lang="ru-RU" sz="1600" dirty="0">
                <a:solidFill>
                  <a:schemeClr val="tx1"/>
                </a:solidFill>
              </a:rPr>
              <a:t>. Зима тепла </a:t>
            </a:r>
            <a:r>
              <a:rPr lang="ru-RU" sz="1600" dirty="0" err="1">
                <a:solidFill>
                  <a:schemeClr val="tx1"/>
                </a:solidFill>
              </a:rPr>
              <a:t>волога</a:t>
            </a:r>
            <a:r>
              <a:rPr lang="ru-RU" sz="1600" dirty="0">
                <a:solidFill>
                  <a:schemeClr val="tx1"/>
                </a:solidFill>
              </a:rPr>
              <a:t> (</a:t>
            </a:r>
            <a:r>
              <a:rPr lang="ru-RU" sz="1600" dirty="0" err="1">
                <a:solidFill>
                  <a:schemeClr val="tx1"/>
                </a:solidFill>
              </a:rPr>
              <a:t>середня</a:t>
            </a:r>
            <a:r>
              <a:rPr lang="ru-RU" sz="1600" dirty="0">
                <a:solidFill>
                  <a:schemeClr val="tx1"/>
                </a:solidFill>
              </a:rPr>
              <a:t> температура </a:t>
            </a:r>
            <a:r>
              <a:rPr lang="ru-RU" sz="1600" dirty="0" err="1">
                <a:solidFill>
                  <a:schemeClr val="tx1"/>
                </a:solidFill>
              </a:rPr>
              <a:t>січня</a:t>
            </a:r>
            <a:r>
              <a:rPr lang="ru-RU" sz="1600" dirty="0">
                <a:solidFill>
                  <a:schemeClr val="tx1"/>
                </a:solidFill>
              </a:rPr>
              <a:t> + 10 С, </a:t>
            </a:r>
            <a:r>
              <a:rPr lang="ru-RU" sz="1600" dirty="0" err="1">
                <a:solidFill>
                  <a:schemeClr val="tx1"/>
                </a:solidFill>
              </a:rPr>
              <a:t>вологість</a:t>
            </a:r>
            <a:r>
              <a:rPr lang="ru-RU" sz="1600" dirty="0">
                <a:solidFill>
                  <a:schemeClr val="tx1"/>
                </a:solidFill>
              </a:rPr>
              <a:t> 75%), а </a:t>
            </a:r>
            <a:r>
              <a:rPr lang="ru-RU" sz="1600" dirty="0" err="1">
                <a:solidFill>
                  <a:schemeClr val="tx1"/>
                </a:solidFill>
              </a:rPr>
              <a:t>літо</a:t>
            </a:r>
            <a:r>
              <a:rPr lang="ru-RU" sz="1600" dirty="0">
                <a:solidFill>
                  <a:schemeClr val="tx1"/>
                </a:solidFill>
              </a:rPr>
              <a:t> жарке і </a:t>
            </a:r>
            <a:r>
              <a:rPr lang="ru-RU" sz="1600" dirty="0" err="1">
                <a:solidFill>
                  <a:schemeClr val="tx1"/>
                </a:solidFill>
              </a:rPr>
              <a:t>сухе</a:t>
            </a:r>
            <a:r>
              <a:rPr lang="ru-RU" sz="1600" dirty="0">
                <a:solidFill>
                  <a:schemeClr val="tx1"/>
                </a:solidFill>
              </a:rPr>
              <a:t> (</a:t>
            </a:r>
            <a:r>
              <a:rPr lang="ru-RU" sz="1600" dirty="0" err="1">
                <a:solidFill>
                  <a:schemeClr val="tx1"/>
                </a:solidFill>
              </a:rPr>
              <a:t>середня</a:t>
            </a:r>
            <a:r>
              <a:rPr lang="ru-RU" sz="1600" dirty="0">
                <a:solidFill>
                  <a:schemeClr val="tx1"/>
                </a:solidFill>
              </a:rPr>
              <a:t> температура </a:t>
            </a:r>
            <a:r>
              <a:rPr lang="ru-RU" sz="1600" dirty="0" err="1">
                <a:solidFill>
                  <a:schemeClr val="tx1"/>
                </a:solidFill>
              </a:rPr>
              <a:t>липня</a:t>
            </a:r>
            <a:r>
              <a:rPr lang="ru-RU" sz="1600" dirty="0">
                <a:solidFill>
                  <a:schemeClr val="tx1"/>
                </a:solidFill>
              </a:rPr>
              <a:t> +32 С, </a:t>
            </a:r>
            <a:r>
              <a:rPr lang="ru-RU" sz="1600" dirty="0" err="1">
                <a:solidFill>
                  <a:schemeClr val="tx1"/>
                </a:solidFill>
              </a:rPr>
              <a:t>вологість</a:t>
            </a:r>
            <a:r>
              <a:rPr lang="ru-RU" sz="1600" dirty="0">
                <a:solidFill>
                  <a:schemeClr val="tx1"/>
                </a:solidFill>
              </a:rPr>
              <a:t> 55%). </a:t>
            </a:r>
            <a:r>
              <a:rPr lang="ru-RU" sz="1600" dirty="0" err="1">
                <a:solidFill>
                  <a:schemeClr val="tx1"/>
                </a:solidFill>
              </a:rPr>
              <a:t>Влітку</a:t>
            </a:r>
            <a:r>
              <a:rPr lang="ru-RU" sz="1600" dirty="0">
                <a:solidFill>
                  <a:schemeClr val="tx1"/>
                </a:solidFill>
              </a:rPr>
              <a:t> тут </a:t>
            </a:r>
            <a:r>
              <a:rPr lang="ru-RU" sz="1600" dirty="0" err="1">
                <a:solidFill>
                  <a:schemeClr val="tx1"/>
                </a:solidFill>
              </a:rPr>
              <a:t>майже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немає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дощів</a:t>
            </a:r>
            <a:r>
              <a:rPr lang="ru-RU" sz="1600" dirty="0">
                <a:solidFill>
                  <a:schemeClr val="tx1"/>
                </a:solidFill>
              </a:rPr>
              <a:t>, а </a:t>
            </a:r>
            <a:r>
              <a:rPr lang="ru-RU" sz="1600" dirty="0" err="1">
                <a:solidFill>
                  <a:schemeClr val="tx1"/>
                </a:solidFill>
              </a:rPr>
              <a:t>під</a:t>
            </a:r>
            <a:r>
              <a:rPr lang="ru-RU" sz="1600" dirty="0">
                <a:solidFill>
                  <a:schemeClr val="tx1"/>
                </a:solidFill>
              </a:rPr>
              <a:t> час </a:t>
            </a:r>
            <a:r>
              <a:rPr lang="ru-RU" sz="1600" dirty="0" err="1">
                <a:solidFill>
                  <a:schemeClr val="tx1"/>
                </a:solidFill>
              </a:rPr>
              <a:t>нетривалої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зими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йдуть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дощі</a:t>
            </a:r>
            <a:r>
              <a:rPr lang="ru-RU" sz="1600" dirty="0">
                <a:solidFill>
                  <a:schemeClr val="tx1"/>
                </a:solidFill>
              </a:rPr>
              <a:t>, </a:t>
            </a:r>
            <a:r>
              <a:rPr lang="ru-RU" sz="1600" dirty="0" err="1">
                <a:solidFill>
                  <a:schemeClr val="tx1"/>
                </a:solidFill>
              </a:rPr>
              <a:t>іноді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випадає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сніг</a:t>
            </a:r>
            <a:r>
              <a:rPr lang="ru-RU" sz="1600" dirty="0">
                <a:solidFill>
                  <a:schemeClr val="tx1"/>
                </a:solidFill>
              </a:rPr>
              <a:t>, але </a:t>
            </a:r>
            <a:r>
              <a:rPr lang="ru-RU" sz="1600" dirty="0" err="1">
                <a:solidFill>
                  <a:schemeClr val="tx1"/>
                </a:solidFill>
              </a:rPr>
              <a:t>швидко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тане</a:t>
            </a:r>
            <a:r>
              <a:rPr lang="ru-RU" sz="1600" dirty="0">
                <a:solidFill>
                  <a:schemeClr val="tx1"/>
                </a:solidFill>
              </a:rPr>
              <a:t>.</a:t>
            </a:r>
          </a:p>
          <a:p>
            <a:r>
              <a:rPr lang="ru-RU" sz="1600" b="1" dirty="0" err="1">
                <a:solidFill>
                  <a:srgbClr val="0070C0"/>
                </a:solidFill>
              </a:rPr>
              <a:t>Часовий</a:t>
            </a:r>
            <a:r>
              <a:rPr lang="ru-RU" sz="1600" b="1" dirty="0">
                <a:solidFill>
                  <a:srgbClr val="0070C0"/>
                </a:solidFill>
              </a:rPr>
              <a:t> пояс: </a:t>
            </a:r>
            <a:r>
              <a:rPr lang="ru-RU" sz="1600" dirty="0" err="1">
                <a:solidFill>
                  <a:schemeClr val="tx1"/>
                </a:solidFill>
              </a:rPr>
              <a:t>Мінус</a:t>
            </a:r>
            <a:r>
              <a:rPr lang="ru-RU" sz="1600" dirty="0">
                <a:solidFill>
                  <a:schemeClr val="tx1"/>
                </a:solidFill>
              </a:rPr>
              <a:t> 1 година (за </a:t>
            </a:r>
            <a:r>
              <a:rPr lang="ru-RU" sz="1600" dirty="0" err="1">
                <a:solidFill>
                  <a:schemeClr val="tx1"/>
                </a:solidFill>
              </a:rPr>
              <a:t>київським</a:t>
            </a:r>
            <a:r>
              <a:rPr lang="ru-RU" sz="1600" dirty="0">
                <a:solidFill>
                  <a:schemeClr val="tx1"/>
                </a:solidFill>
              </a:rPr>
              <a:t> часом).</a:t>
            </a:r>
          </a:p>
          <a:p>
            <a:r>
              <a:rPr lang="ru-RU" sz="1600" b="1" dirty="0" err="1">
                <a:solidFill>
                  <a:srgbClr val="0070C0"/>
                </a:solidFill>
              </a:rPr>
              <a:t>Населення</a:t>
            </a:r>
            <a:r>
              <a:rPr lang="ru-RU" sz="1600" b="1" dirty="0">
                <a:solidFill>
                  <a:srgbClr val="0070C0"/>
                </a:solidFill>
              </a:rPr>
              <a:t>: </a:t>
            </a:r>
            <a:r>
              <a:rPr lang="ru-RU" sz="1600" dirty="0" err="1">
                <a:solidFill>
                  <a:schemeClr val="tx1"/>
                </a:solidFill>
              </a:rPr>
              <a:t>понад</a:t>
            </a:r>
            <a:r>
              <a:rPr lang="ru-RU" sz="1600" dirty="0">
                <a:solidFill>
                  <a:schemeClr val="tx1"/>
                </a:solidFill>
              </a:rPr>
              <a:t> 11,02 млн. </a:t>
            </a:r>
            <a:r>
              <a:rPr lang="ru-RU" sz="1600" dirty="0" err="1">
                <a:solidFill>
                  <a:schemeClr val="tx1"/>
                </a:solidFill>
              </a:rPr>
              <a:t>чол</a:t>
            </a:r>
            <a:r>
              <a:rPr lang="ru-RU" sz="1600" dirty="0">
                <a:solidFill>
                  <a:schemeClr val="tx1"/>
                </a:solidFill>
              </a:rPr>
              <a:t>.</a:t>
            </a:r>
          </a:p>
          <a:p>
            <a:r>
              <a:rPr lang="ru-RU" sz="1600" b="1" dirty="0" err="1">
                <a:solidFill>
                  <a:srgbClr val="0070C0"/>
                </a:solidFill>
              </a:rPr>
              <a:t>Релігія</a:t>
            </a:r>
            <a:r>
              <a:rPr lang="ru-RU" sz="1600" dirty="0">
                <a:solidFill>
                  <a:schemeClr val="tx1"/>
                </a:solidFill>
              </a:rPr>
              <a:t>: </a:t>
            </a:r>
            <a:r>
              <a:rPr lang="ru-RU" sz="1600" dirty="0" err="1">
                <a:solidFill>
                  <a:schemeClr val="tx1"/>
                </a:solidFill>
              </a:rPr>
              <a:t>Більшість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населення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дотримуються</a:t>
            </a:r>
            <a:r>
              <a:rPr lang="ru-RU" sz="1600" dirty="0">
                <a:solidFill>
                  <a:schemeClr val="tx1"/>
                </a:solidFill>
              </a:rPr>
              <a:t> автокефального (</a:t>
            </a:r>
            <a:r>
              <a:rPr lang="ru-RU" sz="1600" dirty="0" err="1">
                <a:solidFill>
                  <a:schemeClr val="tx1"/>
                </a:solidFill>
              </a:rPr>
              <a:t>незалежного</a:t>
            </a:r>
            <a:r>
              <a:rPr lang="ru-RU" sz="1600" dirty="0">
                <a:solidFill>
                  <a:schemeClr val="tx1"/>
                </a:solidFill>
              </a:rPr>
              <a:t>) греко-</a:t>
            </a:r>
            <a:r>
              <a:rPr lang="ru-RU" sz="1600" dirty="0" err="1">
                <a:solidFill>
                  <a:schemeClr val="tx1"/>
                </a:solidFill>
              </a:rPr>
              <a:t>провославного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віросповідання</a:t>
            </a:r>
            <a:r>
              <a:rPr lang="ru-RU" sz="1600" dirty="0">
                <a:solidFill>
                  <a:schemeClr val="tx1"/>
                </a:solidFill>
              </a:rPr>
              <a:t>.</a:t>
            </a:r>
          </a:p>
          <a:p>
            <a:r>
              <a:rPr lang="ru-RU" sz="1600" b="1" dirty="0" err="1">
                <a:solidFill>
                  <a:srgbClr val="0070C0"/>
                </a:solidFill>
              </a:rPr>
              <a:t>Офіційна</a:t>
            </a:r>
            <a:r>
              <a:rPr lang="ru-RU" sz="1600" b="1" dirty="0">
                <a:solidFill>
                  <a:srgbClr val="0070C0"/>
                </a:solidFill>
              </a:rPr>
              <a:t> </a:t>
            </a:r>
            <a:r>
              <a:rPr lang="ru-RU" sz="1600" b="1" dirty="0" err="1">
                <a:solidFill>
                  <a:srgbClr val="0070C0"/>
                </a:solidFill>
              </a:rPr>
              <a:t>мова</a:t>
            </a:r>
            <a:r>
              <a:rPr lang="ru-RU" sz="1600" b="1" dirty="0">
                <a:solidFill>
                  <a:srgbClr val="0070C0"/>
                </a:solidFill>
              </a:rPr>
              <a:t>: </a:t>
            </a:r>
            <a:r>
              <a:rPr lang="ru-RU" sz="1600" dirty="0" err="1">
                <a:solidFill>
                  <a:schemeClr val="tx1"/>
                </a:solidFill>
              </a:rPr>
              <a:t>новогрецька</a:t>
            </a:r>
            <a:r>
              <a:rPr lang="ru-RU" sz="1600" dirty="0">
                <a:solidFill>
                  <a:schemeClr val="tx1"/>
                </a:solidFill>
              </a:rPr>
              <a:t>. Для </a:t>
            </a:r>
            <a:r>
              <a:rPr lang="ru-RU" sz="1600" dirty="0" err="1">
                <a:solidFill>
                  <a:schemeClr val="tx1"/>
                </a:solidFill>
              </a:rPr>
              <a:t>спілкування</a:t>
            </a:r>
            <a:r>
              <a:rPr lang="ru-RU" sz="1600" dirty="0">
                <a:solidFill>
                  <a:schemeClr val="tx1"/>
                </a:solidFill>
              </a:rPr>
              <a:t> з </a:t>
            </a:r>
            <a:r>
              <a:rPr lang="ru-RU" sz="1600" dirty="0" err="1">
                <a:solidFill>
                  <a:schemeClr val="tx1"/>
                </a:solidFill>
              </a:rPr>
              <a:t>іноземними</a:t>
            </a:r>
            <a:r>
              <a:rPr lang="ru-RU" sz="1600" dirty="0">
                <a:solidFill>
                  <a:schemeClr val="tx1"/>
                </a:solidFill>
              </a:rPr>
              <a:t> туристами </a:t>
            </a:r>
            <a:r>
              <a:rPr lang="ru-RU" sz="1600" dirty="0" err="1">
                <a:solidFill>
                  <a:schemeClr val="tx1"/>
                </a:solidFill>
              </a:rPr>
              <a:t>прийнята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англійська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мова</a:t>
            </a:r>
            <a:r>
              <a:rPr lang="ru-RU" sz="1600" dirty="0">
                <a:solidFill>
                  <a:schemeClr val="tx1"/>
                </a:solidFill>
              </a:rPr>
              <a:t>.</a:t>
            </a:r>
          </a:p>
          <a:p>
            <a:r>
              <a:rPr lang="ru-RU" sz="1600" b="1" dirty="0" err="1">
                <a:solidFill>
                  <a:srgbClr val="0070C0"/>
                </a:solidFill>
              </a:rPr>
              <a:t>Грошова</a:t>
            </a:r>
            <a:r>
              <a:rPr lang="ru-RU" sz="1600" b="1" dirty="0">
                <a:solidFill>
                  <a:srgbClr val="0070C0"/>
                </a:solidFill>
              </a:rPr>
              <a:t> </a:t>
            </a:r>
            <a:r>
              <a:rPr lang="ru-RU" sz="1600" b="1" dirty="0" err="1">
                <a:solidFill>
                  <a:srgbClr val="0070C0"/>
                </a:solidFill>
              </a:rPr>
              <a:t>одиниця</a:t>
            </a:r>
            <a:r>
              <a:rPr lang="ru-RU" sz="1600" b="1" dirty="0">
                <a:solidFill>
                  <a:srgbClr val="0070C0"/>
                </a:solidFill>
              </a:rPr>
              <a:t>: </a:t>
            </a:r>
            <a:r>
              <a:rPr lang="ru-RU" sz="1600" dirty="0" err="1">
                <a:solidFill>
                  <a:schemeClr val="tx1"/>
                </a:solidFill>
              </a:rPr>
              <a:t>Євро</a:t>
            </a:r>
            <a:r>
              <a:rPr lang="ru-RU" sz="16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184637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95536" y="1268760"/>
            <a:ext cx="7128792" cy="4968552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rgbClr val="002060"/>
                </a:solidFill>
              </a:rPr>
              <a:t>Туризм: </a:t>
            </a:r>
            <a:r>
              <a:rPr lang="ru-RU" sz="1600" dirty="0" err="1">
                <a:solidFill>
                  <a:schemeClr val="tx1"/>
                </a:solidFill>
              </a:rPr>
              <a:t>Кращий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туристичний</a:t>
            </a:r>
            <a:r>
              <a:rPr lang="ru-RU" sz="1600" dirty="0">
                <a:solidFill>
                  <a:schemeClr val="tx1"/>
                </a:solidFill>
              </a:rPr>
              <a:t> сезон в </a:t>
            </a:r>
            <a:r>
              <a:rPr lang="ru-RU" sz="1600" dirty="0" err="1">
                <a:solidFill>
                  <a:schemeClr val="tx1"/>
                </a:solidFill>
              </a:rPr>
              <a:t>Греції</a:t>
            </a:r>
            <a:r>
              <a:rPr lang="ru-RU" sz="1600" dirty="0">
                <a:solidFill>
                  <a:schemeClr val="tx1"/>
                </a:solidFill>
              </a:rPr>
              <a:t> - з </a:t>
            </a:r>
            <a:r>
              <a:rPr lang="ru-RU" sz="1600" dirty="0" err="1">
                <a:solidFill>
                  <a:schemeClr val="tx1"/>
                </a:solidFill>
              </a:rPr>
              <a:t>травня</a:t>
            </a:r>
            <a:r>
              <a:rPr lang="ru-RU" sz="1600" dirty="0">
                <a:solidFill>
                  <a:schemeClr val="tx1"/>
                </a:solidFill>
              </a:rPr>
              <a:t> по </a:t>
            </a:r>
            <a:r>
              <a:rPr lang="ru-RU" sz="1600" dirty="0" err="1">
                <a:solidFill>
                  <a:schemeClr val="tx1"/>
                </a:solidFill>
              </a:rPr>
              <a:t>червень</a:t>
            </a:r>
            <a:r>
              <a:rPr lang="ru-RU" sz="1600" dirty="0">
                <a:solidFill>
                  <a:schemeClr val="tx1"/>
                </a:solidFill>
              </a:rPr>
              <a:t>. У </a:t>
            </a:r>
            <a:r>
              <a:rPr lang="ru-RU" sz="1600" dirty="0" err="1">
                <a:solidFill>
                  <a:schemeClr val="tx1"/>
                </a:solidFill>
              </a:rPr>
              <a:t>вересні</a:t>
            </a:r>
            <a:r>
              <a:rPr lang="ru-RU" sz="1600" dirty="0">
                <a:solidFill>
                  <a:schemeClr val="tx1"/>
                </a:solidFill>
              </a:rPr>
              <a:t> - </a:t>
            </a:r>
            <a:r>
              <a:rPr lang="ru-RU" sz="1600" dirty="0" err="1">
                <a:solidFill>
                  <a:schemeClr val="tx1"/>
                </a:solidFill>
              </a:rPr>
              <a:t>оксамитовий</a:t>
            </a:r>
            <a:r>
              <a:rPr lang="ru-RU" sz="1600" dirty="0">
                <a:solidFill>
                  <a:schemeClr val="tx1"/>
                </a:solidFill>
              </a:rPr>
              <a:t> сезон. У </a:t>
            </a:r>
            <a:r>
              <a:rPr lang="ru-RU" sz="1600" dirty="0" err="1">
                <a:solidFill>
                  <a:schemeClr val="tx1"/>
                </a:solidFill>
              </a:rPr>
              <a:t>Афінах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можна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відвідати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Візантійський</a:t>
            </a:r>
            <a:r>
              <a:rPr lang="ru-RU" sz="1600" dirty="0">
                <a:solidFill>
                  <a:schemeClr val="tx1"/>
                </a:solidFill>
              </a:rPr>
              <a:t> музей, музей </a:t>
            </a:r>
            <a:r>
              <a:rPr lang="ru-RU" sz="1600" dirty="0" err="1">
                <a:solidFill>
                  <a:schemeClr val="tx1"/>
                </a:solidFill>
              </a:rPr>
              <a:t>Бенаки</a:t>
            </a:r>
            <a:r>
              <a:rPr lang="ru-RU" sz="1600" dirty="0">
                <a:solidFill>
                  <a:schemeClr val="tx1"/>
                </a:solidFill>
              </a:rPr>
              <a:t>, музей </a:t>
            </a:r>
            <a:r>
              <a:rPr lang="ru-RU" sz="1600" dirty="0" err="1">
                <a:solidFill>
                  <a:schemeClr val="tx1"/>
                </a:solidFill>
              </a:rPr>
              <a:t>Олександра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Сутзоса</a:t>
            </a:r>
            <a:r>
              <a:rPr lang="ru-RU" sz="1600" dirty="0">
                <a:solidFill>
                  <a:schemeClr val="tx1"/>
                </a:solidFill>
              </a:rPr>
              <a:t>, музей </a:t>
            </a:r>
            <a:r>
              <a:rPr lang="ru-RU" sz="1600" dirty="0" err="1">
                <a:solidFill>
                  <a:schemeClr val="tx1"/>
                </a:solidFill>
              </a:rPr>
              <a:t>Акрополіса</a:t>
            </a:r>
            <a:r>
              <a:rPr lang="ru-RU" sz="1600" dirty="0">
                <a:solidFill>
                  <a:schemeClr val="tx1"/>
                </a:solidFill>
              </a:rPr>
              <a:t>. Гостей </a:t>
            </a:r>
            <a:r>
              <a:rPr lang="ru-RU" sz="1600" dirty="0" err="1">
                <a:solidFill>
                  <a:schemeClr val="tx1"/>
                </a:solidFill>
              </a:rPr>
              <a:t>звичайно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запрошують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відвідати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руїни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міста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Кноссос</a:t>
            </a:r>
            <a:r>
              <a:rPr lang="ru-RU" sz="1600" dirty="0">
                <a:solidFill>
                  <a:schemeClr val="tx1"/>
                </a:solidFill>
              </a:rPr>
              <a:t>, де, </a:t>
            </a:r>
            <a:r>
              <a:rPr lang="ru-RU" sz="1600" dirty="0" err="1">
                <a:solidFill>
                  <a:schemeClr val="tx1"/>
                </a:solidFill>
              </a:rPr>
              <a:t>згідно</a:t>
            </a:r>
            <a:r>
              <a:rPr lang="ru-RU" sz="1600" dirty="0">
                <a:solidFill>
                  <a:schemeClr val="tx1"/>
                </a:solidFill>
              </a:rPr>
              <a:t> з </a:t>
            </a:r>
            <a:r>
              <a:rPr lang="ru-RU" sz="1600" dirty="0" err="1">
                <a:solidFill>
                  <a:schemeClr val="tx1"/>
                </a:solidFill>
              </a:rPr>
              <a:t>переказом</a:t>
            </a:r>
            <a:r>
              <a:rPr lang="ru-RU" sz="1600" dirty="0">
                <a:solidFill>
                  <a:schemeClr val="tx1"/>
                </a:solidFill>
              </a:rPr>
              <a:t>, </a:t>
            </a:r>
            <a:r>
              <a:rPr lang="ru-RU" sz="1600" dirty="0" err="1">
                <a:solidFill>
                  <a:schemeClr val="tx1"/>
                </a:solidFill>
              </a:rPr>
              <a:t>знаходився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знаменитий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Лабіринт</a:t>
            </a:r>
            <a:r>
              <a:rPr lang="ru-RU" sz="1600" dirty="0">
                <a:solidFill>
                  <a:schemeClr val="tx1"/>
                </a:solidFill>
              </a:rPr>
              <a:t> з </a:t>
            </a:r>
            <a:r>
              <a:rPr lang="ru-RU" sz="1600" dirty="0" err="1">
                <a:solidFill>
                  <a:schemeClr val="tx1"/>
                </a:solidFill>
              </a:rPr>
              <a:t>Мінотавром</a:t>
            </a:r>
            <a:r>
              <a:rPr lang="ru-RU" sz="1600" dirty="0">
                <a:solidFill>
                  <a:schemeClr val="tx1"/>
                </a:solidFill>
              </a:rPr>
              <a:t>. До </a:t>
            </a:r>
            <a:r>
              <a:rPr lang="ru-RU" sz="1600" dirty="0" err="1">
                <a:solidFill>
                  <a:schemeClr val="tx1"/>
                </a:solidFill>
              </a:rPr>
              <a:t>інших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визначних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пам'яток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Греції</a:t>
            </a:r>
            <a:r>
              <a:rPr lang="ru-RU" sz="1600" dirty="0">
                <a:solidFill>
                  <a:schemeClr val="tx1"/>
                </a:solidFill>
              </a:rPr>
              <a:t> належать: </a:t>
            </a:r>
            <a:r>
              <a:rPr lang="ru-RU" sz="1600" dirty="0" err="1">
                <a:solidFill>
                  <a:schemeClr val="tx1"/>
                </a:solidFill>
              </a:rPr>
              <a:t>венеціанська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міцність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en-US" sz="1600" dirty="0">
                <a:solidFill>
                  <a:schemeClr val="tx1"/>
                </a:solidFill>
              </a:rPr>
              <a:t>XVI </a:t>
            </a:r>
            <a:r>
              <a:rPr lang="ru-RU" sz="1600" dirty="0" err="1">
                <a:solidFill>
                  <a:schemeClr val="tx1"/>
                </a:solidFill>
              </a:rPr>
              <a:t>віку</a:t>
            </a:r>
            <a:r>
              <a:rPr lang="ru-RU" sz="1600" dirty="0">
                <a:solidFill>
                  <a:schemeClr val="tx1"/>
                </a:solidFill>
              </a:rPr>
              <a:t> в Корфу; палац "</a:t>
            </a:r>
            <a:r>
              <a:rPr lang="ru-RU" sz="1600" dirty="0" err="1">
                <a:solidFill>
                  <a:schemeClr val="tx1"/>
                </a:solidFill>
              </a:rPr>
              <a:t>Ахілліо</a:t>
            </a:r>
            <a:r>
              <a:rPr lang="ru-RU" sz="1600" dirty="0">
                <a:solidFill>
                  <a:schemeClr val="tx1"/>
                </a:solidFill>
              </a:rPr>
              <a:t>" (</a:t>
            </a:r>
            <a:r>
              <a:rPr lang="en-US" sz="1600" dirty="0">
                <a:solidFill>
                  <a:schemeClr val="tx1"/>
                </a:solidFill>
              </a:rPr>
              <a:t>XIX </a:t>
            </a:r>
            <a:r>
              <a:rPr lang="ru-RU" sz="1600" dirty="0">
                <a:solidFill>
                  <a:schemeClr val="tx1"/>
                </a:solidFill>
              </a:rPr>
              <a:t>ст.), </a:t>
            </a:r>
            <a:r>
              <a:rPr lang="ru-RU" sz="1600" dirty="0" err="1">
                <a:solidFill>
                  <a:schemeClr val="tx1"/>
                </a:solidFill>
              </a:rPr>
              <a:t>давні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міста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Дельфи</a:t>
            </a:r>
            <a:r>
              <a:rPr lang="ru-RU" sz="1600" dirty="0">
                <a:solidFill>
                  <a:schemeClr val="tx1"/>
                </a:solidFill>
              </a:rPr>
              <a:t> і </a:t>
            </a:r>
            <a:r>
              <a:rPr lang="ru-RU" sz="1600" dirty="0" err="1">
                <a:solidFill>
                  <a:schemeClr val="tx1"/>
                </a:solidFill>
              </a:rPr>
              <a:t>Мікени</a:t>
            </a:r>
            <a:r>
              <a:rPr lang="ru-RU" sz="1600" dirty="0">
                <a:solidFill>
                  <a:schemeClr val="tx1"/>
                </a:solidFill>
              </a:rPr>
              <a:t>; </a:t>
            </a:r>
            <a:r>
              <a:rPr lang="ru-RU" sz="1600" dirty="0" err="1">
                <a:solidFill>
                  <a:schemeClr val="tx1"/>
                </a:solidFill>
              </a:rPr>
              <a:t>монастирі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Метеори</a:t>
            </a:r>
            <a:r>
              <a:rPr lang="ru-RU" sz="1600" dirty="0">
                <a:solidFill>
                  <a:schemeClr val="tx1"/>
                </a:solidFill>
              </a:rPr>
              <a:t> на </a:t>
            </a:r>
            <a:r>
              <a:rPr lang="ru-RU" sz="1600" dirty="0" err="1">
                <a:solidFill>
                  <a:schemeClr val="tx1"/>
                </a:solidFill>
              </a:rPr>
              <a:t>скелях</a:t>
            </a:r>
            <a:r>
              <a:rPr lang="ru-RU" sz="1600" dirty="0">
                <a:solidFill>
                  <a:schemeClr val="tx1"/>
                </a:solidFill>
              </a:rPr>
              <a:t> Метеора в </a:t>
            </a:r>
            <a:r>
              <a:rPr lang="ru-RU" sz="1600" dirty="0" err="1">
                <a:solidFill>
                  <a:schemeClr val="tx1"/>
                </a:solidFill>
              </a:rPr>
              <a:t>Фессалії</a:t>
            </a:r>
            <a:r>
              <a:rPr lang="ru-RU" sz="1600" dirty="0">
                <a:solidFill>
                  <a:schemeClr val="tx1"/>
                </a:solidFill>
              </a:rPr>
              <a:t>; </a:t>
            </a:r>
            <a:r>
              <a:rPr lang="ru-RU" sz="1600" dirty="0" err="1">
                <a:solidFill>
                  <a:schemeClr val="tx1"/>
                </a:solidFill>
              </a:rPr>
              <a:t>Афонський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монастир</a:t>
            </a:r>
            <a:r>
              <a:rPr lang="ru-RU" sz="1600" dirty="0">
                <a:solidFill>
                  <a:schemeClr val="tx1"/>
                </a:solidFill>
              </a:rPr>
              <a:t> в Афон.</a:t>
            </a:r>
          </a:p>
          <a:p>
            <a:r>
              <a:rPr lang="ru-RU" sz="1600" b="1" dirty="0" err="1">
                <a:solidFill>
                  <a:srgbClr val="002060"/>
                </a:solidFill>
              </a:rPr>
              <a:t>Розваги</a:t>
            </a:r>
            <a:r>
              <a:rPr lang="ru-RU" sz="1600" b="1" dirty="0">
                <a:solidFill>
                  <a:srgbClr val="002060"/>
                </a:solidFill>
              </a:rPr>
              <a:t>: </a:t>
            </a:r>
            <a:r>
              <a:rPr lang="ru-RU" sz="1600" dirty="0" err="1">
                <a:solidFill>
                  <a:schemeClr val="tx1"/>
                </a:solidFill>
              </a:rPr>
              <a:t>Греція</a:t>
            </a:r>
            <a:r>
              <a:rPr lang="ru-RU" sz="1600" dirty="0">
                <a:solidFill>
                  <a:schemeClr val="tx1"/>
                </a:solidFill>
              </a:rPr>
              <a:t> - рай для </a:t>
            </a:r>
            <a:r>
              <a:rPr lang="ru-RU" sz="1600" dirty="0" err="1">
                <a:solidFill>
                  <a:schemeClr val="tx1"/>
                </a:solidFill>
              </a:rPr>
              <a:t>любителів</a:t>
            </a:r>
            <a:r>
              <a:rPr lang="ru-RU" sz="1600" dirty="0">
                <a:solidFill>
                  <a:schemeClr val="tx1"/>
                </a:solidFill>
              </a:rPr>
              <a:t> активного </a:t>
            </a:r>
            <a:r>
              <a:rPr lang="ru-RU" sz="1600" dirty="0" err="1">
                <a:solidFill>
                  <a:schemeClr val="tx1"/>
                </a:solidFill>
              </a:rPr>
              <a:t>відпочинку</a:t>
            </a:r>
            <a:r>
              <a:rPr lang="ru-RU" sz="1600" dirty="0">
                <a:solidFill>
                  <a:schemeClr val="tx1"/>
                </a:solidFill>
              </a:rPr>
              <a:t>. </a:t>
            </a:r>
            <a:r>
              <a:rPr lang="ru-RU" sz="1600" dirty="0" err="1">
                <a:solidFill>
                  <a:schemeClr val="tx1"/>
                </a:solidFill>
              </a:rPr>
              <a:t>Особливим</a:t>
            </a:r>
            <a:r>
              <a:rPr lang="ru-RU" sz="1600" dirty="0">
                <a:solidFill>
                  <a:schemeClr val="tx1"/>
                </a:solidFill>
              </a:rPr>
              <a:t> попитом тури до </a:t>
            </a:r>
            <a:r>
              <a:rPr lang="ru-RU" sz="1600" dirty="0" err="1">
                <a:solidFill>
                  <a:schemeClr val="tx1"/>
                </a:solidFill>
              </a:rPr>
              <a:t>Греції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користується</a:t>
            </a:r>
            <a:r>
              <a:rPr lang="ru-RU" sz="1600" dirty="0">
                <a:solidFill>
                  <a:schemeClr val="tx1"/>
                </a:solidFill>
              </a:rPr>
              <a:t> у </a:t>
            </a:r>
            <a:r>
              <a:rPr lang="ru-RU" sz="1600" dirty="0" err="1">
                <a:solidFill>
                  <a:schemeClr val="tx1"/>
                </a:solidFill>
              </a:rPr>
              <a:t>прихильників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водних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видів</a:t>
            </a:r>
            <a:r>
              <a:rPr lang="ru-RU" sz="1600" dirty="0">
                <a:solidFill>
                  <a:schemeClr val="tx1"/>
                </a:solidFill>
              </a:rPr>
              <a:t> спорту – </a:t>
            </a:r>
            <a:r>
              <a:rPr lang="ru-RU" sz="1600" dirty="0" err="1">
                <a:solidFill>
                  <a:schemeClr val="tx1"/>
                </a:solidFill>
              </a:rPr>
              <a:t>дайверів</a:t>
            </a:r>
            <a:r>
              <a:rPr lang="ru-RU" sz="1600" dirty="0">
                <a:solidFill>
                  <a:schemeClr val="tx1"/>
                </a:solidFill>
              </a:rPr>
              <a:t> і </a:t>
            </a:r>
            <a:r>
              <a:rPr lang="ru-RU" sz="1600" dirty="0" err="1">
                <a:solidFill>
                  <a:schemeClr val="tx1"/>
                </a:solidFill>
              </a:rPr>
              <a:t>яхтсменів</a:t>
            </a:r>
            <a:r>
              <a:rPr lang="ru-RU" sz="1600" dirty="0">
                <a:solidFill>
                  <a:schemeClr val="tx1"/>
                </a:solidFill>
              </a:rPr>
              <a:t>. Для перших тут </a:t>
            </a:r>
            <a:r>
              <a:rPr lang="ru-RU" sz="1600" dirty="0" err="1">
                <a:solidFill>
                  <a:schemeClr val="tx1"/>
                </a:solidFill>
              </a:rPr>
              <a:t>обладнані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першокласні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дайвінг-центри</a:t>
            </a:r>
            <a:r>
              <a:rPr lang="ru-RU" sz="1600" dirty="0">
                <a:solidFill>
                  <a:schemeClr val="tx1"/>
                </a:solidFill>
              </a:rPr>
              <a:t>, для других </a:t>
            </a:r>
            <a:r>
              <a:rPr lang="ru-RU" sz="1600" dirty="0" err="1">
                <a:solidFill>
                  <a:schemeClr val="tx1"/>
                </a:solidFill>
              </a:rPr>
              <a:t>відкриті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респектабельні</a:t>
            </a:r>
            <a:r>
              <a:rPr lang="ru-RU" sz="1600" dirty="0">
                <a:solidFill>
                  <a:schemeClr val="tx1"/>
                </a:solidFill>
              </a:rPr>
              <a:t> клуби і є </a:t>
            </a:r>
            <a:r>
              <a:rPr lang="ru-RU" sz="1600" dirty="0" err="1">
                <a:solidFill>
                  <a:schemeClr val="tx1"/>
                </a:solidFill>
              </a:rPr>
              <a:t>безліч</a:t>
            </a:r>
            <a:r>
              <a:rPr lang="ru-RU" sz="1600" dirty="0">
                <a:solidFill>
                  <a:schemeClr val="tx1"/>
                </a:solidFill>
              </a:rPr>
              <a:t> марин, де </a:t>
            </a:r>
            <a:r>
              <a:rPr lang="ru-RU" sz="1600" dirty="0" err="1">
                <a:solidFill>
                  <a:schemeClr val="tx1"/>
                </a:solidFill>
              </a:rPr>
              <a:t>кидають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якір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білокрилі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красуні</a:t>
            </a:r>
            <a:r>
              <a:rPr lang="ru-RU" sz="16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208277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071570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000" b="1" spc="50" dirty="0" err="1" smtClean="0">
                <a:ln w="11430"/>
                <a:solidFill>
                  <a:srgbClr val="4436F4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Важлива</a:t>
            </a:r>
            <a:r>
              <a:rPr lang="ru-RU" sz="2000" b="1" spc="50" dirty="0" smtClean="0">
                <a:ln w="11430"/>
                <a:solidFill>
                  <a:srgbClr val="4436F4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000" b="1" spc="50" dirty="0" err="1" smtClean="0">
                <a:ln w="11430"/>
                <a:solidFill>
                  <a:srgbClr val="4436F4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інформація</a:t>
            </a:r>
            <a:r>
              <a:rPr lang="ru-RU" sz="2000" b="1" spc="50" dirty="0" smtClean="0">
                <a:ln w="11430"/>
                <a:solidFill>
                  <a:srgbClr val="4436F4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про </a:t>
            </a:r>
            <a:r>
              <a:rPr lang="ru-RU" sz="2000" b="1" spc="50" dirty="0" err="1" smtClean="0">
                <a:ln w="11430"/>
                <a:solidFill>
                  <a:srgbClr val="4436F4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відпочинок</a:t>
            </a:r>
            <a:r>
              <a:rPr lang="ru-RU" sz="2000" b="1" spc="50" dirty="0" smtClean="0">
                <a:ln w="11430"/>
                <a:solidFill>
                  <a:srgbClr val="4436F4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на </a:t>
            </a:r>
            <a:r>
              <a:rPr lang="ru-RU" sz="2000" b="1" spc="50" dirty="0" err="1" smtClean="0">
                <a:ln w="11430"/>
                <a:solidFill>
                  <a:srgbClr val="4436F4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Гаваях</a:t>
            </a:r>
            <a:endParaRPr lang="ru-RU" sz="2000" b="1" spc="50" dirty="0">
              <a:ln w="11430"/>
              <a:solidFill>
                <a:srgbClr val="4436F4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42844" y="1000108"/>
            <a:ext cx="7237468" cy="4733148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None/>
            </a:pPr>
            <a:r>
              <a:rPr lang="ru-RU" b="1" spc="150" dirty="0" smtClean="0">
                <a:ln w="11430"/>
                <a:solidFill>
                  <a:srgbClr val="00206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    </a:t>
            </a:r>
            <a:r>
              <a:rPr lang="ru-RU" sz="1400" b="1" dirty="0" err="1" smtClean="0">
                <a:solidFill>
                  <a:srgbClr val="002060"/>
                </a:solidFill>
              </a:rPr>
              <a:t>Столиця</a:t>
            </a:r>
            <a:r>
              <a:rPr lang="ru-RU" sz="1400" b="1" dirty="0" smtClean="0">
                <a:solidFill>
                  <a:srgbClr val="002060"/>
                </a:solidFill>
              </a:rPr>
              <a:t> </a:t>
            </a:r>
            <a:r>
              <a:rPr lang="ru-RU" sz="1400" dirty="0" smtClean="0">
                <a:solidFill>
                  <a:srgbClr val="002060"/>
                </a:solidFill>
              </a:rPr>
              <a:t>: Гонолулу.</a:t>
            </a:r>
          </a:p>
          <a:p>
            <a:pPr>
              <a:buNone/>
            </a:pPr>
            <a:r>
              <a:rPr lang="ru-RU" sz="1400" b="1" dirty="0" smtClean="0">
                <a:solidFill>
                  <a:srgbClr val="002060"/>
                </a:solidFill>
              </a:rPr>
              <a:t>          Валюта:  </a:t>
            </a:r>
            <a:r>
              <a:rPr lang="ru-RU" sz="1400" dirty="0" err="1" smtClean="0">
                <a:solidFill>
                  <a:srgbClr val="002060"/>
                </a:solidFill>
              </a:rPr>
              <a:t>долар</a:t>
            </a:r>
            <a:r>
              <a:rPr lang="ru-RU" sz="1400" dirty="0" smtClean="0">
                <a:solidFill>
                  <a:srgbClr val="002060"/>
                </a:solidFill>
              </a:rPr>
              <a:t> США.</a:t>
            </a:r>
          </a:p>
          <a:p>
            <a:pPr>
              <a:buNone/>
            </a:pPr>
            <a:r>
              <a:rPr lang="ru-RU" sz="1400" dirty="0" smtClean="0">
                <a:solidFill>
                  <a:srgbClr val="002060"/>
                </a:solidFill>
              </a:rPr>
              <a:t>         У самому </a:t>
            </a:r>
            <a:r>
              <a:rPr lang="ru-RU" sz="1400" dirty="0" err="1" smtClean="0">
                <a:solidFill>
                  <a:srgbClr val="002060"/>
                </a:solidFill>
              </a:rPr>
              <a:t>серці</a:t>
            </a:r>
            <a:r>
              <a:rPr lang="ru-RU" sz="1400" dirty="0" smtClean="0">
                <a:solidFill>
                  <a:srgbClr val="002060"/>
                </a:solidFill>
              </a:rPr>
              <a:t> Тихого океану </a:t>
            </a:r>
            <a:r>
              <a:rPr lang="ru-RU" sz="1400" dirty="0" err="1" smtClean="0">
                <a:solidFill>
                  <a:srgbClr val="002060"/>
                </a:solidFill>
              </a:rPr>
              <a:t>розташована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найбільш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ізольована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від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цивілізації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група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островів</a:t>
            </a:r>
            <a:r>
              <a:rPr lang="ru-RU" sz="1400" dirty="0" smtClean="0">
                <a:solidFill>
                  <a:srgbClr val="002060"/>
                </a:solidFill>
              </a:rPr>
              <a:t> - </a:t>
            </a:r>
            <a:r>
              <a:rPr lang="ru-RU" sz="1400" dirty="0" err="1" smtClean="0">
                <a:solidFill>
                  <a:srgbClr val="002060"/>
                </a:solidFill>
              </a:rPr>
              <a:t>це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Гаваї</a:t>
            </a:r>
            <a:r>
              <a:rPr lang="ru-RU" sz="1400" dirty="0" smtClean="0">
                <a:solidFill>
                  <a:srgbClr val="002060"/>
                </a:solidFill>
              </a:rPr>
              <a:t>. </a:t>
            </a:r>
            <a:r>
              <a:rPr lang="ru-RU" sz="1400" dirty="0" err="1" smtClean="0">
                <a:solidFill>
                  <a:srgbClr val="002060"/>
                </a:solidFill>
              </a:rPr>
              <a:t>Гавайські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острови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отримали</a:t>
            </a:r>
            <a:r>
              <a:rPr lang="ru-RU" sz="1400" dirty="0" smtClean="0">
                <a:solidFill>
                  <a:srgbClr val="002060"/>
                </a:solidFill>
              </a:rPr>
              <a:t> свою </a:t>
            </a:r>
            <a:r>
              <a:rPr lang="ru-RU" sz="1400" dirty="0" err="1" smtClean="0">
                <a:solidFill>
                  <a:srgbClr val="002060"/>
                </a:solidFill>
              </a:rPr>
              <a:t>назву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від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назви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найбільшого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острова-Гаваї,який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ще</a:t>
            </a:r>
            <a:r>
              <a:rPr lang="ru-RU" sz="1400" dirty="0" smtClean="0">
                <a:solidFill>
                  <a:srgbClr val="002060"/>
                </a:solidFill>
              </a:rPr>
              <a:t> носить </a:t>
            </a:r>
            <a:r>
              <a:rPr lang="ru-RU" sz="1400" dirty="0" err="1" smtClean="0">
                <a:solidFill>
                  <a:srgbClr val="002060"/>
                </a:solidFill>
              </a:rPr>
              <a:t>назву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en-US" sz="1400" dirty="0" smtClean="0">
                <a:solidFill>
                  <a:srgbClr val="002060"/>
                </a:solidFill>
              </a:rPr>
              <a:t>Big Island. </a:t>
            </a:r>
            <a:r>
              <a:rPr lang="ru-RU" sz="1400" dirty="0" err="1" smtClean="0">
                <a:solidFill>
                  <a:srgbClr val="002060"/>
                </a:solidFill>
              </a:rPr>
              <a:t>Гавайські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острови</a:t>
            </a:r>
            <a:r>
              <a:rPr lang="ru-RU" sz="1400" dirty="0" smtClean="0">
                <a:solidFill>
                  <a:srgbClr val="002060"/>
                </a:solidFill>
              </a:rPr>
              <a:t> належать США </a:t>
            </a:r>
            <a:r>
              <a:rPr lang="ru-RU" sz="1400" dirty="0" err="1" smtClean="0">
                <a:solidFill>
                  <a:srgbClr val="002060"/>
                </a:solidFill>
              </a:rPr>
              <a:t>і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є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його</a:t>
            </a:r>
            <a:r>
              <a:rPr lang="ru-RU" sz="1400" dirty="0" smtClean="0">
                <a:solidFill>
                  <a:srgbClr val="002060"/>
                </a:solidFill>
              </a:rPr>
              <a:t> 50-м штатом. </a:t>
            </a:r>
            <a:r>
              <a:rPr lang="ru-RU" sz="1400" dirty="0" err="1" smtClean="0">
                <a:solidFill>
                  <a:srgbClr val="002060"/>
                </a:solidFill>
              </a:rPr>
              <a:t>Великі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міста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Гаваїв</a:t>
            </a:r>
            <a:r>
              <a:rPr lang="ru-RU" sz="1400" dirty="0" smtClean="0">
                <a:solidFill>
                  <a:srgbClr val="002060"/>
                </a:solidFill>
              </a:rPr>
              <a:t>- </a:t>
            </a:r>
            <a:r>
              <a:rPr lang="ru-RU" sz="1400" dirty="0" err="1" smtClean="0">
                <a:solidFill>
                  <a:srgbClr val="002060"/>
                </a:solidFill>
              </a:rPr>
              <a:t>це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Хіло</a:t>
            </a:r>
            <a:r>
              <a:rPr lang="ru-RU" sz="1400" dirty="0" smtClean="0">
                <a:solidFill>
                  <a:srgbClr val="002060"/>
                </a:solidFill>
              </a:rPr>
              <a:t>, </a:t>
            </a:r>
            <a:r>
              <a:rPr lang="ru-RU" sz="1400" dirty="0" err="1" smtClean="0">
                <a:solidFill>
                  <a:srgbClr val="002060"/>
                </a:solidFill>
              </a:rPr>
              <a:t>Каілуа</a:t>
            </a:r>
            <a:r>
              <a:rPr lang="ru-RU" sz="1400" dirty="0" smtClean="0">
                <a:solidFill>
                  <a:srgbClr val="002060"/>
                </a:solidFill>
              </a:rPr>
              <a:t>, </a:t>
            </a:r>
            <a:r>
              <a:rPr lang="ru-RU" sz="1400" dirty="0" err="1" smtClean="0">
                <a:solidFill>
                  <a:srgbClr val="002060"/>
                </a:solidFill>
              </a:rPr>
              <a:t>Канеохе</a:t>
            </a:r>
            <a:r>
              <a:rPr lang="ru-RU" sz="1400" dirty="0" smtClean="0">
                <a:solidFill>
                  <a:srgbClr val="002060"/>
                </a:solidFill>
              </a:rPr>
              <a:t>. Береги </a:t>
            </a:r>
            <a:r>
              <a:rPr lang="ru-RU" sz="1400" dirty="0" err="1" smtClean="0">
                <a:solidFill>
                  <a:srgbClr val="002060"/>
                </a:solidFill>
              </a:rPr>
              <a:t>виблискують</a:t>
            </a:r>
            <a:r>
              <a:rPr lang="ru-RU" sz="1400" dirty="0" smtClean="0">
                <a:solidFill>
                  <a:srgbClr val="002060"/>
                </a:solidFill>
              </a:rPr>
              <a:t> на </a:t>
            </a:r>
            <a:r>
              <a:rPr lang="ru-RU" sz="1400" dirty="0" err="1" smtClean="0">
                <a:solidFill>
                  <a:srgbClr val="002060"/>
                </a:solidFill>
              </a:rPr>
              <a:t>сонці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золотавим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піском</a:t>
            </a:r>
            <a:r>
              <a:rPr lang="ru-RU" sz="1400" dirty="0" smtClean="0">
                <a:solidFill>
                  <a:srgbClr val="002060"/>
                </a:solidFill>
              </a:rPr>
              <a:t>, а </a:t>
            </a:r>
            <a:r>
              <a:rPr lang="ru-RU" sz="1400" dirty="0" err="1" smtClean="0">
                <a:solidFill>
                  <a:srgbClr val="002060"/>
                </a:solidFill>
              </a:rPr>
              <a:t>білосніжна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морська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піна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відтіняє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кришталево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чисту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бірюзову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воду.Це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райський</a:t>
            </a:r>
            <a:r>
              <a:rPr lang="ru-RU" sz="1400" dirty="0" smtClean="0">
                <a:solidFill>
                  <a:srgbClr val="002060"/>
                </a:solidFill>
              </a:rPr>
              <a:t> сад, в </a:t>
            </a:r>
            <a:r>
              <a:rPr lang="ru-RU" sz="1400" dirty="0" err="1" smtClean="0">
                <a:solidFill>
                  <a:srgbClr val="002060"/>
                </a:solidFill>
              </a:rPr>
              <a:t>якому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є</a:t>
            </a:r>
            <a:r>
              <a:rPr lang="ru-RU" sz="1400" dirty="0" smtClean="0">
                <a:solidFill>
                  <a:srgbClr val="002060"/>
                </a:solidFill>
              </a:rPr>
              <a:t> все- </a:t>
            </a:r>
            <a:r>
              <a:rPr lang="ru-RU" sz="1400" dirty="0" err="1" smtClean="0">
                <a:solidFill>
                  <a:srgbClr val="002060"/>
                </a:solidFill>
              </a:rPr>
              <a:t>від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чарівних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водоспадів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і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зелених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каньйонів</a:t>
            </a:r>
            <a:r>
              <a:rPr lang="ru-RU" sz="1400" dirty="0" smtClean="0">
                <a:solidFill>
                  <a:srgbClr val="002060"/>
                </a:solidFill>
              </a:rPr>
              <a:t> до </a:t>
            </a:r>
            <a:r>
              <a:rPr lang="ru-RU" sz="1400" dirty="0" err="1" smtClean="0">
                <a:solidFill>
                  <a:srgbClr val="002060"/>
                </a:solidFill>
              </a:rPr>
              <a:t>рідкісних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екземплярів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флори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і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фауни.І</a:t>
            </a:r>
            <a:r>
              <a:rPr lang="ru-RU" sz="1400" dirty="0" smtClean="0">
                <a:solidFill>
                  <a:srgbClr val="002060"/>
                </a:solidFill>
              </a:rPr>
              <a:t> все </a:t>
            </a:r>
            <a:r>
              <a:rPr lang="ru-RU" sz="1400" dirty="0" err="1" smtClean="0">
                <a:solidFill>
                  <a:srgbClr val="002060"/>
                </a:solidFill>
              </a:rPr>
              <a:t>це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супроводжується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унікальним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кліматом</a:t>
            </a:r>
            <a:r>
              <a:rPr lang="ru-RU" sz="1400" dirty="0" smtClean="0">
                <a:solidFill>
                  <a:srgbClr val="002060"/>
                </a:solidFill>
              </a:rPr>
              <a:t> -жарким, </a:t>
            </a:r>
            <a:r>
              <a:rPr lang="ru-RU" sz="1400" dirty="0" err="1" smtClean="0">
                <a:solidFill>
                  <a:srgbClr val="002060"/>
                </a:solidFill>
              </a:rPr>
              <a:t>але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дуже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здоровим</a:t>
            </a:r>
            <a:r>
              <a:rPr lang="ru-RU" sz="1400" dirty="0" smtClean="0">
                <a:solidFill>
                  <a:srgbClr val="002060"/>
                </a:solidFill>
              </a:rPr>
              <a:t>, </a:t>
            </a:r>
            <a:r>
              <a:rPr lang="ru-RU" sz="1400" dirty="0" err="1" smtClean="0">
                <a:solidFill>
                  <a:srgbClr val="002060"/>
                </a:solidFill>
              </a:rPr>
              <a:t>із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завжди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однаковою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температуроюі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ясним</a:t>
            </a:r>
            <a:r>
              <a:rPr lang="ru-RU" sz="1400" dirty="0" smtClean="0">
                <a:solidFill>
                  <a:srgbClr val="002060"/>
                </a:solidFill>
              </a:rPr>
              <a:t> небом ...</a:t>
            </a:r>
          </a:p>
          <a:p>
            <a:pPr>
              <a:buNone/>
            </a:pPr>
            <a:r>
              <a:rPr lang="ru-RU" sz="1400" dirty="0" smtClean="0">
                <a:solidFill>
                  <a:srgbClr val="002060"/>
                </a:solidFill>
              </a:rPr>
              <a:t>            </a:t>
            </a:r>
            <a:r>
              <a:rPr lang="ru-RU" sz="1400" b="1" dirty="0" err="1" smtClean="0">
                <a:solidFill>
                  <a:srgbClr val="002060"/>
                </a:solidFill>
              </a:rPr>
              <a:t>Екзотика</a:t>
            </a:r>
            <a:r>
              <a:rPr lang="ru-RU" sz="1400" b="1" dirty="0" smtClean="0">
                <a:solidFill>
                  <a:srgbClr val="002060"/>
                </a:solidFill>
              </a:rPr>
              <a:t> </a:t>
            </a:r>
            <a:r>
              <a:rPr lang="ru-RU" sz="1400" b="1" dirty="0" err="1" smtClean="0">
                <a:solidFill>
                  <a:srgbClr val="002060"/>
                </a:solidFill>
              </a:rPr>
              <a:t>Гаваїв</a:t>
            </a:r>
            <a:r>
              <a:rPr lang="ru-RU" sz="1400" b="1" dirty="0" smtClean="0">
                <a:solidFill>
                  <a:srgbClr val="002060"/>
                </a:solidFill>
              </a:rPr>
              <a:t>- </a:t>
            </a:r>
            <a:r>
              <a:rPr lang="ru-RU" sz="1400" dirty="0" err="1" smtClean="0">
                <a:solidFill>
                  <a:srgbClr val="002060"/>
                </a:solidFill>
              </a:rPr>
              <a:t>чи</a:t>
            </a:r>
            <a:r>
              <a:rPr lang="ru-RU" sz="1400" dirty="0" smtClean="0">
                <a:solidFill>
                  <a:srgbClr val="002060"/>
                </a:solidFill>
              </a:rPr>
              <a:t> не </a:t>
            </a:r>
            <a:r>
              <a:rPr lang="ru-RU" sz="1400" dirty="0" err="1" smtClean="0">
                <a:solidFill>
                  <a:srgbClr val="002060"/>
                </a:solidFill>
              </a:rPr>
              <a:t>найприємніша</a:t>
            </a:r>
            <a:r>
              <a:rPr lang="ru-RU" sz="1400" dirty="0" smtClean="0">
                <a:solidFill>
                  <a:srgbClr val="002060"/>
                </a:solidFill>
              </a:rPr>
              <a:t> в </a:t>
            </a:r>
            <a:r>
              <a:rPr lang="ru-RU" sz="1400" dirty="0" err="1" smtClean="0">
                <a:solidFill>
                  <a:srgbClr val="002060"/>
                </a:solidFill>
              </a:rPr>
              <a:t>світі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длявідпочиваючих.По-перше</a:t>
            </a:r>
            <a:r>
              <a:rPr lang="ru-RU" sz="1400" dirty="0" smtClean="0">
                <a:solidFill>
                  <a:srgbClr val="002060"/>
                </a:solidFill>
              </a:rPr>
              <a:t>, </a:t>
            </a:r>
            <a:r>
              <a:rPr lang="ru-RU" sz="1400" dirty="0" err="1" smtClean="0">
                <a:solidFill>
                  <a:srgbClr val="002060"/>
                </a:solidFill>
              </a:rPr>
              <a:t>високий</a:t>
            </a:r>
            <a:r>
              <a:rPr lang="ru-RU" sz="1400" dirty="0" smtClean="0">
                <a:solidFill>
                  <a:srgbClr val="002060"/>
                </a:solidFill>
              </a:rPr>
              <a:t>, </a:t>
            </a:r>
            <a:r>
              <a:rPr lang="ru-RU" sz="1400" dirty="0" err="1" smtClean="0">
                <a:solidFill>
                  <a:srgbClr val="002060"/>
                </a:solidFill>
              </a:rPr>
              <a:t>рівень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готелів</a:t>
            </a:r>
            <a:r>
              <a:rPr lang="ru-RU" sz="1400" dirty="0" smtClean="0">
                <a:solidFill>
                  <a:srgbClr val="002060"/>
                </a:solidFill>
              </a:rPr>
              <a:t> та </a:t>
            </a:r>
            <a:r>
              <a:rPr lang="ru-RU" sz="1400" dirty="0" err="1" smtClean="0">
                <a:solidFill>
                  <a:srgbClr val="002060"/>
                </a:solidFill>
              </a:rPr>
              <a:t>сервісу.По-друге</a:t>
            </a:r>
            <a:r>
              <a:rPr lang="ru-RU" sz="1400" dirty="0" smtClean="0">
                <a:solidFill>
                  <a:srgbClr val="002060"/>
                </a:solidFill>
              </a:rPr>
              <a:t>, </a:t>
            </a:r>
            <a:r>
              <a:rPr lang="ru-RU" sz="1400" dirty="0" err="1" smtClean="0">
                <a:solidFill>
                  <a:srgbClr val="002060"/>
                </a:solidFill>
              </a:rPr>
              <a:t>досить</a:t>
            </a:r>
            <a:r>
              <a:rPr lang="ru-RU" sz="1400" dirty="0" smtClean="0">
                <a:solidFill>
                  <a:srgbClr val="002060"/>
                </a:solidFill>
              </a:rPr>
              <a:t> не </a:t>
            </a:r>
            <a:r>
              <a:rPr lang="ru-RU" sz="1400" dirty="0" err="1" smtClean="0">
                <a:solidFill>
                  <a:srgbClr val="002060"/>
                </a:solidFill>
              </a:rPr>
              <a:t>високі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ціни</a:t>
            </a:r>
            <a:r>
              <a:rPr lang="ru-RU" sz="1400" dirty="0" smtClean="0">
                <a:solidFill>
                  <a:srgbClr val="002060"/>
                </a:solidFill>
              </a:rPr>
              <a:t>(</a:t>
            </a:r>
            <a:r>
              <a:rPr lang="ru-RU" sz="1400" dirty="0" err="1" smtClean="0">
                <a:solidFill>
                  <a:srgbClr val="002060"/>
                </a:solidFill>
              </a:rPr>
              <a:t>відпочинок</a:t>
            </a:r>
            <a:r>
              <a:rPr lang="ru-RU" sz="1400" dirty="0" smtClean="0">
                <a:solidFill>
                  <a:srgbClr val="002060"/>
                </a:solidFill>
              </a:rPr>
              <a:t> тут </a:t>
            </a:r>
            <a:r>
              <a:rPr lang="ru-RU" sz="1400" dirty="0" err="1" smtClean="0">
                <a:solidFill>
                  <a:srgbClr val="002060"/>
                </a:solidFill>
              </a:rPr>
              <a:t>дешевший</a:t>
            </a:r>
            <a:r>
              <a:rPr lang="ru-RU" sz="1400" dirty="0" smtClean="0">
                <a:solidFill>
                  <a:srgbClr val="002060"/>
                </a:solidFill>
              </a:rPr>
              <a:t>, </a:t>
            </a:r>
            <a:r>
              <a:rPr lang="ru-RU" sz="1400" dirty="0" err="1" smtClean="0">
                <a:solidFill>
                  <a:srgbClr val="002060"/>
                </a:solidFill>
              </a:rPr>
              <a:t>ніж</a:t>
            </a:r>
            <a:r>
              <a:rPr lang="ru-RU" sz="1400" dirty="0" smtClean="0">
                <a:solidFill>
                  <a:srgbClr val="002060"/>
                </a:solidFill>
              </a:rPr>
              <a:t>, </a:t>
            </a:r>
            <a:r>
              <a:rPr lang="ru-RU" sz="1400" dirty="0" err="1" smtClean="0">
                <a:solidFill>
                  <a:srgbClr val="002060"/>
                </a:solidFill>
              </a:rPr>
              <a:t>скажімо</a:t>
            </a:r>
            <a:r>
              <a:rPr lang="ru-RU" sz="1400" dirty="0" smtClean="0">
                <a:solidFill>
                  <a:srgbClr val="002060"/>
                </a:solidFill>
              </a:rPr>
              <a:t>, на </a:t>
            </a:r>
            <a:r>
              <a:rPr lang="ru-RU" sz="1400" dirty="0" err="1" smtClean="0">
                <a:solidFill>
                  <a:srgbClr val="002060"/>
                </a:solidFill>
              </a:rPr>
              <a:t>острові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Таїті</a:t>
            </a:r>
            <a:r>
              <a:rPr lang="ru-RU" sz="1400" dirty="0" smtClean="0">
                <a:solidFill>
                  <a:srgbClr val="002060"/>
                </a:solidFill>
              </a:rPr>
              <a:t>, </a:t>
            </a:r>
            <a:r>
              <a:rPr lang="ru-RU" sz="1400" dirty="0" err="1" smtClean="0">
                <a:solidFill>
                  <a:srgbClr val="002060"/>
                </a:solidFill>
              </a:rPr>
              <a:t>розташованому</a:t>
            </a:r>
            <a:r>
              <a:rPr lang="ru-RU" sz="1400" dirty="0" smtClean="0">
                <a:solidFill>
                  <a:srgbClr val="002060"/>
                </a:solidFill>
              </a:rPr>
              <a:t> в </a:t>
            </a:r>
            <a:r>
              <a:rPr lang="ru-RU" sz="1400" dirty="0" err="1" smtClean="0">
                <a:solidFill>
                  <a:srgbClr val="002060"/>
                </a:solidFill>
              </a:rPr>
              <a:t>тійже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кліматичній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області</a:t>
            </a:r>
            <a:r>
              <a:rPr lang="ru-RU" sz="1400" dirty="0" smtClean="0">
                <a:solidFill>
                  <a:srgbClr val="002060"/>
                </a:solidFill>
              </a:rPr>
              <a:t>). </a:t>
            </a:r>
            <a:r>
              <a:rPr lang="ru-RU" sz="1400" dirty="0" err="1" smtClean="0">
                <a:solidFill>
                  <a:srgbClr val="002060"/>
                </a:solidFill>
              </a:rPr>
              <a:t>По-третє</a:t>
            </a:r>
            <a:r>
              <a:rPr lang="ru-RU" sz="1400" dirty="0" smtClean="0">
                <a:solidFill>
                  <a:srgbClr val="002060"/>
                </a:solidFill>
              </a:rPr>
              <a:t>, </a:t>
            </a:r>
            <a:r>
              <a:rPr lang="ru-RU" sz="1400" dirty="0" err="1" smtClean="0">
                <a:solidFill>
                  <a:srgbClr val="002060"/>
                </a:solidFill>
              </a:rPr>
              <a:t>дуже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зручна</a:t>
            </a:r>
            <a:r>
              <a:rPr lang="ru-RU" sz="1400" dirty="0" smtClean="0">
                <a:solidFill>
                  <a:srgbClr val="002060"/>
                </a:solidFill>
              </a:rPr>
              <a:t> дорога- </a:t>
            </a:r>
            <a:r>
              <a:rPr lang="ru-RU" sz="1400" dirty="0" err="1" smtClean="0">
                <a:solidFill>
                  <a:srgbClr val="002060"/>
                </a:solidFill>
              </a:rPr>
              <a:t>величезний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вибір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рейсів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різних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авіакомпаній</a:t>
            </a:r>
            <a:r>
              <a:rPr lang="ru-RU" sz="1400" dirty="0" smtClean="0">
                <a:solidFill>
                  <a:srgbClr val="002060"/>
                </a:solidFill>
              </a:rPr>
              <a:t>. І, </a:t>
            </a:r>
            <a:r>
              <a:rPr lang="ru-RU" sz="1400" dirty="0" err="1" smtClean="0">
                <a:solidFill>
                  <a:srgbClr val="002060"/>
                </a:solidFill>
              </a:rPr>
              <a:t>мабуть</a:t>
            </a:r>
            <a:r>
              <a:rPr lang="ru-RU" sz="1400" dirty="0" smtClean="0">
                <a:solidFill>
                  <a:srgbClr val="002060"/>
                </a:solidFill>
              </a:rPr>
              <a:t>, одна </a:t>
            </a:r>
            <a:r>
              <a:rPr lang="ru-RU" sz="1400" dirty="0" err="1" smtClean="0">
                <a:solidFill>
                  <a:srgbClr val="002060"/>
                </a:solidFill>
              </a:rPr>
              <a:t>з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головних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переваг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Гавайських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островів</a:t>
            </a:r>
            <a:r>
              <a:rPr lang="ru-RU" sz="1400" dirty="0" smtClean="0">
                <a:solidFill>
                  <a:srgbClr val="002060"/>
                </a:solidFill>
              </a:rPr>
              <a:t>- </a:t>
            </a:r>
            <a:r>
              <a:rPr lang="ru-RU" sz="1400" dirty="0" err="1" smtClean="0">
                <a:solidFill>
                  <a:srgbClr val="002060"/>
                </a:solidFill>
              </a:rPr>
              <a:t>їх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різноманітність.Вони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різні</a:t>
            </a:r>
            <a:r>
              <a:rPr lang="ru-RU" sz="1400" dirty="0" smtClean="0">
                <a:solidFill>
                  <a:srgbClr val="002060"/>
                </a:solidFill>
              </a:rPr>
              <a:t> за ландшафтом, </a:t>
            </a:r>
            <a:r>
              <a:rPr lang="ru-RU" sz="1400" dirty="0" err="1" smtClean="0">
                <a:solidFill>
                  <a:srgbClr val="002060"/>
                </a:solidFill>
              </a:rPr>
              <a:t>рослинністю</a:t>
            </a:r>
            <a:r>
              <a:rPr lang="ru-RU" sz="1400" dirty="0" smtClean="0">
                <a:solidFill>
                  <a:srgbClr val="002060"/>
                </a:solidFill>
              </a:rPr>
              <a:t>, </a:t>
            </a:r>
            <a:r>
              <a:rPr lang="ru-RU" sz="1400" dirty="0" err="1" smtClean="0">
                <a:solidFill>
                  <a:srgbClr val="002060"/>
                </a:solidFill>
              </a:rPr>
              <a:t>населеністю</a:t>
            </a:r>
            <a:r>
              <a:rPr lang="ru-RU" sz="1400" dirty="0" smtClean="0">
                <a:solidFill>
                  <a:srgbClr val="002060"/>
                </a:solidFill>
              </a:rPr>
              <a:t>, </a:t>
            </a:r>
            <a:r>
              <a:rPr lang="ru-RU" sz="1400" dirty="0" err="1" smtClean="0">
                <a:solidFill>
                  <a:srgbClr val="002060"/>
                </a:solidFill>
              </a:rPr>
              <a:t>урбанізацією</a:t>
            </a:r>
            <a:r>
              <a:rPr lang="ru-RU" sz="1400" dirty="0" smtClean="0">
                <a:solidFill>
                  <a:srgbClr val="002060"/>
                </a:solidFill>
              </a:rPr>
              <a:t>(</a:t>
            </a:r>
            <a:r>
              <a:rPr lang="ru-RU" sz="1400" dirty="0" err="1" smtClean="0">
                <a:solidFill>
                  <a:srgbClr val="002060"/>
                </a:solidFill>
              </a:rPr>
              <a:t>якщо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це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термін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взагалі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можна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застосувати</a:t>
            </a:r>
            <a:r>
              <a:rPr lang="ru-RU" sz="1400" dirty="0" smtClean="0">
                <a:solidFill>
                  <a:srgbClr val="002060"/>
                </a:solidFill>
              </a:rPr>
              <a:t> до </a:t>
            </a:r>
            <a:r>
              <a:rPr lang="ru-RU" sz="1400" dirty="0" err="1" smtClean="0">
                <a:solidFill>
                  <a:srgbClr val="002060"/>
                </a:solidFill>
              </a:rPr>
              <a:t>Гаваїв</a:t>
            </a:r>
            <a:r>
              <a:rPr lang="ru-RU" sz="1400" dirty="0" smtClean="0">
                <a:solidFill>
                  <a:srgbClr val="002060"/>
                </a:solidFill>
              </a:rPr>
              <a:t>–в прямому </a:t>
            </a:r>
            <a:r>
              <a:rPr lang="ru-RU" sz="1400" dirty="0" err="1" smtClean="0">
                <a:solidFill>
                  <a:srgbClr val="002060"/>
                </a:solidFill>
              </a:rPr>
              <a:t>сенсі</a:t>
            </a:r>
            <a:r>
              <a:rPr lang="ru-RU" sz="1400" dirty="0" smtClean="0">
                <a:solidFill>
                  <a:srgbClr val="002060"/>
                </a:solidFill>
              </a:rPr>
              <a:t> слова </a:t>
            </a:r>
            <a:r>
              <a:rPr lang="ru-RU" sz="1400" dirty="0" err="1" smtClean="0">
                <a:solidFill>
                  <a:srgbClr val="002060"/>
                </a:solidFill>
              </a:rPr>
              <a:t>містом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можна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назвати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тільки</a:t>
            </a:r>
            <a:r>
              <a:rPr lang="ru-RU" sz="1400" dirty="0" smtClean="0">
                <a:solidFill>
                  <a:srgbClr val="002060"/>
                </a:solidFill>
              </a:rPr>
              <a:t> Гонолулу –</a:t>
            </a:r>
            <a:r>
              <a:rPr lang="ru-RU" sz="1400" dirty="0" err="1" smtClean="0">
                <a:solidFill>
                  <a:srgbClr val="002060"/>
                </a:solidFill>
              </a:rPr>
              <a:t>столицю</a:t>
            </a:r>
            <a:r>
              <a:rPr lang="ru-RU" sz="1400" dirty="0" smtClean="0">
                <a:solidFill>
                  <a:srgbClr val="002060"/>
                </a:solidFill>
              </a:rPr>
              <a:t> штату). Як результат, </a:t>
            </a:r>
            <a:r>
              <a:rPr lang="ru-RU" sz="1400" dirty="0" err="1" smtClean="0">
                <a:solidFill>
                  <a:srgbClr val="002060"/>
                </a:solidFill>
              </a:rPr>
              <a:t>і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способи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відпочинку</a:t>
            </a:r>
            <a:r>
              <a:rPr lang="ru-RU" sz="1400" dirty="0" smtClean="0">
                <a:solidFill>
                  <a:srgbClr val="002060"/>
                </a:solidFill>
              </a:rPr>
              <a:t> на островах </a:t>
            </a:r>
            <a:r>
              <a:rPr lang="ru-RU" sz="1400" dirty="0" err="1" smtClean="0">
                <a:solidFill>
                  <a:srgbClr val="002060"/>
                </a:solidFill>
              </a:rPr>
              <a:t>досить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різноманітні</a:t>
            </a:r>
            <a:r>
              <a:rPr lang="ru-RU" sz="1400" dirty="0" smtClean="0">
                <a:solidFill>
                  <a:srgbClr val="002060"/>
                </a:solidFill>
              </a:rPr>
              <a:t>.</a:t>
            </a:r>
            <a:endParaRPr lang="ru-RU" sz="1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829312" cy="796908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Цікаві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факти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14282" y="714356"/>
            <a:ext cx="6357982" cy="471490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rgbClr val="002060"/>
                </a:solidFill>
              </a:rPr>
              <a:t>Природа </a:t>
            </a:r>
            <a:r>
              <a:rPr lang="ru-RU" sz="1100" b="1" dirty="0" err="1" smtClean="0">
                <a:solidFill>
                  <a:srgbClr val="002060"/>
                </a:solidFill>
              </a:rPr>
              <a:t>і</a:t>
            </a:r>
            <a:r>
              <a:rPr lang="ru-RU" sz="1100" b="1" dirty="0" smtClean="0">
                <a:solidFill>
                  <a:srgbClr val="002060"/>
                </a:solidFill>
              </a:rPr>
              <a:t> </a:t>
            </a:r>
            <a:r>
              <a:rPr lang="ru-RU" sz="1100" b="1" dirty="0" err="1" smtClean="0">
                <a:solidFill>
                  <a:srgbClr val="002060"/>
                </a:solidFill>
              </a:rPr>
              <a:t>тварини</a:t>
            </a:r>
            <a:endParaRPr lang="ru-RU" sz="11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Гавайські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острови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є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батьківщиною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безлічі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унікальних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видів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тварин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і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рослин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Протягом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70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мільйонів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років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до приходу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сюди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перших людей -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полінезійців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рослинне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і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тваринне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життя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островів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розвивалася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практично в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повній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ізоляції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Прихід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людей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приніс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собою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нові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рослини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і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тварин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а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ними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і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значні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видозміни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у природному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середовищі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ctr"/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Дуже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своєрідна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і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неповторна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фауна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островів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Серед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тварин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найбільш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відомі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гавайський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тюлень-чернець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(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нині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рідко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зустрічається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),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гавайський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дрізд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гавайський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канюк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й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гавайська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казарка.</a:t>
            </a:r>
          </a:p>
          <a:p>
            <a:pPr algn="ctr"/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Більше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половини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території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національного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парку (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масив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Кілауеа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і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схили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Мауна-Лоа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зайнято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вологими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тропічними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лісами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чагарниками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і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трав'янистою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рослинністю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І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більше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90% (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близько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2500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видів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рослин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становлять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ендемічні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види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(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тобто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властиві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тільки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Гавайським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островам).</a:t>
            </a:r>
          </a:p>
          <a:p>
            <a:pPr algn="ctr"/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Тут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збереглися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ліси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дерев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охіа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мамане,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акацій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коа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численних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деревовидних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папоротей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Своєрідні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і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ландшафти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кіпукас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-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територій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порослих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травами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і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групами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дерев,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оточених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але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не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порушених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потоками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лави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А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вздовж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одного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узбереж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острова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розташована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і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зовсім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дивовижна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в такому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тропічному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кліматі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природна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пам'ятка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-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пустеля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Кау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ctr"/>
            <a:r>
              <a:rPr lang="ru-RU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Туризм</a:t>
            </a:r>
          </a:p>
          <a:p>
            <a:pPr algn="ctr"/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Серфінг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який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може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вважатися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символом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Гавайських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островів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в основному активно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практикується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на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пляжі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Вайкікі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Проте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на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багато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популярнішим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дозвіллям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є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плавання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аквалангом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і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велосипедні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прогулянки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по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пересіченій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місцевості.У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числі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улюблених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гавайських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занять -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гольф.На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островах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відмінні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поля для гольфу, а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хто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не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вміє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грати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може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завжди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взяти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уроки у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інструктора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ctr"/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Для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любителів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пригод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-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екскурсії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в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тропічні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джунглі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і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на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водоспад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Маноа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ctr"/>
            <a:endParaRPr lang="ru-RU" sz="11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ru-RU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Фестивалі</a:t>
            </a:r>
            <a:r>
              <a:rPr lang="ru-RU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та </a:t>
            </a:r>
            <a:r>
              <a:rPr lang="ru-RU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виставки</a:t>
            </a:r>
            <a:endParaRPr lang="ru-RU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Пізньої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осені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на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гавайському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Великому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острові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проводиться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щорічний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Фестиваль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Кава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Більше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тридцяти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святкових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заходів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заплановано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на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ці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дні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У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їх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числі-Міжнародний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парад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ліхтариків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виставки-продаж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виробів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народної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творчості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в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селі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мистецтв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дегустація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та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конкурси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кращих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рецептів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приготування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кави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та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багато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іншого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ru-RU" sz="11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 b="520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Скругленный прямоугольник 6"/>
          <p:cNvSpPr/>
          <p:nvPr/>
        </p:nvSpPr>
        <p:spPr>
          <a:xfrm>
            <a:off x="857224" y="357166"/>
            <a:ext cx="7643866" cy="121444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Таїланд</a:t>
            </a:r>
            <a:endParaRPr lang="ru-RU" sz="48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1143000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Найпопулярніші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курорти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Таїланду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42844" y="980728"/>
            <a:ext cx="6373372" cy="489654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r>
              <a:rPr lang="ru-RU" sz="1600" b="1" dirty="0" smtClean="0">
                <a:solidFill>
                  <a:srgbClr val="4436F4"/>
                </a:solidFill>
              </a:rPr>
              <a:t>)     </a:t>
            </a:r>
            <a:r>
              <a:rPr lang="ru-RU" sz="1600" b="1" dirty="0" smtClean="0">
                <a:solidFill>
                  <a:srgbClr val="002060"/>
                </a:solidFill>
              </a:rPr>
              <a:t> Бангкок 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це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не просто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столиця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Таїланду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це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головні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ворота в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країну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Він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розташований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на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березі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великої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ріки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Чаупхрая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в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декількох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кілометрах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від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Сіамської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затоки.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Повна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назва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міста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-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Крунгтеп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Маха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Накорн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В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даний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час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він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є одним з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найбільших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міст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світу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вдало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поєднуючи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в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собі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все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краще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старе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і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нове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Тут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поєднується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повага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до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давніх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традицій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і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вплив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індустріального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та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комерційного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прогресу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  <a:p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r>
              <a:rPr lang="ru-RU" sz="1600" dirty="0" smtClean="0">
                <a:solidFill>
                  <a:srgbClr val="002060"/>
                </a:solidFill>
              </a:rPr>
              <a:t>)     </a:t>
            </a:r>
            <a:r>
              <a:rPr lang="ru-RU" sz="1600" b="1" dirty="0" smtClean="0">
                <a:solidFill>
                  <a:srgbClr val="002060"/>
                </a:solidFill>
              </a:rPr>
              <a:t> </a:t>
            </a:r>
            <a:r>
              <a:rPr lang="ru-RU" sz="1600" b="1" dirty="0" err="1" smtClean="0">
                <a:solidFill>
                  <a:srgbClr val="002060"/>
                </a:solidFill>
              </a:rPr>
              <a:t>Крабі</a:t>
            </a:r>
            <a:r>
              <a:rPr lang="ru-RU" sz="1600" b="1" dirty="0" smtClean="0">
                <a:solidFill>
                  <a:srgbClr val="002060"/>
                </a:solidFill>
              </a:rPr>
              <a:t> 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це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білосніжні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коралові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пляжі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островів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і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золотисті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пляжі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узбережжя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це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кришталево-прозора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вода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Індійського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океану,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вічнозелені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крейдяні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скелі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що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підносяться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прямо з води,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багатобарвний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чудовий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світ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коралових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рифів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зарості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високих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кокосових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пальм,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що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досягають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смуги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прибою,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дивовижний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свіжий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океанський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бриз,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напоєне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ароматами моря і парами йоду,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гігантські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морські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черепахи,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величезні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позбавлені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клешнів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лангусти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мільйони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різнобарвних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морських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риб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що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підпливають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до самого берега,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чудові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картини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тропічного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заходу. Курорт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Крабі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розташований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на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межі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Малайзією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-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найкрасивіша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провінція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Південного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Таїланду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ru-RU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Скругленный прямоугольник 5"/>
          <p:cNvSpPr/>
          <p:nvPr/>
        </p:nvSpPr>
        <p:spPr>
          <a:xfrm>
            <a:off x="214282" y="428604"/>
            <a:ext cx="6072198" cy="559268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3)    </a:t>
            </a:r>
            <a:r>
              <a:rPr lang="ru-RU" sz="1600" b="1" dirty="0" err="1" smtClean="0">
                <a:solidFill>
                  <a:srgbClr val="002060"/>
                </a:solidFill>
              </a:rPr>
              <a:t>Пхукет</a:t>
            </a:r>
            <a:r>
              <a:rPr lang="ru-RU" sz="1600" b="1" dirty="0" smtClean="0">
                <a:solidFill>
                  <a:srgbClr val="002060"/>
                </a:solidFill>
              </a:rPr>
              <a:t> 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–по праву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вважається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тропічним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раєм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За формою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він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нагадує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неправильну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перлину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Слово "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пхукет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" в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перекладі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малайської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мови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означає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"гора". І,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дійсно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на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відстані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Пхукет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схожий на гору,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що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піднімається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прямо з моря.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Цей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курорт є одним з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найбільш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престижних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курортів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світу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який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славиться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екзотичною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природою,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білосніжними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кораловими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пляжами,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багатим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підводним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світом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і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найвишуканішою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в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Таїланді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морською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їжею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                                    4)      </a:t>
            </a:r>
            <a:r>
              <a:rPr lang="ru-RU" sz="1600" b="1" dirty="0" err="1" smtClean="0">
                <a:solidFill>
                  <a:srgbClr val="002060"/>
                </a:solidFill>
              </a:rPr>
              <a:t>Острів</a:t>
            </a:r>
            <a:r>
              <a:rPr lang="ru-RU" sz="1600" b="1" dirty="0" smtClean="0">
                <a:solidFill>
                  <a:srgbClr val="002060"/>
                </a:solidFill>
              </a:rPr>
              <a:t> </a:t>
            </a:r>
            <a:r>
              <a:rPr lang="ru-RU" sz="1600" b="1" dirty="0" err="1" smtClean="0">
                <a:solidFill>
                  <a:srgbClr val="002060"/>
                </a:solidFill>
              </a:rPr>
              <a:t>Самуї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змагається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з островом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Пхукет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як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найпопулярніший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морський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курорт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Таїланда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Самуї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-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казковий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острів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мрія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що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стала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реальністю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Буйна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пишна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рослинність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чудові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білі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пляжі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омиваються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теплими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водами </a:t>
            </a: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іамської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затоки,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блакитне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небо -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воістину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тропічний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рай! </a:t>
            </a:r>
          </a:p>
          <a:p>
            <a:pPr algn="ctr"/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5)      </a:t>
            </a:r>
            <a:r>
              <a:rPr lang="ru-RU" sz="1600" b="1" dirty="0" err="1" smtClean="0">
                <a:solidFill>
                  <a:srgbClr val="002060"/>
                </a:solidFill>
              </a:rPr>
              <a:t>Паттайя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-один з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найпопулярніших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курортів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Таїланда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Паттайя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-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велике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курортне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місто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розташоване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всього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в 3-х годинах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їзди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на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південь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від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Бангкока на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узбережжі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Сіамської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затоки.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Назва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"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Паттайя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" походить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від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назви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сильного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вітру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південного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заходу,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який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приходить в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цей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район на початку сезону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дощів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Цей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всесвітньо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відомий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морський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курорт по праву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називається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"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Рів'єрою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Таїланду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", "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Перлиною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Східного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узбережжя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".</a:t>
            </a:r>
            <a:endParaRPr lang="ru-RU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Скругленный прямоугольник 4"/>
          <p:cNvSpPr/>
          <p:nvPr/>
        </p:nvSpPr>
        <p:spPr>
          <a:xfrm>
            <a:off x="1357290" y="142852"/>
            <a:ext cx="6429420" cy="171448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4436F4"/>
                </a:solidFill>
              </a:rPr>
              <a:t>«</a:t>
            </a:r>
            <a:r>
              <a:rPr lang="ru-RU" sz="2000" b="1" dirty="0" err="1" smtClean="0">
                <a:solidFill>
                  <a:srgbClr val="4436F4"/>
                </a:solidFill>
              </a:rPr>
              <a:t>Італія</a:t>
            </a:r>
            <a:r>
              <a:rPr lang="ru-RU" sz="2000" b="1" dirty="0" smtClean="0">
                <a:solidFill>
                  <a:srgbClr val="4436F4"/>
                </a:solidFill>
              </a:rPr>
              <a:t> </a:t>
            </a:r>
            <a:r>
              <a:rPr lang="ru-RU" sz="2000" b="1" dirty="0" err="1" smtClean="0">
                <a:solidFill>
                  <a:srgbClr val="4436F4"/>
                </a:solidFill>
              </a:rPr>
              <a:t>багатолика</a:t>
            </a:r>
            <a:r>
              <a:rPr lang="ru-RU" sz="2000" b="1" dirty="0" smtClean="0">
                <a:solidFill>
                  <a:srgbClr val="4436F4"/>
                </a:solidFill>
              </a:rPr>
              <a:t> </a:t>
            </a:r>
            <a:r>
              <a:rPr lang="ru-RU" sz="2000" b="1" dirty="0" err="1" smtClean="0">
                <a:solidFill>
                  <a:srgbClr val="4436F4"/>
                </a:solidFill>
              </a:rPr>
              <a:t>настільки</a:t>
            </a:r>
            <a:r>
              <a:rPr lang="ru-RU" sz="2000" b="1" dirty="0" smtClean="0">
                <a:solidFill>
                  <a:srgbClr val="4436F4"/>
                </a:solidFill>
              </a:rPr>
              <a:t>, </a:t>
            </a:r>
            <a:r>
              <a:rPr lang="ru-RU" sz="2000" b="1" dirty="0" err="1" smtClean="0">
                <a:solidFill>
                  <a:srgbClr val="4436F4"/>
                </a:solidFill>
              </a:rPr>
              <a:t>що</a:t>
            </a:r>
            <a:r>
              <a:rPr lang="ru-RU" sz="2000" b="1" dirty="0" smtClean="0">
                <a:solidFill>
                  <a:srgbClr val="4436F4"/>
                </a:solidFill>
              </a:rPr>
              <a:t> </a:t>
            </a:r>
            <a:r>
              <a:rPr lang="ru-RU" sz="2000" b="1" dirty="0" err="1" smtClean="0">
                <a:solidFill>
                  <a:srgbClr val="4436F4"/>
                </a:solidFill>
              </a:rPr>
              <a:t>враження</a:t>
            </a:r>
            <a:r>
              <a:rPr lang="ru-RU" sz="2000" b="1" dirty="0" smtClean="0">
                <a:solidFill>
                  <a:srgbClr val="4436F4"/>
                </a:solidFill>
              </a:rPr>
              <a:t> про </a:t>
            </a:r>
            <a:r>
              <a:rPr lang="ru-RU" sz="2000" b="1" dirty="0" err="1" smtClean="0">
                <a:solidFill>
                  <a:srgbClr val="4436F4"/>
                </a:solidFill>
              </a:rPr>
              <a:t>неї</a:t>
            </a:r>
            <a:r>
              <a:rPr lang="ru-RU" sz="2000" b="1" dirty="0" smtClean="0">
                <a:solidFill>
                  <a:srgbClr val="4436F4"/>
                </a:solidFill>
              </a:rPr>
              <a:t> </a:t>
            </a:r>
            <a:r>
              <a:rPr lang="ru-RU" sz="2000" b="1" dirty="0" err="1" smtClean="0">
                <a:solidFill>
                  <a:srgbClr val="4436F4"/>
                </a:solidFill>
              </a:rPr>
              <a:t>постійно</a:t>
            </a:r>
            <a:r>
              <a:rPr lang="ru-RU" sz="2000" b="1" dirty="0" smtClean="0">
                <a:solidFill>
                  <a:srgbClr val="4436F4"/>
                </a:solidFill>
              </a:rPr>
              <a:t> </a:t>
            </a:r>
            <a:r>
              <a:rPr lang="ru-RU" sz="2000" b="1" dirty="0" err="1" smtClean="0">
                <a:solidFill>
                  <a:srgbClr val="4436F4"/>
                </a:solidFill>
              </a:rPr>
              <a:t>змінюється</a:t>
            </a:r>
            <a:r>
              <a:rPr lang="ru-RU" sz="2000" b="1" dirty="0" smtClean="0">
                <a:solidFill>
                  <a:srgbClr val="4436F4"/>
                </a:solidFill>
              </a:rPr>
              <a:t> у </a:t>
            </a:r>
            <a:r>
              <a:rPr lang="ru-RU" sz="2000" b="1" dirty="0" err="1" smtClean="0">
                <a:solidFill>
                  <a:srgbClr val="4436F4"/>
                </a:solidFill>
              </a:rPr>
              <a:t>міру</a:t>
            </a:r>
            <a:r>
              <a:rPr lang="ru-RU" sz="2000" b="1" dirty="0" smtClean="0">
                <a:solidFill>
                  <a:srgbClr val="4436F4"/>
                </a:solidFill>
              </a:rPr>
              <a:t> </a:t>
            </a:r>
            <a:r>
              <a:rPr lang="ru-RU" sz="2000" b="1" dirty="0" err="1" smtClean="0">
                <a:solidFill>
                  <a:srgbClr val="4436F4"/>
                </a:solidFill>
              </a:rPr>
              <a:t>переїзду</a:t>
            </a:r>
            <a:r>
              <a:rPr lang="ru-RU" sz="2000" b="1" dirty="0" smtClean="0">
                <a:solidFill>
                  <a:srgbClr val="4436F4"/>
                </a:solidFill>
              </a:rPr>
              <a:t> </a:t>
            </a:r>
            <a:r>
              <a:rPr lang="ru-RU" sz="2000" b="1" dirty="0" err="1" smtClean="0">
                <a:solidFill>
                  <a:srgbClr val="4436F4"/>
                </a:solidFill>
              </a:rPr>
              <a:t>з</a:t>
            </a:r>
            <a:r>
              <a:rPr lang="ru-RU" sz="2000" b="1" dirty="0" smtClean="0">
                <a:solidFill>
                  <a:srgbClr val="4436F4"/>
                </a:solidFill>
              </a:rPr>
              <a:t> </a:t>
            </a:r>
            <a:r>
              <a:rPr lang="ru-RU" sz="2000" b="1" dirty="0" err="1" smtClean="0">
                <a:solidFill>
                  <a:srgbClr val="4436F4"/>
                </a:solidFill>
              </a:rPr>
              <a:t>однієї</a:t>
            </a:r>
            <a:r>
              <a:rPr lang="ru-RU" sz="2000" b="1" dirty="0" smtClean="0">
                <a:solidFill>
                  <a:srgbClr val="4436F4"/>
                </a:solidFill>
              </a:rPr>
              <a:t> </a:t>
            </a:r>
            <a:r>
              <a:rPr lang="ru-RU" sz="2000" b="1" dirty="0" err="1" smtClean="0">
                <a:solidFill>
                  <a:srgbClr val="4436F4"/>
                </a:solidFill>
              </a:rPr>
              <a:t>провінції</a:t>
            </a:r>
            <a:r>
              <a:rPr lang="ru-RU" sz="2000" b="1" dirty="0" smtClean="0">
                <a:solidFill>
                  <a:srgbClr val="4436F4"/>
                </a:solidFill>
              </a:rPr>
              <a:t> в </a:t>
            </a:r>
            <a:r>
              <a:rPr lang="ru-RU" sz="2000" b="1" dirty="0" err="1" smtClean="0">
                <a:solidFill>
                  <a:srgbClr val="4436F4"/>
                </a:solidFill>
              </a:rPr>
              <a:t>іншу</a:t>
            </a:r>
            <a:r>
              <a:rPr lang="ru-RU" sz="2000" b="1" dirty="0" smtClean="0">
                <a:solidFill>
                  <a:srgbClr val="4436F4"/>
                </a:solidFill>
              </a:rPr>
              <a:t>, а там </a:t>
            </a:r>
            <a:r>
              <a:rPr lang="ru-RU" sz="2000" b="1" dirty="0" err="1" smtClean="0">
                <a:solidFill>
                  <a:srgbClr val="4436F4"/>
                </a:solidFill>
              </a:rPr>
              <a:t>з</a:t>
            </a:r>
            <a:r>
              <a:rPr lang="ru-RU" sz="2000" b="1" dirty="0" smtClean="0">
                <a:solidFill>
                  <a:srgbClr val="4436F4"/>
                </a:solidFill>
              </a:rPr>
              <a:t> </a:t>
            </a:r>
            <a:r>
              <a:rPr lang="ru-RU" sz="2000" b="1" dirty="0" err="1" smtClean="0">
                <a:solidFill>
                  <a:srgbClr val="4436F4"/>
                </a:solidFill>
              </a:rPr>
              <a:t>міста</a:t>
            </a:r>
            <a:r>
              <a:rPr lang="ru-RU" sz="2000" b="1" dirty="0" smtClean="0">
                <a:solidFill>
                  <a:srgbClr val="4436F4"/>
                </a:solidFill>
              </a:rPr>
              <a:t> в </a:t>
            </a:r>
            <a:r>
              <a:rPr lang="ru-RU" sz="2000" b="1" dirty="0" err="1" smtClean="0">
                <a:solidFill>
                  <a:srgbClr val="4436F4"/>
                </a:solidFill>
              </a:rPr>
              <a:t>місто</a:t>
            </a:r>
            <a:r>
              <a:rPr lang="ru-RU" sz="2000" b="1" dirty="0" smtClean="0">
                <a:solidFill>
                  <a:srgbClr val="4436F4"/>
                </a:solidFill>
              </a:rPr>
              <a:t>, </a:t>
            </a:r>
            <a:r>
              <a:rPr lang="ru-RU" sz="2000" b="1" dirty="0" err="1" smtClean="0">
                <a:solidFill>
                  <a:srgbClr val="4436F4"/>
                </a:solidFill>
              </a:rPr>
              <a:t>з</a:t>
            </a:r>
            <a:r>
              <a:rPr lang="ru-RU" sz="2000" b="1" dirty="0" smtClean="0">
                <a:solidFill>
                  <a:srgbClr val="4436F4"/>
                </a:solidFill>
              </a:rPr>
              <a:t> </a:t>
            </a:r>
            <a:r>
              <a:rPr lang="ru-RU" sz="2000" b="1" dirty="0" err="1" smtClean="0">
                <a:solidFill>
                  <a:srgbClr val="4436F4"/>
                </a:solidFill>
              </a:rPr>
              <a:t>містечка</a:t>
            </a:r>
            <a:r>
              <a:rPr lang="ru-RU" sz="2000" b="1" dirty="0" smtClean="0">
                <a:solidFill>
                  <a:srgbClr val="4436F4"/>
                </a:solidFill>
              </a:rPr>
              <a:t> </a:t>
            </a:r>
            <a:r>
              <a:rPr lang="ru-RU" sz="2000" b="1" dirty="0" err="1" smtClean="0">
                <a:solidFill>
                  <a:srgbClr val="4436F4"/>
                </a:solidFill>
              </a:rPr>
              <a:t>в</a:t>
            </a:r>
            <a:r>
              <a:rPr lang="ru-RU" sz="2000" b="1" dirty="0" smtClean="0">
                <a:solidFill>
                  <a:srgbClr val="4436F4"/>
                </a:solidFill>
              </a:rPr>
              <a:t> </a:t>
            </a:r>
            <a:r>
              <a:rPr lang="ru-RU" sz="2000" b="1" dirty="0" err="1" smtClean="0">
                <a:solidFill>
                  <a:srgbClr val="4436F4"/>
                </a:solidFill>
              </a:rPr>
              <a:t>містечко</a:t>
            </a:r>
            <a:r>
              <a:rPr lang="ru-RU" sz="2000" b="1" dirty="0" smtClean="0">
                <a:solidFill>
                  <a:srgbClr val="4436F4"/>
                </a:solidFill>
              </a:rPr>
              <a:t>». </a:t>
            </a:r>
            <a:r>
              <a:rPr lang="ru-RU" sz="2000" b="1" dirty="0" err="1" smtClean="0">
                <a:solidFill>
                  <a:srgbClr val="4436F4"/>
                </a:solidFill>
              </a:rPr>
              <a:t>Вже</a:t>
            </a:r>
            <a:r>
              <a:rPr lang="ru-RU" sz="2000" b="1" dirty="0" smtClean="0">
                <a:solidFill>
                  <a:srgbClr val="4436F4"/>
                </a:solidFill>
              </a:rPr>
              <a:t> </a:t>
            </a:r>
            <a:r>
              <a:rPr lang="ru-RU" sz="2000" b="1" dirty="0" err="1" smtClean="0">
                <a:solidFill>
                  <a:srgbClr val="4436F4"/>
                </a:solidFill>
              </a:rPr>
              <a:t>саме</a:t>
            </a:r>
            <a:r>
              <a:rPr lang="ru-RU" sz="2000" b="1" dirty="0" smtClean="0">
                <a:solidFill>
                  <a:srgbClr val="4436F4"/>
                </a:solidFill>
              </a:rPr>
              <a:t> слово «</a:t>
            </a:r>
            <a:r>
              <a:rPr lang="ru-RU" sz="2000" b="1" dirty="0" err="1" smtClean="0">
                <a:solidFill>
                  <a:srgbClr val="4436F4"/>
                </a:solidFill>
              </a:rPr>
              <a:t>Італія</a:t>
            </a:r>
            <a:r>
              <a:rPr lang="ru-RU" sz="2000" b="1" dirty="0" smtClean="0">
                <a:solidFill>
                  <a:srgbClr val="4436F4"/>
                </a:solidFill>
              </a:rPr>
              <a:t>», </a:t>
            </a:r>
            <a:r>
              <a:rPr lang="ru-RU" sz="2000" b="1" dirty="0" err="1" smtClean="0">
                <a:solidFill>
                  <a:srgbClr val="4436F4"/>
                </a:solidFill>
              </a:rPr>
              <a:t>мабуть</a:t>
            </a:r>
            <a:r>
              <a:rPr lang="ru-RU" sz="2000" b="1" dirty="0" smtClean="0">
                <a:solidFill>
                  <a:srgbClr val="4436F4"/>
                </a:solidFill>
              </a:rPr>
              <a:t>, </a:t>
            </a:r>
            <a:r>
              <a:rPr lang="ru-RU" sz="2000" b="1" dirty="0" err="1" smtClean="0">
                <a:solidFill>
                  <a:srgbClr val="4436F4"/>
                </a:solidFill>
              </a:rPr>
              <a:t>володіє</a:t>
            </a:r>
            <a:r>
              <a:rPr lang="ru-RU" sz="2000" b="1" dirty="0" smtClean="0">
                <a:solidFill>
                  <a:srgbClr val="4436F4"/>
                </a:solidFill>
              </a:rPr>
              <a:t> особливою </a:t>
            </a:r>
            <a:r>
              <a:rPr lang="ru-RU" sz="2000" b="1" dirty="0" err="1" smtClean="0">
                <a:solidFill>
                  <a:srgbClr val="4436F4"/>
                </a:solidFill>
              </a:rPr>
              <a:t>магією</a:t>
            </a:r>
            <a:r>
              <a:rPr lang="ru-RU" sz="2000" b="1" dirty="0" smtClean="0">
                <a:solidFill>
                  <a:srgbClr val="4436F4"/>
                </a:solidFill>
              </a:rPr>
              <a:t> </a:t>
            </a:r>
            <a:r>
              <a:rPr lang="ru-RU" sz="2000" b="1" dirty="0" err="1" smtClean="0">
                <a:solidFill>
                  <a:srgbClr val="4436F4"/>
                </a:solidFill>
              </a:rPr>
              <a:t>і</a:t>
            </a:r>
            <a:r>
              <a:rPr lang="ru-RU" sz="2000" b="1" dirty="0" smtClean="0">
                <a:solidFill>
                  <a:srgbClr val="4436F4"/>
                </a:solidFill>
              </a:rPr>
              <a:t> </a:t>
            </a:r>
            <a:r>
              <a:rPr lang="ru-RU" sz="2000" b="1" dirty="0" err="1" smtClean="0">
                <a:solidFill>
                  <a:srgbClr val="4436F4"/>
                </a:solidFill>
              </a:rPr>
              <a:t>зачаровує</a:t>
            </a:r>
            <a:r>
              <a:rPr lang="ru-RU" sz="2000" b="1" dirty="0" smtClean="0">
                <a:solidFill>
                  <a:srgbClr val="4436F4"/>
                </a:solidFill>
              </a:rPr>
              <a:t> нас </a:t>
            </a:r>
            <a:r>
              <a:rPr lang="ru-RU" sz="2000" b="1" dirty="0" err="1" smtClean="0">
                <a:solidFill>
                  <a:srgbClr val="4436F4"/>
                </a:solidFill>
              </a:rPr>
              <a:t>з</a:t>
            </a:r>
            <a:r>
              <a:rPr lang="ru-RU" sz="2000" b="1" dirty="0" smtClean="0">
                <a:solidFill>
                  <a:srgbClr val="4436F4"/>
                </a:solidFill>
              </a:rPr>
              <a:t> </a:t>
            </a:r>
            <a:r>
              <a:rPr lang="ru-RU" sz="2000" b="1" dirty="0" err="1" smtClean="0">
                <a:solidFill>
                  <a:srgbClr val="4436F4"/>
                </a:solidFill>
              </a:rPr>
              <a:t>дитинства</a:t>
            </a:r>
            <a:r>
              <a:rPr lang="ru-RU" sz="2000" b="1" dirty="0" smtClean="0">
                <a:solidFill>
                  <a:srgbClr val="4436F4"/>
                </a:solidFill>
              </a:rPr>
              <a:t>.</a:t>
            </a:r>
            <a:endParaRPr lang="ru-RU" sz="2000" b="1" dirty="0">
              <a:solidFill>
                <a:srgbClr val="4436F4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500166" y="5072074"/>
            <a:ext cx="5500726" cy="135732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b="1" dirty="0" smtClean="0">
                <a:solidFill>
                  <a:srgbClr val="002060"/>
                </a:solidFill>
              </a:rPr>
              <a:t>Італія</a:t>
            </a:r>
            <a:endParaRPr lang="ru-RU" sz="6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7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Тема7</Template>
  <TotalTime>246</TotalTime>
  <Words>4090</Words>
  <Application>Microsoft Office PowerPoint</Application>
  <PresentationFormat>Экран (4:3)</PresentationFormat>
  <Paragraphs>134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32</vt:i4>
      </vt:variant>
    </vt:vector>
  </HeadingPairs>
  <TitlesOfParts>
    <vt:vector size="34" baseType="lpstr">
      <vt:lpstr>Тема7</vt:lpstr>
      <vt:lpstr>Тема Office</vt:lpstr>
      <vt:lpstr>Презентация PowerPoint</vt:lpstr>
      <vt:lpstr>Презентация PowerPoint</vt:lpstr>
      <vt:lpstr>Гавайські острови</vt:lpstr>
      <vt:lpstr>Важлива інформація про відпочинок на Гаваях</vt:lpstr>
      <vt:lpstr>Цікаві факти </vt:lpstr>
      <vt:lpstr>Презентация PowerPoint</vt:lpstr>
      <vt:lpstr>Найпопулярніші курорти Таїланду: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Важлива інформація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Топ-10 найпопулярніших курортів світу.</dc:title>
  <dc:creator>Грынь</dc:creator>
  <cp:lastModifiedBy>Грынь</cp:lastModifiedBy>
  <cp:revision>29</cp:revision>
  <dcterms:modified xsi:type="dcterms:W3CDTF">2013-12-09T22:47:28Z</dcterms:modified>
</cp:coreProperties>
</file>