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59" r:id="rId6"/>
    <p:sldId id="268" r:id="rId7"/>
    <p:sldId id="260" r:id="rId8"/>
    <p:sldId id="262" r:id="rId9"/>
    <p:sldId id="263" r:id="rId10"/>
    <p:sldId id="264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5E875CF-6188-434E-82DB-DAD7F3AE0CE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770FF7C-1E43-4943-8F49-5AA22F08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75CF-6188-434E-82DB-DAD7F3AE0CE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F7C-1E43-4943-8F49-5AA22F08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75CF-6188-434E-82DB-DAD7F3AE0CE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F7C-1E43-4943-8F49-5AA22F08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5E875CF-6188-434E-82DB-DAD7F3AE0CE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F7C-1E43-4943-8F49-5AA22F08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5E875CF-6188-434E-82DB-DAD7F3AE0CE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770FF7C-1E43-4943-8F49-5AA22F08567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875CF-6188-434E-82DB-DAD7F3AE0CE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770FF7C-1E43-4943-8F49-5AA22F08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5E875CF-6188-434E-82DB-DAD7F3AE0CE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770FF7C-1E43-4943-8F49-5AA22F08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875CF-6188-434E-82DB-DAD7F3AE0CE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0FF7C-1E43-4943-8F49-5AA22F08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5E875CF-6188-434E-82DB-DAD7F3AE0CE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770FF7C-1E43-4943-8F49-5AA22F08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5E875CF-6188-434E-82DB-DAD7F3AE0CE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770FF7C-1E43-4943-8F49-5AA22F08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5E875CF-6188-434E-82DB-DAD7F3AE0CE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770FF7C-1E43-4943-8F49-5AA22F08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5E875CF-6188-434E-82DB-DAD7F3AE0CEA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770FF7C-1E43-4943-8F49-5AA22F08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Ювелирный магазин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Бизнес-план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278092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Кирюша </a:t>
            </a:r>
            <a:r>
              <a:rPr lang="ru-RU" sz="2000" dirty="0" err="1" smtClean="0"/>
              <a:t>Карандец</a:t>
            </a:r>
            <a:r>
              <a:rPr lang="ru-RU" sz="2000" dirty="0" smtClean="0"/>
              <a:t>, 11-А класс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Расходная часть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3"/>
          <a:ext cx="8229600" cy="4949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416"/>
                <a:gridCol w="4827984"/>
                <a:gridCol w="2743200"/>
              </a:tblGrid>
              <a:tr h="7647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Статья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Сумма,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44308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Закупка торгового оборудования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1400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44308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товара у владельца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франчайзи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519750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44308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Доставка оборудования и товара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317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44308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Установка оборудования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443084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и монтаж вывески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1732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443084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Поиск и обучение персонала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443084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Заработная плата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443084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Аренда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34650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ru-RU" dirty="0"/>
                    </a:p>
                  </a:txBody>
                  <a:tcPr/>
                </a:tc>
              </a:tr>
              <a:tr h="4430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ИТОГО: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792070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96752"/>
          </a:xfrm>
        </p:spPr>
        <p:txBody>
          <a:bodyPr>
            <a:normAutofit/>
          </a:bodyPr>
          <a:lstStyle/>
          <a:p>
            <a:r>
              <a:rPr lang="ru-RU" b="1" dirty="0"/>
              <a:t>Распределение </a:t>
            </a:r>
            <a:r>
              <a:rPr lang="ru-RU" b="1" dirty="0" smtClean="0"/>
              <a:t>расходов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bisgid.ru/upload/information_system_5/7/3/2/item_732/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1"/>
            <a:ext cx="8352928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Окупаемость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20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Старт </a:t>
            </a:r>
            <a:r>
              <a:rPr lang="ru-RU" dirty="0"/>
              <a:t>проекта: </a:t>
            </a:r>
            <a:r>
              <a:rPr lang="ru-RU" dirty="0" smtClean="0"/>
              <a:t>Декабрь 2014 </a:t>
            </a:r>
            <a:r>
              <a:rPr lang="ru-RU" dirty="0"/>
              <a:t>г.</a:t>
            </a:r>
          </a:p>
          <a:p>
            <a:r>
              <a:rPr lang="ru-RU" dirty="0"/>
              <a:t>Открытие ювелирного салона: </a:t>
            </a:r>
            <a:r>
              <a:rPr lang="ru-RU" dirty="0" smtClean="0"/>
              <a:t>Март 2015 </a:t>
            </a:r>
            <a:r>
              <a:rPr lang="ru-RU" dirty="0"/>
              <a:t>г.</a:t>
            </a:r>
          </a:p>
          <a:p>
            <a:r>
              <a:rPr lang="ru-RU" dirty="0"/>
              <a:t>Выход на точку безубыточности: </a:t>
            </a:r>
            <a:r>
              <a:rPr lang="ru-RU" dirty="0" smtClean="0"/>
              <a:t>Май 2015 </a:t>
            </a:r>
            <a:r>
              <a:rPr lang="ru-RU" dirty="0"/>
              <a:t>г.</a:t>
            </a:r>
          </a:p>
          <a:p>
            <a:r>
              <a:rPr lang="ru-RU" dirty="0"/>
              <a:t>Дата окупаемости проекта: </a:t>
            </a:r>
            <a:r>
              <a:rPr lang="ru-RU" dirty="0" smtClean="0"/>
              <a:t>Декабрь 2015 </a:t>
            </a:r>
            <a:r>
              <a:rPr lang="ru-RU" dirty="0"/>
              <a:t>г.</a:t>
            </a:r>
          </a:p>
          <a:p>
            <a:r>
              <a:rPr lang="ru-RU" dirty="0"/>
              <a:t>Срок окупаемости проекта: 24 месяца</a:t>
            </a:r>
          </a:p>
          <a:p>
            <a:r>
              <a:rPr lang="ru-RU" dirty="0"/>
              <a:t>Доходность инвестиций: 15% годовых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6130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Диана\AppData\Roaming\Skype\dwd8853\Pictures\Video call snapshot 8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77072"/>
            <a:ext cx="3168352" cy="2376264"/>
          </a:xfrm>
          <a:prstGeom prst="rect">
            <a:avLst/>
          </a:prstGeom>
          <a:noFill/>
        </p:spPr>
      </p:pic>
      <p:pic>
        <p:nvPicPr>
          <p:cNvPr id="1027" name="Picture 3" descr="C:\Users\Диана\AppData\Roaming\Skype\dwd8853\Pictures\Video call snapshot 7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143672" cy="2357754"/>
          </a:xfrm>
          <a:prstGeom prst="rect">
            <a:avLst/>
          </a:prstGeom>
          <a:noFill/>
        </p:spPr>
      </p:pic>
      <p:pic>
        <p:nvPicPr>
          <p:cNvPr id="1029" name="Picture 5" descr="C:\Users\Диана\AppData\Roaming\Skype\dwd8853\Pictures\Video call snapshot 19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934834"/>
            <a:ext cx="3168352" cy="2376264"/>
          </a:xfrm>
          <a:prstGeom prst="rect">
            <a:avLst/>
          </a:prstGeom>
          <a:noFill/>
        </p:spPr>
      </p:pic>
      <p:pic>
        <p:nvPicPr>
          <p:cNvPr id="1030" name="Picture 6" descr="C:\Users\Диана\AppData\Roaming\Skype\dwd8853\Pictures\Video call snapshot 15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005064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208912" cy="5906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Вашему </a:t>
            </a:r>
            <a:r>
              <a:rPr lang="ru-RU" dirty="0"/>
              <a:t>вниманию будет представлен бизнес-план по открытию ювелирного магазина. Он содержит подробное описание всех этапов, которые необходимо пройти начинающему предпринимателю. Также здесь приводятся все экономические расчеты денежных средств, необходимых для реализации проекта, прогнозируемые расходы и доходы. Кроме этого, в бизнес-плане описаны некоторые организационные моменты ведения предпринимательской деятельности.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gejzer.ru/wp-content/uploads/2013/11/juvelirnyj-sal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450936"/>
          <a:ext cx="842493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10035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Срок окупаемости проекта</a:t>
                      </a:r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24 месяца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  <a:tr h="10035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Общие вложения в </a:t>
                      </a:r>
                    </a:p>
                    <a:p>
                      <a:pPr algn="ctr"/>
                      <a:r>
                        <a:rPr lang="ru-RU" sz="2000" dirty="0" smtClean="0"/>
                        <a:t>проект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863 </a:t>
                      </a: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ru-RU" sz="2000" dirty="0"/>
                    </a:p>
                  </a:txBody>
                  <a:tcPr/>
                </a:tc>
              </a:tr>
              <a:tr h="9707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Средний размер выручки (за месяц)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289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084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ru-RU" sz="2000" dirty="0"/>
                    </a:p>
                  </a:txBody>
                  <a:tcPr/>
                </a:tc>
              </a:tr>
              <a:tr h="10035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Средний размер чистой прибыли (за месяц)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555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0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6064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Цель проекта: провести детальное исследование эффективности открытия ювелирного магазина, выяснить экономическую выгоду проекта, вычислить затраты на его реализацию, получить необходимое инвестирование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49338"/>
          </a:xfrm>
        </p:spPr>
        <p:txBody>
          <a:bodyPr>
            <a:normAutofit/>
          </a:bodyPr>
          <a:lstStyle/>
          <a:p>
            <a:r>
              <a:rPr lang="ru-RU" dirty="0"/>
              <a:t>Бизнес-план ювелирного магазина: </a:t>
            </a:r>
            <a:r>
              <a:rPr lang="ru-RU" dirty="0" smtClean="0"/>
              <a:t>расположения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39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Помещение для ювелирного магазина будет арендовано в новом ТРЦ. Центр  находится </a:t>
            </a:r>
            <a:r>
              <a:rPr lang="ru-RU" dirty="0"/>
              <a:t>в оживленной части города с большим людским потоком. </a:t>
            </a:r>
            <a:r>
              <a:rPr lang="ru-RU" dirty="0" smtClean="0"/>
              <a:t>Будущий </a:t>
            </a:r>
            <a:r>
              <a:rPr lang="ru-RU" dirty="0"/>
              <a:t>ювелирный салон будет располагаться в месте, где намечен наиболее людный поток: на первом этаже ТРЦ, рядом с популярным </a:t>
            </a:r>
            <a:r>
              <a:rPr lang="ru-RU" dirty="0" smtClean="0"/>
              <a:t>бутиком </a:t>
            </a:r>
            <a:r>
              <a:rPr lang="ru-RU" dirty="0"/>
              <a:t>и эскалатором, ведущим на второй этаж.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2" name="Picture 4" descr="http://lady-clab.ru/uploads/posts/2010-10/1285997700_diaman1_illustra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Специализацией </a:t>
            </a:r>
            <a:r>
              <a:rPr lang="ru-RU" dirty="0"/>
              <a:t>ювелирного салона станут украшения из серебра, которые отличаются более низкой ценой, но обладает презентабельностью не меньшей, чем изделия из золота и других драгоценных металлов. Дополняться серебряные украшения будут вставками из драгоценных и полудрагоценных камней. Более половины всего представленного ассортимента будет находиться в среднем ценовом сегменте, около трети продукции – в сегменте </a:t>
            </a:r>
            <a:r>
              <a:rPr lang="ru-RU" dirty="0" err="1"/>
              <a:t>премиум-класса</a:t>
            </a:r>
            <a:r>
              <a:rPr lang="ru-RU" dirty="0"/>
              <a:t>. Всего в магазине будет представлен ассортимент из более, чем 500 позиций.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332654"/>
          <a:ext cx="8259336" cy="6176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296144"/>
                <a:gridCol w="1152128"/>
                <a:gridCol w="1109856"/>
                <a:gridCol w="1028800"/>
              </a:tblGrid>
              <a:tr h="5929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</a:t>
                      </a:r>
                      <a:r>
                        <a:rPr lang="ru-RU" sz="1600" baseline="0" dirty="0" smtClean="0"/>
                        <a:t> этапа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Декабрь 2014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Январь 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Февраль</a:t>
                      </a:r>
                      <a:r>
                        <a:rPr lang="ru-RU" sz="1600" baseline="0" dirty="0" smtClean="0"/>
                        <a:t> 2015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Март 2015</a:t>
                      </a:r>
                      <a:endParaRPr lang="ru-RU" sz="1600" dirty="0"/>
                    </a:p>
                  </a:txBody>
                  <a:tcPr/>
                </a:tc>
              </a:tr>
              <a:tr h="1223868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торгового оборудования (внесение аванса 100%)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***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***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***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764918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Приобретение товара (аванс 100%)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***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764918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Доставка и установка оборудования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***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764918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Поиск и обучение персонала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***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764918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Доставка и раскладка товара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***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764918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Изготовление вывесок (</a:t>
                      </a:r>
                      <a:r>
                        <a:rPr lang="ru-RU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лайтбоксы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***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</a:tr>
              <a:tr h="535442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Открытие салона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***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График работы, персонал, заработная плата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4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В </a:t>
            </a:r>
            <a:r>
              <a:rPr lang="ru-RU" dirty="0"/>
              <a:t>связи с тем, что режим работы торгового центра с 10.00 до 21.00, необходимо, чтобы ювелирный салон работал по тому же графику. Для нормального ведения деятельности в текущих условиях ювелирному салону требуется штат из четырех продавцов-консультантов, которые будут работать по графику 2х2. Для увеличения объемов продаж и создания дополнительной мотивации для работников, в салоне рекомендуется ввести смешанную систему оплаты труда, состоящую и постоянной (оклад) и переменной части (процент от продаж).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82</TotalTime>
  <Words>235</Words>
  <Application>Microsoft Office PowerPoint</Application>
  <PresentationFormat>Экран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Ювелирный магазин</vt:lpstr>
      <vt:lpstr>Слайд 2</vt:lpstr>
      <vt:lpstr>Слайд 3</vt:lpstr>
      <vt:lpstr>Слайд 4</vt:lpstr>
      <vt:lpstr>Бизнес-план ювелирного магазина: расположения</vt:lpstr>
      <vt:lpstr>Слайд 6</vt:lpstr>
      <vt:lpstr>Слайд 7</vt:lpstr>
      <vt:lpstr>Слайд 8</vt:lpstr>
      <vt:lpstr>График работы, персонал, заработная плата </vt:lpstr>
      <vt:lpstr>Расходная часть</vt:lpstr>
      <vt:lpstr>Распределение расходов</vt:lpstr>
      <vt:lpstr>Окупаемость проекта </vt:lpstr>
      <vt:lpstr>Спасибо за внимание!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Диана</cp:lastModifiedBy>
  <cp:revision>10</cp:revision>
  <dcterms:created xsi:type="dcterms:W3CDTF">2014-12-11T19:36:19Z</dcterms:created>
  <dcterms:modified xsi:type="dcterms:W3CDTF">2014-12-22T14:16:24Z</dcterms:modified>
</cp:coreProperties>
</file>