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60" r:id="rId3"/>
    <p:sldId id="262" r:id="rId4"/>
    <p:sldId id="268" r:id="rId5"/>
    <p:sldId id="280" r:id="rId6"/>
    <p:sldId id="265" r:id="rId7"/>
    <p:sldId id="281" r:id="rId8"/>
    <p:sldId id="278" r:id="rId9"/>
    <p:sldId id="282" r:id="rId10"/>
    <p:sldId id="279" r:id="rId11"/>
    <p:sldId id="283" r:id="rId12"/>
    <p:sldId id="275" r:id="rId13"/>
    <p:sldId id="284" r:id="rId14"/>
    <p:sldId id="276" r:id="rId15"/>
    <p:sldId id="285"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4660"/>
  </p:normalViewPr>
  <p:slideViewPr>
    <p:cSldViewPr>
      <p:cViewPr varScale="1">
        <p:scale>
          <a:sx n="64" d="100"/>
          <a:sy n="64" d="100"/>
        </p:scale>
        <p:origin x="-157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01.03.2014</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01.03.2014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01.03.2014</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01.03.2014</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01.03.2014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01.03.2014</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tanais.info/art/pic/aivazovsky14.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addthis.com/bookmark.php?v=250&amp;username=xa-4cc9a574075f0a84"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addthis.com/bookmark.php?v=250&amp;username=xa-4cc9a574075f0a84"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addthis.com/bookmark.php?v=250&amp;username=xa-4cc9a574075f0a84" TargetMode="External"/><Relationship Id="rId2" Type="http://schemas.openxmlformats.org/officeDocument/2006/relationships/hyperlink" Target="http://www.tanais.info/art/%20http:/www.tanais.info/art/pic/surikov6.html" TargetMode="Externa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2276872"/>
            <a:ext cx="8458200" cy="1470025"/>
          </a:xfrm>
        </p:spPr>
        <p:txBody>
          <a:bodyPr>
            <a:noAutofit/>
          </a:bodyPr>
          <a:lstStyle/>
          <a:p>
            <a:r>
              <a:rPr lang="en-US" sz="5400" dirty="0" smtClean="0">
                <a:latin typeface="Shonar Bangla" pitchFamily="34" charset="0"/>
                <a:cs typeface="Shonar Bangla" pitchFamily="34" charset="0"/>
              </a:rPr>
              <a:t>Russian painting in the second half XIX - beginning of XX century</a:t>
            </a:r>
            <a:endParaRPr lang="uk-UA" sz="5400" dirty="0">
              <a:latin typeface="Monotype Corsiva" pitchFamily="66" charset="0"/>
              <a:cs typeface="Shonar Bangl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71480"/>
            <a:ext cx="3857652"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smtClean="0"/>
              <a:t>Alexei K. </a:t>
            </a:r>
            <a:r>
              <a:rPr lang="en-US" sz="2400" b="1" dirty="0" err="1" smtClean="0"/>
              <a:t>Savrasov</a:t>
            </a:r>
            <a:endParaRPr lang="en-US" sz="2400" b="1" dirty="0"/>
          </a:p>
        </p:txBody>
      </p:sp>
      <p:sp>
        <p:nvSpPr>
          <p:cNvPr id="9" name="TextBox 8"/>
          <p:cNvSpPr txBox="1"/>
          <p:nvPr/>
        </p:nvSpPr>
        <p:spPr>
          <a:xfrm>
            <a:off x="251520" y="5805264"/>
            <a:ext cx="4355976" cy="2585323"/>
          </a:xfrm>
          <a:prstGeom prst="rect">
            <a:avLst/>
          </a:prstGeom>
          <a:noFill/>
        </p:spPr>
        <p:txBody>
          <a:bodyPr wrap="square" rtlCol="0">
            <a:spAutoFit/>
          </a:bodyPr>
          <a:lstStyle/>
          <a:p>
            <a:pPr algn="ctr"/>
            <a:r>
              <a:rPr lang="en-US" b="1" i="1" dirty="0" smtClean="0"/>
              <a:t>“The </a:t>
            </a:r>
            <a:r>
              <a:rPr lang="en-US" b="1" i="1" dirty="0" smtClean="0"/>
              <a:t>rooks have </a:t>
            </a:r>
            <a:r>
              <a:rPr lang="en-US" b="1" i="1" dirty="0" smtClean="0"/>
              <a:t>returned”</a:t>
            </a:r>
          </a:p>
          <a:p>
            <a:pPr algn="ctr"/>
            <a:r>
              <a:rPr lang="en-US" i="1" dirty="0" smtClean="0"/>
              <a:t>1871. Oil </a:t>
            </a:r>
            <a:r>
              <a:rPr lang="en-US" i="1" dirty="0" smtClean="0"/>
              <a:t>on </a:t>
            </a:r>
            <a:r>
              <a:rPr lang="en-US" i="1" dirty="0" smtClean="0"/>
              <a:t>canvas. </a:t>
            </a:r>
            <a:r>
              <a:rPr lang="en-US" i="1" dirty="0" err="1" smtClean="0"/>
              <a:t>Tetryakov</a:t>
            </a:r>
            <a:r>
              <a:rPr lang="en-US" i="1" dirty="0" smtClean="0"/>
              <a:t> Gallery, Russia</a:t>
            </a:r>
          </a:p>
          <a:p>
            <a:r>
              <a:rPr lang="en-US" dirty="0" smtClean="0"/>
              <a:t/>
            </a:r>
            <a:br>
              <a:rPr lang="en-US" dirty="0" smtClean="0"/>
            </a:br>
            <a:endParaRPr lang="en-US" b="1" dirty="0" smtClean="0"/>
          </a:p>
          <a:p>
            <a:r>
              <a:rPr lang="ru-RU" dirty="0" smtClean="0"/>
              <a:t/>
            </a:r>
            <a:br>
              <a:rPr lang="ru-RU" dirty="0" smtClean="0"/>
            </a:br>
            <a:endParaRPr lang="ru-RU" dirty="0" smtClean="0"/>
          </a:p>
          <a:p>
            <a:r>
              <a:rPr lang="ru-RU" dirty="0" smtClean="0"/>
              <a:t/>
            </a:r>
            <a:br>
              <a:rPr lang="ru-RU" dirty="0" smtClean="0"/>
            </a:br>
            <a:endParaRPr lang="ru-RU" dirty="0">
              <a:latin typeface="Cambria" pitchFamily="18" charset="0"/>
            </a:endParaRPr>
          </a:p>
        </p:txBody>
      </p:sp>
      <p:pic>
        <p:nvPicPr>
          <p:cNvPr id="1026" name="Picture 2" descr="Alexei Savrasov: the rooks have returned"/>
          <p:cNvPicPr>
            <a:picLocks noChangeAspect="1" noChangeArrowheads="1"/>
          </p:cNvPicPr>
          <p:nvPr/>
        </p:nvPicPr>
        <p:blipFill>
          <a:blip r:embed="rId2" cstate="print"/>
          <a:srcRect/>
          <a:stretch>
            <a:fillRect/>
          </a:stretch>
        </p:blipFill>
        <p:spPr bwMode="auto">
          <a:xfrm>
            <a:off x="539552" y="1196751"/>
            <a:ext cx="3816424" cy="4608513"/>
          </a:xfrm>
          <a:prstGeom prst="rect">
            <a:avLst/>
          </a:prstGeom>
          <a:noFill/>
        </p:spPr>
      </p:pic>
      <p:sp>
        <p:nvSpPr>
          <p:cNvPr id="7" name="Прямоугольник 6"/>
          <p:cNvSpPr/>
          <p:nvPr/>
        </p:nvSpPr>
        <p:spPr>
          <a:xfrm>
            <a:off x="4788024" y="1052736"/>
            <a:ext cx="4032448" cy="5539978"/>
          </a:xfrm>
          <a:prstGeom prst="rect">
            <a:avLst/>
          </a:prstGeom>
        </p:spPr>
        <p:txBody>
          <a:bodyPr wrap="square">
            <a:spAutoFit/>
          </a:bodyPr>
          <a:lstStyle/>
          <a:p>
            <a:pPr algn="ctr"/>
            <a:r>
              <a:rPr lang="en-US" sz="2000" dirty="0" err="1" smtClean="0"/>
              <a:t>Savrasov</a:t>
            </a:r>
            <a:r>
              <a:rPr lang="en-US" sz="2000" dirty="0" smtClean="0"/>
              <a:t> was one of the most important -arguably the most important- of all the 19th century Russian landscape painters, considered the creator of the "lyrical landscape style". A </a:t>
            </a:r>
            <a:r>
              <a:rPr lang="en-US" sz="2000" dirty="0" err="1" smtClean="0"/>
              <a:t>trully</a:t>
            </a:r>
            <a:r>
              <a:rPr lang="en-US" sz="2000" dirty="0" smtClean="0"/>
              <a:t> emblematic work, "the rooks have returned" (or "the rooks have come back") is </a:t>
            </a:r>
            <a:r>
              <a:rPr lang="en-US" sz="2000" dirty="0" err="1" smtClean="0"/>
              <a:t>Savrasov's</a:t>
            </a:r>
            <a:r>
              <a:rPr lang="en-US" sz="2000" dirty="0" smtClean="0"/>
              <a:t> most famous painting, a lovely elegy to the spring announced by the rooks </a:t>
            </a:r>
            <a:r>
              <a:rPr lang="en-US" sz="2000" dirty="0" smtClean="0"/>
              <a:t>return. </a:t>
            </a:r>
            <a:r>
              <a:rPr lang="en-US" sz="2000" dirty="0" smtClean="0"/>
              <a:t>The canvas shows </a:t>
            </a:r>
            <a:r>
              <a:rPr lang="en-US" sz="2000" dirty="0" err="1" smtClean="0"/>
              <a:t>Savrasov's</a:t>
            </a:r>
            <a:r>
              <a:rPr lang="en-US" sz="2000" dirty="0" smtClean="0"/>
              <a:t> love for the rural Russian landscape, very influenced by John Constable.</a:t>
            </a:r>
            <a:endParaRPr lang="en-US" sz="2000" dirty="0" smtClean="0"/>
          </a:p>
          <a:p>
            <a:endParaRPr lang="en-US" dirty="0" smtClean="0"/>
          </a:p>
          <a:p>
            <a:r>
              <a:rPr lang="en-US" dirty="0" smtClean="0"/>
              <a:t/>
            </a:r>
            <a:br>
              <a:rPr lang="en-US" dirty="0" smtClean="0"/>
            </a:br>
            <a:endParaRPr lang="uk-U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71480"/>
            <a:ext cx="3857652"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smtClean="0"/>
              <a:t>Alexei K. </a:t>
            </a:r>
            <a:r>
              <a:rPr lang="en-US" sz="2400" b="1" dirty="0" err="1" smtClean="0"/>
              <a:t>Savrasov</a:t>
            </a:r>
            <a:endParaRPr lang="en-US" sz="2400" b="1" dirty="0"/>
          </a:p>
        </p:txBody>
      </p:sp>
      <p:sp>
        <p:nvSpPr>
          <p:cNvPr id="3" name="TextBox 2"/>
          <p:cNvSpPr txBox="1"/>
          <p:nvPr/>
        </p:nvSpPr>
        <p:spPr>
          <a:xfrm>
            <a:off x="1115616" y="6165304"/>
            <a:ext cx="7128792" cy="2031325"/>
          </a:xfrm>
          <a:prstGeom prst="rect">
            <a:avLst/>
          </a:prstGeom>
          <a:noFill/>
        </p:spPr>
        <p:txBody>
          <a:bodyPr wrap="square" rtlCol="0">
            <a:spAutoFit/>
          </a:bodyPr>
          <a:lstStyle/>
          <a:p>
            <a:pPr algn="ctr"/>
            <a:r>
              <a:rPr lang="en-US" b="1" dirty="0" smtClean="0"/>
              <a:t>“View </a:t>
            </a:r>
            <a:r>
              <a:rPr lang="en-US" b="1" dirty="0" smtClean="0"/>
              <a:t>of the Kremlin from the </a:t>
            </a:r>
            <a:r>
              <a:rPr lang="en-US" b="1" dirty="0" err="1" smtClean="0"/>
              <a:t>Krymsky</a:t>
            </a:r>
            <a:r>
              <a:rPr lang="en-US" b="1" dirty="0" smtClean="0"/>
              <a:t> Bridge in Inclement </a:t>
            </a:r>
            <a:r>
              <a:rPr lang="en-US" b="1" dirty="0" smtClean="0"/>
              <a:t>Weather” </a:t>
            </a:r>
            <a:r>
              <a:rPr lang="en-US" dirty="0" smtClean="0"/>
              <a:t>1851 </a:t>
            </a:r>
            <a:r>
              <a:rPr lang="en-US" dirty="0" smtClean="0"/>
              <a:t/>
            </a:r>
            <a:br>
              <a:rPr lang="en-US" dirty="0" smtClean="0"/>
            </a:br>
            <a:endParaRPr lang="en-US" b="1" dirty="0" smtClean="0"/>
          </a:p>
          <a:p>
            <a:r>
              <a:rPr lang="ru-RU" dirty="0" smtClean="0"/>
              <a:t/>
            </a:r>
            <a:br>
              <a:rPr lang="ru-RU" dirty="0" smtClean="0"/>
            </a:br>
            <a:endParaRPr lang="ru-RU" dirty="0" smtClean="0"/>
          </a:p>
          <a:p>
            <a:r>
              <a:rPr lang="ru-RU" dirty="0" smtClean="0"/>
              <a:t/>
            </a:r>
            <a:br>
              <a:rPr lang="ru-RU" dirty="0" smtClean="0"/>
            </a:br>
            <a:endParaRPr lang="ru-RU" dirty="0">
              <a:latin typeface="Cambria" pitchFamily="18" charset="0"/>
            </a:endParaRPr>
          </a:p>
        </p:txBody>
      </p:sp>
      <p:pic>
        <p:nvPicPr>
          <p:cNvPr id="38914" name="Picture 2" descr="File:Savrasov vid na cremlin.JPG"/>
          <p:cNvPicPr>
            <a:picLocks noChangeAspect="1" noChangeArrowheads="1"/>
          </p:cNvPicPr>
          <p:nvPr/>
        </p:nvPicPr>
        <p:blipFill>
          <a:blip r:embed="rId2" cstate="print"/>
          <a:srcRect/>
          <a:stretch>
            <a:fillRect/>
          </a:stretch>
        </p:blipFill>
        <p:spPr bwMode="auto">
          <a:xfrm>
            <a:off x="1115616" y="1196752"/>
            <a:ext cx="7056784" cy="489654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71480"/>
            <a:ext cx="3857652"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smtClean="0"/>
              <a:t>Fyodor </a:t>
            </a:r>
            <a:r>
              <a:rPr lang="en-US" sz="2400" b="1" dirty="0" err="1" smtClean="0"/>
              <a:t>Vasilyev</a:t>
            </a:r>
            <a:endParaRPr lang="en-US" sz="2400" b="1" dirty="0"/>
          </a:p>
        </p:txBody>
      </p:sp>
      <p:sp>
        <p:nvSpPr>
          <p:cNvPr id="4" name="TextBox 3"/>
          <p:cNvSpPr txBox="1"/>
          <p:nvPr/>
        </p:nvSpPr>
        <p:spPr>
          <a:xfrm>
            <a:off x="467544" y="4941168"/>
            <a:ext cx="4857784" cy="1477328"/>
          </a:xfrm>
          <a:prstGeom prst="rect">
            <a:avLst/>
          </a:prstGeom>
          <a:noFill/>
        </p:spPr>
        <p:txBody>
          <a:bodyPr wrap="square" rtlCol="0">
            <a:spAutoFit/>
          </a:bodyPr>
          <a:lstStyle/>
          <a:p>
            <a:pPr algn="ctr"/>
            <a:r>
              <a:rPr lang="en-US" b="1" dirty="0" smtClean="0"/>
              <a:t>"Wet </a:t>
            </a:r>
            <a:r>
              <a:rPr lang="en-US" b="1" dirty="0" smtClean="0"/>
              <a:t>Meadow“</a:t>
            </a:r>
          </a:p>
          <a:p>
            <a:pPr algn="ctr"/>
            <a:r>
              <a:rPr lang="en-US" dirty="0" smtClean="0"/>
              <a:t>1872. Oil </a:t>
            </a:r>
            <a:r>
              <a:rPr lang="en-US" dirty="0" smtClean="0"/>
              <a:t>on </a:t>
            </a:r>
            <a:r>
              <a:rPr lang="en-US" dirty="0" smtClean="0"/>
              <a:t>canvas. </a:t>
            </a:r>
            <a:r>
              <a:rPr lang="en-US" dirty="0" smtClean="0"/>
              <a:t>The </a:t>
            </a:r>
            <a:r>
              <a:rPr lang="en-US" dirty="0" err="1" smtClean="0"/>
              <a:t>Tretyakov</a:t>
            </a:r>
            <a:r>
              <a:rPr lang="en-US" dirty="0" smtClean="0"/>
              <a:t> Gallery, Moscow, Russia</a:t>
            </a:r>
          </a:p>
          <a:p>
            <a:r>
              <a:rPr lang="en-US" dirty="0" smtClean="0"/>
              <a:t/>
            </a:r>
            <a:br>
              <a:rPr lang="en-US" dirty="0" smtClean="0"/>
            </a:br>
            <a:endParaRPr lang="en-US" b="1" dirty="0"/>
          </a:p>
        </p:txBody>
      </p:sp>
      <p:sp>
        <p:nvSpPr>
          <p:cNvPr id="7" name="Прямоугольник 6"/>
          <p:cNvSpPr/>
          <p:nvPr/>
        </p:nvSpPr>
        <p:spPr>
          <a:xfrm>
            <a:off x="5580112" y="1196752"/>
            <a:ext cx="3312368" cy="4401205"/>
          </a:xfrm>
          <a:prstGeom prst="rect">
            <a:avLst/>
          </a:prstGeom>
        </p:spPr>
        <p:txBody>
          <a:bodyPr wrap="square">
            <a:spAutoFit/>
          </a:bodyPr>
          <a:lstStyle/>
          <a:p>
            <a:pPr algn="ctr"/>
            <a:r>
              <a:rPr lang="en-US" sz="2000" dirty="0" smtClean="0"/>
              <a:t>Feodor </a:t>
            </a:r>
            <a:r>
              <a:rPr lang="en-US" sz="2000" dirty="0" err="1" smtClean="0"/>
              <a:t>Vasilyev</a:t>
            </a:r>
            <a:r>
              <a:rPr lang="en-US" sz="2000" dirty="0" smtClean="0"/>
              <a:t> was a </a:t>
            </a:r>
            <a:r>
              <a:rPr lang="en-US" sz="2000" dirty="0" err="1" smtClean="0"/>
              <a:t>brillian</a:t>
            </a:r>
            <a:r>
              <a:rPr lang="en-US" sz="2000" dirty="0" smtClean="0"/>
              <a:t> "boy genius" who established himself as one of the most important and respected Russian painters of his era, introducing the lyrical landscape style in Russian painting. "Wet meadow" is a beautiful, lyric masterwork done completely from memory and a few sketches of the Russian plains. </a:t>
            </a:r>
            <a:r>
              <a:rPr lang="ru-RU" sz="2000" dirty="0" smtClean="0"/>
              <a:t/>
            </a:r>
            <a:br>
              <a:rPr lang="ru-RU" sz="2000" dirty="0" smtClean="0"/>
            </a:br>
            <a:endParaRPr lang="uk-UA" sz="2000" dirty="0"/>
          </a:p>
        </p:txBody>
      </p:sp>
      <p:pic>
        <p:nvPicPr>
          <p:cNvPr id="9218" name="Picture 2" descr="Fyodor Vasilyev: &quot;Wet Meadow&quot;"/>
          <p:cNvPicPr>
            <a:picLocks noChangeAspect="1" noChangeArrowheads="1"/>
          </p:cNvPicPr>
          <p:nvPr/>
        </p:nvPicPr>
        <p:blipFill>
          <a:blip r:embed="rId2" cstate="print"/>
          <a:srcRect/>
          <a:stretch>
            <a:fillRect/>
          </a:stretch>
        </p:blipFill>
        <p:spPr bwMode="auto">
          <a:xfrm>
            <a:off x="251520" y="1340768"/>
            <a:ext cx="5310876" cy="338437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71480"/>
            <a:ext cx="3857652"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smtClean="0"/>
              <a:t>Fyodor </a:t>
            </a:r>
            <a:r>
              <a:rPr lang="en-US" sz="2400" b="1" dirty="0" err="1" smtClean="0"/>
              <a:t>Vasilyev</a:t>
            </a:r>
            <a:endParaRPr lang="en-US" sz="2400" b="1" dirty="0"/>
          </a:p>
        </p:txBody>
      </p:sp>
      <p:sp>
        <p:nvSpPr>
          <p:cNvPr id="3" name="TextBox 2"/>
          <p:cNvSpPr txBox="1"/>
          <p:nvPr/>
        </p:nvSpPr>
        <p:spPr>
          <a:xfrm>
            <a:off x="683568" y="5657671"/>
            <a:ext cx="7704856" cy="1200329"/>
          </a:xfrm>
          <a:prstGeom prst="rect">
            <a:avLst/>
          </a:prstGeom>
          <a:noFill/>
        </p:spPr>
        <p:txBody>
          <a:bodyPr wrap="square" rtlCol="0">
            <a:spAutoFit/>
          </a:bodyPr>
          <a:lstStyle/>
          <a:p>
            <a:pPr algn="ctr"/>
            <a:r>
              <a:rPr lang="en-US" b="1" dirty="0" smtClean="0"/>
              <a:t>“After </a:t>
            </a:r>
            <a:r>
              <a:rPr lang="en-US" b="1" dirty="0" smtClean="0"/>
              <a:t>a Heavy </a:t>
            </a:r>
            <a:r>
              <a:rPr lang="en-US" b="1" dirty="0" smtClean="0"/>
              <a:t>Rain” </a:t>
            </a:r>
            <a:r>
              <a:rPr lang="en-US" dirty="0" smtClean="0"/>
              <a:t>1870</a:t>
            </a:r>
          </a:p>
          <a:p>
            <a:r>
              <a:rPr lang="en-US" dirty="0" smtClean="0"/>
              <a:t/>
            </a:r>
            <a:br>
              <a:rPr lang="en-US" dirty="0" smtClean="0"/>
            </a:br>
            <a:r>
              <a:rPr lang="en-US" dirty="0" smtClean="0"/>
              <a:t> </a:t>
            </a:r>
            <a:br>
              <a:rPr lang="en-US" dirty="0" smtClean="0"/>
            </a:br>
            <a:endParaRPr lang="en-US" b="1" dirty="0"/>
          </a:p>
        </p:txBody>
      </p:sp>
      <p:pic>
        <p:nvPicPr>
          <p:cNvPr id="39942" name="Picture 6" descr="File:Vasilyev after heavy rain.JPG"/>
          <p:cNvPicPr>
            <a:picLocks noChangeAspect="1" noChangeArrowheads="1"/>
          </p:cNvPicPr>
          <p:nvPr/>
        </p:nvPicPr>
        <p:blipFill>
          <a:blip r:embed="rId2" cstate="print"/>
          <a:srcRect/>
          <a:stretch>
            <a:fillRect/>
          </a:stretch>
        </p:blipFill>
        <p:spPr bwMode="auto">
          <a:xfrm>
            <a:off x="827584" y="1340768"/>
            <a:ext cx="7620000" cy="410445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71480"/>
            <a:ext cx="3857652"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smtClean="0"/>
              <a:t>Mikhail </a:t>
            </a:r>
            <a:r>
              <a:rPr lang="en-US" sz="2400" b="1" dirty="0" err="1" smtClean="0"/>
              <a:t>Vrubel</a:t>
            </a:r>
            <a:endParaRPr lang="ru-RU" sz="2400" b="1" dirty="0">
              <a:latin typeface="Cambria" pitchFamily="18" charset="0"/>
            </a:endParaRPr>
          </a:p>
        </p:txBody>
      </p:sp>
      <p:sp>
        <p:nvSpPr>
          <p:cNvPr id="4" name="TextBox 3"/>
          <p:cNvSpPr txBox="1"/>
          <p:nvPr/>
        </p:nvSpPr>
        <p:spPr>
          <a:xfrm>
            <a:off x="323528" y="5380672"/>
            <a:ext cx="4608512" cy="1477328"/>
          </a:xfrm>
          <a:prstGeom prst="rect">
            <a:avLst/>
          </a:prstGeom>
          <a:noFill/>
        </p:spPr>
        <p:txBody>
          <a:bodyPr wrap="square" rtlCol="0">
            <a:spAutoFit/>
          </a:bodyPr>
          <a:lstStyle/>
          <a:p>
            <a:pPr algn="ctr"/>
            <a:r>
              <a:rPr lang="en-US" b="1" i="1" dirty="0" smtClean="0"/>
              <a:t>Lilac (Siren). </a:t>
            </a:r>
            <a:r>
              <a:rPr lang="en-US" i="1" dirty="0" smtClean="0"/>
              <a:t/>
            </a:r>
            <a:br>
              <a:rPr lang="en-US" i="1" dirty="0" smtClean="0"/>
            </a:br>
            <a:r>
              <a:rPr lang="en-US" i="1" dirty="0" smtClean="0"/>
              <a:t>1900. Oil on canvas. The </a:t>
            </a:r>
            <a:r>
              <a:rPr lang="en-US" i="1" dirty="0" err="1" smtClean="0"/>
              <a:t>Tretyakov</a:t>
            </a:r>
            <a:r>
              <a:rPr lang="en-US" i="1" dirty="0" smtClean="0"/>
              <a:t> Gallery, Moscow, Russia.</a:t>
            </a:r>
            <a:r>
              <a:rPr lang="ru-RU" dirty="0" smtClean="0"/>
              <a:t/>
            </a:r>
            <a:br>
              <a:rPr lang="ru-RU" dirty="0" smtClean="0"/>
            </a:br>
            <a:r>
              <a:rPr lang="ru-RU" dirty="0"/>
              <a:t/>
            </a:r>
            <a:br>
              <a:rPr lang="ru-RU" dirty="0"/>
            </a:br>
            <a:endParaRPr lang="ru-RU" dirty="0"/>
          </a:p>
        </p:txBody>
      </p:sp>
      <p:sp>
        <p:nvSpPr>
          <p:cNvPr id="8" name="Прямоугольник 7"/>
          <p:cNvSpPr/>
          <p:nvPr/>
        </p:nvSpPr>
        <p:spPr>
          <a:xfrm>
            <a:off x="4932040" y="1124744"/>
            <a:ext cx="4211960" cy="4985980"/>
          </a:xfrm>
          <a:prstGeom prst="rect">
            <a:avLst/>
          </a:prstGeom>
        </p:spPr>
        <p:txBody>
          <a:bodyPr wrap="square">
            <a:spAutoFit/>
          </a:bodyPr>
          <a:lstStyle/>
          <a:p>
            <a:pPr algn="ctr"/>
            <a:r>
              <a:rPr lang="en-US" sz="2000" dirty="0" smtClean="0"/>
              <a:t>In 1900, </a:t>
            </a:r>
            <a:r>
              <a:rPr lang="en-US" sz="2000" dirty="0" err="1" smtClean="0"/>
              <a:t>Vrubel</a:t>
            </a:r>
            <a:r>
              <a:rPr lang="en-US" sz="2000" dirty="0" smtClean="0"/>
              <a:t> became member of the World of Art group. The same year, he produced some of his best canvases, including The Swan Princess and Lilac. </a:t>
            </a:r>
          </a:p>
          <a:p>
            <a:pPr algn="ctr"/>
            <a:r>
              <a:rPr lang="en-US" sz="2000" dirty="0" smtClean="0"/>
              <a:t>The artist's fervent love of nature helped him to convey its beauty. The luxuriant clusters of lilac in the painting "Lilac" are alive and fragrant in the starlit night. One of </a:t>
            </a:r>
            <a:r>
              <a:rPr lang="en-US" sz="2000" dirty="0" err="1" smtClean="0"/>
              <a:t>Vrubel's</a:t>
            </a:r>
            <a:r>
              <a:rPr lang="en-US" sz="2000" dirty="0" smtClean="0"/>
              <a:t> contemporaries wrote that nature blinded him (the artist did indeed go blind near the end of his life) because he looked too closely at its secrets.</a:t>
            </a:r>
          </a:p>
          <a:p>
            <a:pPr algn="ctr"/>
            <a:endParaRPr lang="ru-RU" dirty="0" smtClean="0"/>
          </a:p>
        </p:txBody>
      </p:sp>
      <p:pic>
        <p:nvPicPr>
          <p:cNvPr id="7170" name="Picture 2" descr="'Lilacs', by Mikhail Vrubel, oil on canvas, 1900."/>
          <p:cNvPicPr>
            <a:picLocks noChangeAspect="1" noChangeArrowheads="1"/>
          </p:cNvPicPr>
          <p:nvPr/>
        </p:nvPicPr>
        <p:blipFill>
          <a:blip r:embed="rId2" cstate="print"/>
          <a:srcRect/>
          <a:stretch>
            <a:fillRect/>
          </a:stretch>
        </p:blipFill>
        <p:spPr bwMode="auto">
          <a:xfrm>
            <a:off x="251520" y="1268760"/>
            <a:ext cx="4392488" cy="400814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71480"/>
            <a:ext cx="3857652"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smtClean="0"/>
              <a:t>Mikhail </a:t>
            </a:r>
            <a:r>
              <a:rPr lang="en-US" sz="2400" b="1" dirty="0" err="1" smtClean="0"/>
              <a:t>Vrubel</a:t>
            </a:r>
            <a:endParaRPr lang="ru-RU" sz="2400" b="1" dirty="0">
              <a:latin typeface="Cambria" pitchFamily="18" charset="0"/>
            </a:endParaRPr>
          </a:p>
        </p:txBody>
      </p:sp>
      <p:pic>
        <p:nvPicPr>
          <p:cNvPr id="40962" name="Picture 2" descr="File:VrubelMA ZheltyeRozyOMSK.jpg"/>
          <p:cNvPicPr>
            <a:picLocks noChangeAspect="1" noChangeArrowheads="1"/>
          </p:cNvPicPr>
          <p:nvPr/>
        </p:nvPicPr>
        <p:blipFill>
          <a:blip r:embed="rId2" cstate="print"/>
          <a:srcRect/>
          <a:stretch>
            <a:fillRect/>
          </a:stretch>
        </p:blipFill>
        <p:spPr bwMode="auto">
          <a:xfrm>
            <a:off x="0" y="1268760"/>
            <a:ext cx="4499992" cy="4392488"/>
          </a:xfrm>
          <a:prstGeom prst="rect">
            <a:avLst/>
          </a:prstGeom>
          <a:noFill/>
        </p:spPr>
      </p:pic>
      <p:pic>
        <p:nvPicPr>
          <p:cNvPr id="40964" name="Picture 4" descr="File:VrubelMA RozyIOrhideiOMSK.jpg"/>
          <p:cNvPicPr>
            <a:picLocks noChangeAspect="1" noChangeArrowheads="1"/>
          </p:cNvPicPr>
          <p:nvPr/>
        </p:nvPicPr>
        <p:blipFill>
          <a:blip r:embed="rId3" cstate="print"/>
          <a:srcRect/>
          <a:stretch>
            <a:fillRect/>
          </a:stretch>
        </p:blipFill>
        <p:spPr bwMode="auto">
          <a:xfrm>
            <a:off x="4663662" y="1196752"/>
            <a:ext cx="4480338" cy="4392488"/>
          </a:xfrm>
          <a:prstGeom prst="rect">
            <a:avLst/>
          </a:prstGeom>
          <a:noFill/>
        </p:spPr>
      </p:pic>
      <p:sp>
        <p:nvSpPr>
          <p:cNvPr id="5" name="Прямоугольник 4"/>
          <p:cNvSpPr/>
          <p:nvPr/>
        </p:nvSpPr>
        <p:spPr>
          <a:xfrm>
            <a:off x="0" y="5733256"/>
            <a:ext cx="4571999" cy="923330"/>
          </a:xfrm>
          <a:prstGeom prst="rect">
            <a:avLst/>
          </a:prstGeom>
        </p:spPr>
        <p:txBody>
          <a:bodyPr wrap="square">
            <a:spAutoFit/>
          </a:bodyPr>
          <a:lstStyle/>
          <a:p>
            <a:pPr algn="ctr"/>
            <a:r>
              <a:rPr lang="en-US" b="1" i="1" dirty="0" smtClean="0"/>
              <a:t>“Yellow Roses” </a:t>
            </a:r>
          </a:p>
          <a:p>
            <a:pPr algn="ctr"/>
            <a:r>
              <a:rPr lang="en-US" i="1" dirty="0" smtClean="0"/>
              <a:t>1894. Oil </a:t>
            </a:r>
            <a:r>
              <a:rPr lang="en-US" i="1" dirty="0" smtClean="0"/>
              <a:t>on canvas</a:t>
            </a:r>
            <a:br>
              <a:rPr lang="en-US" i="1" dirty="0" smtClean="0"/>
            </a:br>
            <a:endParaRPr lang="uk-UA" i="1" dirty="0"/>
          </a:p>
        </p:txBody>
      </p:sp>
      <p:sp>
        <p:nvSpPr>
          <p:cNvPr id="6" name="Прямоугольник 5"/>
          <p:cNvSpPr/>
          <p:nvPr/>
        </p:nvSpPr>
        <p:spPr>
          <a:xfrm>
            <a:off x="4572000" y="5733256"/>
            <a:ext cx="4572000" cy="1200329"/>
          </a:xfrm>
          <a:prstGeom prst="rect">
            <a:avLst/>
          </a:prstGeom>
        </p:spPr>
        <p:txBody>
          <a:bodyPr wrap="square">
            <a:spAutoFit/>
          </a:bodyPr>
          <a:lstStyle/>
          <a:p>
            <a:pPr algn="ctr"/>
            <a:r>
              <a:rPr lang="en-US" i="1" dirty="0" smtClean="0"/>
              <a:t>“</a:t>
            </a:r>
            <a:r>
              <a:rPr lang="en-US" b="1" i="1" dirty="0" smtClean="0"/>
              <a:t>Roses </a:t>
            </a:r>
            <a:r>
              <a:rPr lang="en-US" b="1" i="1" dirty="0" smtClean="0"/>
              <a:t>and </a:t>
            </a:r>
            <a:r>
              <a:rPr lang="en-US" b="1" i="1" dirty="0" smtClean="0"/>
              <a:t>Orchids”</a:t>
            </a:r>
          </a:p>
          <a:p>
            <a:pPr algn="ctr"/>
            <a:r>
              <a:rPr lang="en-US" i="1" dirty="0" smtClean="0"/>
              <a:t>1894. Oil </a:t>
            </a:r>
            <a:r>
              <a:rPr lang="en-US" i="1" dirty="0" smtClean="0"/>
              <a:t>on canvas</a:t>
            </a:r>
          </a:p>
          <a:p>
            <a:r>
              <a:rPr lang="en-US" dirty="0" smtClean="0"/>
              <a:t/>
            </a:r>
            <a:br>
              <a:rPr lang="en-US" dirty="0" smtClean="0"/>
            </a:br>
            <a:endParaRPr lang="uk-U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tanais.info/aivazovsky/aivazovsky14mm.jpg">
            <a:hlinkClick r:id="rId2"/>
          </p:cNvPr>
          <p:cNvPicPr>
            <a:picLocks noChangeAspect="1" noChangeArrowheads="1"/>
          </p:cNvPicPr>
          <p:nvPr/>
        </p:nvPicPr>
        <p:blipFill>
          <a:blip r:embed="rId3" cstate="print"/>
          <a:srcRect/>
          <a:stretch>
            <a:fillRect/>
          </a:stretch>
        </p:blipFill>
        <p:spPr bwMode="auto">
          <a:xfrm>
            <a:off x="500034" y="1285859"/>
            <a:ext cx="3857652" cy="2661781"/>
          </a:xfrm>
          <a:prstGeom prst="rect">
            <a:avLst/>
          </a:prstGeom>
          <a:noFill/>
        </p:spPr>
      </p:pic>
      <p:sp>
        <p:nvSpPr>
          <p:cNvPr id="3" name="TextBox 2"/>
          <p:cNvSpPr txBox="1"/>
          <p:nvPr/>
        </p:nvSpPr>
        <p:spPr>
          <a:xfrm>
            <a:off x="500034" y="571480"/>
            <a:ext cx="3857652"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smtClean="0"/>
              <a:t>Ivan </a:t>
            </a:r>
            <a:r>
              <a:rPr lang="en-US" sz="2400" b="1" dirty="0" err="1" smtClean="0"/>
              <a:t>Aivazovsky</a:t>
            </a:r>
            <a:endParaRPr lang="ru-RU" sz="2400" b="1" dirty="0">
              <a:latin typeface="Cambria" pitchFamily="18" charset="0"/>
            </a:endParaRPr>
          </a:p>
        </p:txBody>
      </p:sp>
      <p:sp>
        <p:nvSpPr>
          <p:cNvPr id="4" name="TextBox 3"/>
          <p:cNvSpPr txBox="1"/>
          <p:nvPr/>
        </p:nvSpPr>
        <p:spPr>
          <a:xfrm>
            <a:off x="500034" y="4214818"/>
            <a:ext cx="3857652" cy="1477328"/>
          </a:xfrm>
          <a:prstGeom prst="rect">
            <a:avLst/>
          </a:prstGeom>
          <a:noFill/>
        </p:spPr>
        <p:txBody>
          <a:bodyPr wrap="square" rtlCol="0">
            <a:spAutoFit/>
          </a:bodyPr>
          <a:lstStyle/>
          <a:p>
            <a:pPr algn="ctr"/>
            <a:r>
              <a:rPr lang="en-US" b="1" i="1" dirty="0" smtClean="0"/>
              <a:t>The </a:t>
            </a:r>
            <a:r>
              <a:rPr lang="en-US" b="1" i="1" dirty="0" smtClean="0"/>
              <a:t>Ninth Wave. </a:t>
            </a:r>
            <a:endParaRPr lang="uk-UA" b="1" i="1" dirty="0" smtClean="0"/>
          </a:p>
          <a:p>
            <a:pPr algn="ctr"/>
            <a:r>
              <a:rPr lang="en-US" b="1" i="1" dirty="0" smtClean="0"/>
              <a:t> </a:t>
            </a:r>
            <a:r>
              <a:rPr lang="en-US" i="1" dirty="0" smtClean="0"/>
              <a:t>1850. Oil on canvas. </a:t>
            </a:r>
            <a:r>
              <a:rPr lang="en-US" i="1" dirty="0" smtClean="0"/>
              <a:t> </a:t>
            </a:r>
            <a:r>
              <a:rPr lang="en-US" i="1" dirty="0" smtClean="0"/>
              <a:t>The State Russian Museum, St. Petersburg, Russia. </a:t>
            </a:r>
            <a:r>
              <a:rPr lang="ru-RU" dirty="0"/>
              <a:t/>
            </a:r>
            <a:br>
              <a:rPr lang="ru-RU" dirty="0"/>
            </a:br>
            <a:endParaRPr lang="ru-RU" dirty="0"/>
          </a:p>
        </p:txBody>
      </p:sp>
      <p:sp>
        <p:nvSpPr>
          <p:cNvPr id="6" name="TextBox 5"/>
          <p:cNvSpPr txBox="1"/>
          <p:nvPr/>
        </p:nvSpPr>
        <p:spPr>
          <a:xfrm>
            <a:off x="4716016" y="908720"/>
            <a:ext cx="3786214" cy="5324535"/>
          </a:xfrm>
          <a:prstGeom prst="rect">
            <a:avLst/>
          </a:prstGeom>
          <a:noFill/>
        </p:spPr>
        <p:txBody>
          <a:bodyPr wrap="square" rtlCol="0">
            <a:spAutoFit/>
          </a:bodyPr>
          <a:lstStyle/>
          <a:p>
            <a:pPr algn="ctr"/>
            <a:r>
              <a:rPr lang="en-US" sz="2000" dirty="0" smtClean="0">
                <a:latin typeface="Cambria" pitchFamily="18" charset="0"/>
              </a:rPr>
              <a:t>"The ninth wave" is a true masterwork. </a:t>
            </a:r>
            <a:r>
              <a:rPr lang="en-US" sz="2000" dirty="0" err="1" smtClean="0">
                <a:latin typeface="Cambria" pitchFamily="18" charset="0"/>
              </a:rPr>
              <a:t>Aivazovsky</a:t>
            </a:r>
            <a:r>
              <a:rPr lang="en-US" sz="2000" dirty="0" smtClean="0">
                <a:latin typeface="Cambria" pitchFamily="18" charset="0"/>
              </a:rPr>
              <a:t> reaches in this painting an absolute technical perfection, representing a group of unlucky castaways trying to survive under the merciless charges in form of oceanic waves. Nevertheless, the centre of the composition is the powerful, almost mystical and diffuse representation of the sun, which illuminates the scene with a strange, </a:t>
            </a:r>
            <a:r>
              <a:rPr lang="en-US" sz="2000" dirty="0" err="1" smtClean="0">
                <a:latin typeface="Cambria" pitchFamily="18" charset="0"/>
              </a:rPr>
              <a:t>oneiric</a:t>
            </a:r>
            <a:r>
              <a:rPr lang="en-US" sz="2000" dirty="0" smtClean="0">
                <a:latin typeface="Cambria" pitchFamily="18" charset="0"/>
              </a:rPr>
              <a:t> range of green and pink shades. This painting is often called "the most beautiful painting in Russia"</a:t>
            </a:r>
            <a:endParaRPr lang="en-US" sz="2000" dirty="0">
              <a:latin typeface="Cambr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71480"/>
            <a:ext cx="3857652"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smtClean="0"/>
              <a:t>Ivan </a:t>
            </a:r>
            <a:r>
              <a:rPr lang="en-US" sz="2400" b="1" dirty="0" err="1" smtClean="0"/>
              <a:t>Aivazovsky</a:t>
            </a:r>
            <a:endParaRPr lang="ru-RU" sz="2400" b="1" dirty="0">
              <a:latin typeface="Cambria" pitchFamily="18" charset="0"/>
            </a:endParaRPr>
          </a:p>
        </p:txBody>
      </p:sp>
      <p:pic>
        <p:nvPicPr>
          <p:cNvPr id="17410" name="Picture 2" descr="File:Aivazovsky, Brig Mercury Attacked by Two Turkish Ships 1892.jpg"/>
          <p:cNvPicPr>
            <a:picLocks noChangeAspect="1" noChangeArrowheads="1"/>
          </p:cNvPicPr>
          <p:nvPr/>
        </p:nvPicPr>
        <p:blipFill>
          <a:blip r:embed="rId2" cstate="print"/>
          <a:srcRect/>
          <a:stretch>
            <a:fillRect/>
          </a:stretch>
        </p:blipFill>
        <p:spPr bwMode="auto">
          <a:xfrm>
            <a:off x="827584" y="1196753"/>
            <a:ext cx="7416824" cy="4824536"/>
          </a:xfrm>
          <a:prstGeom prst="rect">
            <a:avLst/>
          </a:prstGeom>
          <a:noFill/>
        </p:spPr>
      </p:pic>
      <p:sp>
        <p:nvSpPr>
          <p:cNvPr id="8" name="TextBox 7"/>
          <p:cNvSpPr txBox="1"/>
          <p:nvPr/>
        </p:nvSpPr>
        <p:spPr>
          <a:xfrm>
            <a:off x="827584" y="6021288"/>
            <a:ext cx="7416824" cy="923330"/>
          </a:xfrm>
          <a:prstGeom prst="rect">
            <a:avLst/>
          </a:prstGeom>
          <a:noFill/>
        </p:spPr>
        <p:txBody>
          <a:bodyPr wrap="square" rtlCol="0">
            <a:spAutoFit/>
          </a:bodyPr>
          <a:lstStyle/>
          <a:p>
            <a:pPr algn="ctr"/>
            <a:r>
              <a:rPr lang="en-US" b="1" i="1" dirty="0" smtClean="0"/>
              <a:t>Brig "Mercury" Attacked by Two Turkish Ships</a:t>
            </a:r>
            <a:r>
              <a:rPr lang="en-US" dirty="0" smtClean="0"/>
              <a:t> </a:t>
            </a:r>
            <a:endParaRPr lang="en-US" dirty="0" smtClean="0"/>
          </a:p>
          <a:p>
            <a:pPr algn="ctr"/>
            <a:r>
              <a:rPr lang="en-US" dirty="0" smtClean="0"/>
              <a:t>1892. </a:t>
            </a:r>
            <a:r>
              <a:rPr lang="en-US" i="1" dirty="0" smtClean="0"/>
              <a:t>Oil on canvas. The </a:t>
            </a:r>
            <a:r>
              <a:rPr lang="en-US" i="1" dirty="0" err="1" smtClean="0"/>
              <a:t>Tretyakov</a:t>
            </a:r>
            <a:r>
              <a:rPr lang="en-US" i="1" dirty="0" smtClean="0"/>
              <a:t> Gallery, Moscow, Russia </a:t>
            </a:r>
            <a:r>
              <a:rPr lang="ru-RU" i="1" dirty="0"/>
              <a:t/>
            </a:r>
            <a:br>
              <a:rPr lang="ru-RU" i="1" dirty="0"/>
            </a:br>
            <a:endParaRPr lang="ru-RU"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71480"/>
            <a:ext cx="3857652"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smtClean="0"/>
              <a:t>Ivan </a:t>
            </a:r>
            <a:r>
              <a:rPr lang="en-US" sz="2400" b="1" dirty="0" err="1" smtClean="0"/>
              <a:t>Shishkin</a:t>
            </a:r>
            <a:endParaRPr lang="en-US" sz="2400" b="1" dirty="0"/>
          </a:p>
        </p:txBody>
      </p:sp>
      <p:sp>
        <p:nvSpPr>
          <p:cNvPr id="4" name="TextBox 3"/>
          <p:cNvSpPr txBox="1"/>
          <p:nvPr/>
        </p:nvSpPr>
        <p:spPr>
          <a:xfrm>
            <a:off x="683568" y="4797152"/>
            <a:ext cx="3816424" cy="2585323"/>
          </a:xfrm>
          <a:prstGeom prst="rect">
            <a:avLst/>
          </a:prstGeom>
          <a:noFill/>
        </p:spPr>
        <p:txBody>
          <a:bodyPr wrap="square" rtlCol="0">
            <a:spAutoFit/>
          </a:bodyPr>
          <a:lstStyle/>
          <a:p>
            <a:pPr algn="ctr"/>
            <a:endParaRPr lang="en-US" b="1" i="1" dirty="0" smtClean="0"/>
          </a:p>
          <a:p>
            <a:pPr algn="ctr"/>
            <a:r>
              <a:rPr lang="en-US" b="1" i="1" dirty="0" smtClean="0"/>
              <a:t>"</a:t>
            </a:r>
            <a:r>
              <a:rPr lang="en-US" b="1" i="1" dirty="0" smtClean="0"/>
              <a:t>Morning in a pine </a:t>
            </a:r>
            <a:r>
              <a:rPr lang="en-US" b="1" i="1" dirty="0" smtClean="0"/>
              <a:t>forest“</a:t>
            </a:r>
            <a:endParaRPr lang="uk-UA" b="1" i="1" dirty="0" smtClean="0"/>
          </a:p>
          <a:p>
            <a:pPr algn="ctr"/>
            <a:r>
              <a:rPr lang="en-US" i="1" dirty="0" smtClean="0"/>
              <a:t>1886</a:t>
            </a:r>
            <a:r>
              <a:rPr lang="uk-UA" i="1" dirty="0" smtClean="0"/>
              <a:t>. </a:t>
            </a:r>
            <a:r>
              <a:rPr lang="en-US" i="1" dirty="0" smtClean="0"/>
              <a:t>O</a:t>
            </a:r>
            <a:r>
              <a:rPr lang="en-US" i="1" dirty="0" smtClean="0"/>
              <a:t>il </a:t>
            </a:r>
            <a:r>
              <a:rPr lang="en-US" i="1" dirty="0" smtClean="0"/>
              <a:t>on </a:t>
            </a:r>
            <a:r>
              <a:rPr lang="en-US" i="1" dirty="0" smtClean="0"/>
              <a:t>canvas. </a:t>
            </a:r>
            <a:r>
              <a:rPr lang="en-US" i="1" dirty="0" err="1" smtClean="0"/>
              <a:t>Tetryakov</a:t>
            </a:r>
            <a:r>
              <a:rPr lang="en-US" i="1" dirty="0" smtClean="0"/>
              <a:t> </a:t>
            </a:r>
            <a:r>
              <a:rPr lang="en-US" i="1" dirty="0" smtClean="0"/>
              <a:t>Gallery, Russia</a:t>
            </a:r>
          </a:p>
          <a:p>
            <a:r>
              <a:rPr lang="en-US" dirty="0" smtClean="0"/>
              <a:t/>
            </a:r>
            <a:br>
              <a:rPr lang="en-US" dirty="0" smtClean="0"/>
            </a:br>
            <a:endParaRPr lang="uk-UA" b="1" i="1" dirty="0" smtClean="0"/>
          </a:p>
          <a:p>
            <a:pPr algn="ctr"/>
            <a:endParaRPr lang="en-US" b="1" i="1" dirty="0" smtClean="0"/>
          </a:p>
          <a:p>
            <a:r>
              <a:rPr lang="en-US" dirty="0" smtClean="0"/>
              <a:t/>
            </a:r>
            <a:br>
              <a:rPr lang="en-US" dirty="0" smtClean="0"/>
            </a:br>
            <a:endParaRPr lang="ru-RU" dirty="0"/>
          </a:p>
        </p:txBody>
      </p:sp>
      <p:pic>
        <p:nvPicPr>
          <p:cNvPr id="11266" name="Picture 2" descr="Ivan Shishkin: &quot;Morning in a pine forest&quot; - 1886"/>
          <p:cNvPicPr>
            <a:picLocks noChangeAspect="1" noChangeArrowheads="1"/>
          </p:cNvPicPr>
          <p:nvPr/>
        </p:nvPicPr>
        <p:blipFill>
          <a:blip r:embed="rId2" cstate="print"/>
          <a:srcRect/>
          <a:stretch>
            <a:fillRect/>
          </a:stretch>
        </p:blipFill>
        <p:spPr bwMode="auto">
          <a:xfrm>
            <a:off x="179512" y="1412775"/>
            <a:ext cx="5040560" cy="3411171"/>
          </a:xfrm>
          <a:prstGeom prst="rect">
            <a:avLst/>
          </a:prstGeom>
          <a:noFill/>
        </p:spPr>
      </p:pic>
      <p:sp>
        <p:nvSpPr>
          <p:cNvPr id="9" name="Прямоугольник 8"/>
          <p:cNvSpPr/>
          <p:nvPr/>
        </p:nvSpPr>
        <p:spPr>
          <a:xfrm>
            <a:off x="5292080" y="1196752"/>
            <a:ext cx="3851920" cy="4370427"/>
          </a:xfrm>
          <a:prstGeom prst="rect">
            <a:avLst/>
          </a:prstGeom>
        </p:spPr>
        <p:txBody>
          <a:bodyPr wrap="square">
            <a:spAutoFit/>
          </a:bodyPr>
          <a:lstStyle/>
          <a:p>
            <a:pPr algn="ctr"/>
            <a:r>
              <a:rPr lang="en-US" sz="2200" dirty="0" smtClean="0"/>
              <a:t>"Morning in a pine forest" is a marvelous pictorial fantasy that goes </a:t>
            </a:r>
            <a:r>
              <a:rPr lang="en-US" sz="2200" dirty="0" err="1" smtClean="0"/>
              <a:t>beyong</a:t>
            </a:r>
            <a:r>
              <a:rPr lang="en-US" sz="2200" dirty="0" smtClean="0"/>
              <a:t> the pure realism developed by many other Russian painters of the era. </a:t>
            </a:r>
            <a:r>
              <a:rPr lang="en-US" sz="2200" dirty="0" err="1" smtClean="0"/>
              <a:t>Shishkin</a:t>
            </a:r>
            <a:r>
              <a:rPr lang="en-US" sz="2200" dirty="0" smtClean="0"/>
              <a:t> has chosen one of his favorite motifs, the dense Russian pine forest, adding the unusual and rather bucolic presence of a family of </a:t>
            </a:r>
            <a:r>
              <a:rPr lang="en-US" sz="2200" dirty="0" smtClean="0"/>
              <a:t>bears.</a:t>
            </a:r>
            <a:endParaRPr lang="en-US" sz="2200" dirty="0" smtClean="0"/>
          </a:p>
          <a:p>
            <a:r>
              <a:rPr lang="en-US" dirty="0" smtClean="0">
                <a:hlinkClick r:id="rId3"/>
              </a:rPr>
              <a:t/>
            </a:r>
            <a:br>
              <a:rPr lang="en-US" dirty="0" smtClean="0">
                <a:hlinkClick r:id="rId3"/>
              </a:rPr>
            </a:br>
            <a:endParaRPr lang="uk-U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71480"/>
            <a:ext cx="3857652"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smtClean="0"/>
              <a:t>Ivan </a:t>
            </a:r>
            <a:r>
              <a:rPr lang="en-US" sz="2400" b="1" dirty="0" err="1" smtClean="0"/>
              <a:t>Shishkin</a:t>
            </a:r>
            <a:endParaRPr lang="en-US" sz="2400" b="1" dirty="0"/>
          </a:p>
        </p:txBody>
      </p:sp>
      <p:sp>
        <p:nvSpPr>
          <p:cNvPr id="3" name="TextBox 2"/>
          <p:cNvSpPr txBox="1"/>
          <p:nvPr/>
        </p:nvSpPr>
        <p:spPr>
          <a:xfrm>
            <a:off x="683568" y="5517232"/>
            <a:ext cx="7704856" cy="2308324"/>
          </a:xfrm>
          <a:prstGeom prst="rect">
            <a:avLst/>
          </a:prstGeom>
          <a:noFill/>
        </p:spPr>
        <p:txBody>
          <a:bodyPr wrap="square" rtlCol="0">
            <a:spAutoFit/>
          </a:bodyPr>
          <a:lstStyle/>
          <a:p>
            <a:pPr algn="ctr"/>
            <a:endParaRPr lang="en-US" b="1" i="1" dirty="0" smtClean="0"/>
          </a:p>
          <a:p>
            <a:pPr algn="ctr"/>
            <a:r>
              <a:rPr lang="en-US" b="1" i="1" dirty="0" smtClean="0"/>
              <a:t>“Rye Fields”</a:t>
            </a:r>
          </a:p>
          <a:p>
            <a:pPr algn="ctr"/>
            <a:r>
              <a:rPr lang="en-US" dirty="0" smtClean="0"/>
              <a:t>1878. Oil </a:t>
            </a:r>
            <a:r>
              <a:rPr lang="en-US" dirty="0" smtClean="0"/>
              <a:t>on </a:t>
            </a:r>
            <a:r>
              <a:rPr lang="en-US" dirty="0" smtClean="0"/>
              <a:t>canvas. </a:t>
            </a:r>
            <a:r>
              <a:rPr lang="en-US" dirty="0" err="1" smtClean="0"/>
              <a:t>Tretyakov</a:t>
            </a:r>
            <a:r>
              <a:rPr lang="en-US" dirty="0" smtClean="0"/>
              <a:t> Gallery</a:t>
            </a:r>
            <a:r>
              <a:rPr lang="en-US" dirty="0" smtClean="0"/>
              <a:t>, Moscow</a:t>
            </a:r>
          </a:p>
          <a:p>
            <a:r>
              <a:rPr lang="en-US" dirty="0" smtClean="0"/>
              <a:t/>
            </a:r>
            <a:br>
              <a:rPr lang="en-US" dirty="0" smtClean="0"/>
            </a:br>
            <a:endParaRPr lang="uk-UA" b="1" i="1" dirty="0" smtClean="0"/>
          </a:p>
          <a:p>
            <a:pPr algn="ctr"/>
            <a:endParaRPr lang="en-US" b="1" i="1" dirty="0" smtClean="0"/>
          </a:p>
          <a:p>
            <a:r>
              <a:rPr lang="en-US" dirty="0" smtClean="0"/>
              <a:t/>
            </a:r>
            <a:br>
              <a:rPr lang="en-US" dirty="0" smtClean="0"/>
            </a:br>
            <a:endParaRPr lang="ru-RU" dirty="0"/>
          </a:p>
        </p:txBody>
      </p:sp>
      <p:pic>
        <p:nvPicPr>
          <p:cNvPr id="33794" name="Picture 2" descr="File:Ivan Shishkin - Рожь - Google Art Project.jpg"/>
          <p:cNvPicPr>
            <a:picLocks noChangeAspect="1" noChangeArrowheads="1"/>
          </p:cNvPicPr>
          <p:nvPr/>
        </p:nvPicPr>
        <p:blipFill>
          <a:blip r:embed="rId2" cstate="print"/>
          <a:srcRect/>
          <a:stretch>
            <a:fillRect/>
          </a:stretch>
        </p:blipFill>
        <p:spPr bwMode="auto">
          <a:xfrm>
            <a:off x="755576" y="1196752"/>
            <a:ext cx="7620000" cy="4295775"/>
          </a:xfrm>
          <a:prstGeom prst="rect">
            <a:avLst/>
          </a:prstGeom>
          <a:noFill/>
        </p:spPr>
      </p:pic>
      <p:pic>
        <p:nvPicPr>
          <p:cNvPr id="33796" name="Picture 4" descr="File:Rozh.jpg"/>
          <p:cNvPicPr>
            <a:picLocks noChangeAspect="1" noChangeArrowheads="1"/>
          </p:cNvPicPr>
          <p:nvPr/>
        </p:nvPicPr>
        <p:blipFill>
          <a:blip r:embed="rId3" cstate="print"/>
          <a:srcRect/>
          <a:stretch>
            <a:fillRect/>
          </a:stretch>
        </p:blipFill>
        <p:spPr bwMode="auto">
          <a:xfrm>
            <a:off x="755576" y="1196752"/>
            <a:ext cx="7620000" cy="431482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71480"/>
            <a:ext cx="3857652"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err="1" smtClean="0"/>
              <a:t>Arkhip</a:t>
            </a:r>
            <a:r>
              <a:rPr lang="en-US" sz="2400" b="1" dirty="0" smtClean="0"/>
              <a:t> </a:t>
            </a:r>
            <a:r>
              <a:rPr lang="en-US" sz="2400" b="1" dirty="0" err="1" smtClean="0"/>
              <a:t>Kuindzhi</a:t>
            </a:r>
            <a:endParaRPr lang="en-US" sz="2400" b="1" dirty="0"/>
          </a:p>
        </p:txBody>
      </p:sp>
      <p:sp>
        <p:nvSpPr>
          <p:cNvPr id="4" name="TextBox 3"/>
          <p:cNvSpPr txBox="1"/>
          <p:nvPr/>
        </p:nvSpPr>
        <p:spPr>
          <a:xfrm>
            <a:off x="611560" y="4941168"/>
            <a:ext cx="3888432" cy="1477328"/>
          </a:xfrm>
          <a:prstGeom prst="rect">
            <a:avLst/>
          </a:prstGeom>
          <a:noFill/>
        </p:spPr>
        <p:txBody>
          <a:bodyPr wrap="square" rtlCol="0">
            <a:spAutoFit/>
          </a:bodyPr>
          <a:lstStyle/>
          <a:p>
            <a:pPr algn="ctr"/>
            <a:r>
              <a:rPr lang="en-US" b="1" i="1" dirty="0" smtClean="0"/>
              <a:t>"Dnepr in the </a:t>
            </a:r>
            <a:r>
              <a:rPr lang="en-US" b="1" i="1" dirty="0" smtClean="0"/>
              <a:t>morning“</a:t>
            </a:r>
          </a:p>
          <a:p>
            <a:pPr algn="ctr"/>
            <a:r>
              <a:rPr lang="en-US" i="1" dirty="0" smtClean="0"/>
              <a:t>1881. Oil on canvas. The </a:t>
            </a:r>
            <a:r>
              <a:rPr lang="en-US" i="1" dirty="0" err="1" smtClean="0"/>
              <a:t>Tretyakov</a:t>
            </a:r>
            <a:r>
              <a:rPr lang="en-US" i="1" dirty="0" smtClean="0"/>
              <a:t> </a:t>
            </a:r>
            <a:r>
              <a:rPr lang="en-US" i="1" dirty="0" smtClean="0"/>
              <a:t>Gallery, Moscow, Russia</a:t>
            </a:r>
          </a:p>
          <a:p>
            <a:r>
              <a:rPr lang="en-US" dirty="0" smtClean="0"/>
              <a:t/>
            </a:r>
            <a:br>
              <a:rPr lang="en-US" dirty="0" smtClean="0"/>
            </a:br>
            <a:endParaRPr lang="en-US" b="1" dirty="0"/>
          </a:p>
        </p:txBody>
      </p:sp>
      <p:sp>
        <p:nvSpPr>
          <p:cNvPr id="6" name="TextBox 5"/>
          <p:cNvSpPr txBox="1"/>
          <p:nvPr/>
        </p:nvSpPr>
        <p:spPr>
          <a:xfrm>
            <a:off x="5580112" y="1268760"/>
            <a:ext cx="3168352" cy="4339650"/>
          </a:xfrm>
          <a:prstGeom prst="rect">
            <a:avLst/>
          </a:prstGeom>
          <a:noFill/>
        </p:spPr>
        <p:txBody>
          <a:bodyPr wrap="square" rtlCol="0">
            <a:spAutoFit/>
          </a:bodyPr>
          <a:lstStyle/>
          <a:p>
            <a:pPr algn="ctr"/>
            <a:r>
              <a:rPr lang="en-US" sz="2000" dirty="0" smtClean="0"/>
              <a:t>"Dnepr in the morning" (as "Dnepr in the night", executed a year before) is considered as one of the first works finished with </a:t>
            </a:r>
            <a:r>
              <a:rPr lang="en-US" sz="2000" dirty="0" err="1" smtClean="0"/>
              <a:t>Kuindshi's</a:t>
            </a:r>
            <a:r>
              <a:rPr lang="en-US" sz="2000" dirty="0" smtClean="0"/>
              <a:t> "mature" style, with stunning light and atmospheric effects. This panoramic view is especially remarkable for its simple but very strong </a:t>
            </a:r>
            <a:r>
              <a:rPr lang="en-US" sz="2000" dirty="0" smtClean="0"/>
              <a:t>composition.</a:t>
            </a:r>
            <a:endParaRPr lang="en-US" sz="2000" dirty="0" smtClean="0"/>
          </a:p>
          <a:p>
            <a:r>
              <a:rPr lang="en-US" dirty="0" smtClean="0">
                <a:hlinkClick r:id="rId2"/>
              </a:rPr>
              <a:t/>
            </a:r>
            <a:br>
              <a:rPr lang="en-US" dirty="0" smtClean="0">
                <a:hlinkClick r:id="rId2"/>
              </a:rPr>
            </a:br>
            <a:endParaRPr lang="ru-RU" dirty="0">
              <a:latin typeface="Cambria" pitchFamily="18" charset="0"/>
            </a:endParaRPr>
          </a:p>
        </p:txBody>
      </p:sp>
      <p:pic>
        <p:nvPicPr>
          <p:cNvPr id="14338" name="Picture 2" descr="Arkhip Kuindzhi: &quot;Dnepr in the morning&quot;"/>
          <p:cNvPicPr>
            <a:picLocks noChangeAspect="1" noChangeArrowheads="1"/>
          </p:cNvPicPr>
          <p:nvPr/>
        </p:nvPicPr>
        <p:blipFill>
          <a:blip r:embed="rId3" cstate="print"/>
          <a:srcRect/>
          <a:stretch>
            <a:fillRect/>
          </a:stretch>
        </p:blipFill>
        <p:spPr bwMode="auto">
          <a:xfrm>
            <a:off x="179512" y="1412776"/>
            <a:ext cx="4807918" cy="33843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71480"/>
            <a:ext cx="3857652"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err="1" smtClean="0"/>
              <a:t>Arkhip</a:t>
            </a:r>
            <a:r>
              <a:rPr lang="en-US" sz="2400" b="1" dirty="0" smtClean="0"/>
              <a:t> </a:t>
            </a:r>
            <a:r>
              <a:rPr lang="en-US" sz="2400" b="1" dirty="0" err="1" smtClean="0"/>
              <a:t>Kuindzhi</a:t>
            </a:r>
            <a:endParaRPr lang="en-US" sz="2400" b="1" dirty="0"/>
          </a:p>
        </p:txBody>
      </p:sp>
      <p:sp>
        <p:nvSpPr>
          <p:cNvPr id="3" name="TextBox 2"/>
          <p:cNvSpPr txBox="1"/>
          <p:nvPr/>
        </p:nvSpPr>
        <p:spPr>
          <a:xfrm>
            <a:off x="683568" y="6119336"/>
            <a:ext cx="7704856" cy="1200329"/>
          </a:xfrm>
          <a:prstGeom prst="rect">
            <a:avLst/>
          </a:prstGeom>
          <a:noFill/>
        </p:spPr>
        <p:txBody>
          <a:bodyPr wrap="square" rtlCol="0">
            <a:spAutoFit/>
          </a:bodyPr>
          <a:lstStyle/>
          <a:p>
            <a:pPr algn="ctr"/>
            <a:r>
              <a:rPr lang="en-US" b="1" i="1" dirty="0" smtClean="0"/>
              <a:t>"Mount Elbrus, moonlit night “</a:t>
            </a:r>
            <a:endParaRPr lang="en-US" b="1" i="1" dirty="0" smtClean="0"/>
          </a:p>
          <a:p>
            <a:r>
              <a:rPr lang="en-US" dirty="0" smtClean="0"/>
              <a:t>1890-1895.</a:t>
            </a:r>
            <a:r>
              <a:rPr lang="en-US" dirty="0" smtClean="0"/>
              <a:t> </a:t>
            </a:r>
            <a:r>
              <a:rPr lang="en-US" dirty="0" smtClean="0"/>
              <a:t>Oil</a:t>
            </a:r>
            <a:r>
              <a:rPr lang="en-US" dirty="0" smtClean="0"/>
              <a:t> on paper mounted on </a:t>
            </a:r>
            <a:r>
              <a:rPr lang="en-US" dirty="0" smtClean="0"/>
              <a:t>canvas. </a:t>
            </a:r>
            <a:r>
              <a:rPr lang="en-US" dirty="0" err="1" smtClean="0"/>
              <a:t>Tretyakov</a:t>
            </a:r>
            <a:r>
              <a:rPr lang="en-US" dirty="0" smtClean="0"/>
              <a:t> </a:t>
            </a:r>
            <a:r>
              <a:rPr lang="en-US" dirty="0" smtClean="0"/>
              <a:t>Gallery, Moscow</a:t>
            </a:r>
          </a:p>
          <a:p>
            <a:r>
              <a:rPr lang="en-US" dirty="0" smtClean="0"/>
              <a:t/>
            </a:r>
            <a:br>
              <a:rPr lang="en-US" dirty="0" smtClean="0"/>
            </a:br>
            <a:endParaRPr lang="en-US" b="1" dirty="0"/>
          </a:p>
        </p:txBody>
      </p:sp>
      <p:pic>
        <p:nvPicPr>
          <p:cNvPr id="34818" name="Picture 2" descr="File:Archip Iwanowitsch Kuindshi 002.jpg"/>
          <p:cNvPicPr>
            <a:picLocks noChangeAspect="1" noChangeArrowheads="1"/>
          </p:cNvPicPr>
          <p:nvPr/>
        </p:nvPicPr>
        <p:blipFill>
          <a:blip r:embed="rId2" cstate="print"/>
          <a:srcRect/>
          <a:stretch>
            <a:fillRect/>
          </a:stretch>
        </p:blipFill>
        <p:spPr bwMode="auto">
          <a:xfrm>
            <a:off x="683568" y="1196752"/>
            <a:ext cx="7620000" cy="48482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71480"/>
            <a:ext cx="3857652"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smtClean="0"/>
              <a:t>Isaac </a:t>
            </a:r>
            <a:r>
              <a:rPr lang="en-US" sz="2400" b="1" dirty="0" err="1" smtClean="0"/>
              <a:t>Levitan</a:t>
            </a:r>
            <a:endParaRPr lang="en-US" sz="2400" b="1" dirty="0"/>
          </a:p>
        </p:txBody>
      </p:sp>
      <p:sp>
        <p:nvSpPr>
          <p:cNvPr id="59394" name="AutoShape 2" descr=" Василий Суриков. &#10; Покорение Сибири Ермаком. &#10; Vasily Surikov. &#10; The Conquest of Siberia by Yermak. ">
            <a:hlinkClick r:id="rId2"/>
          </p:cNvPr>
          <p:cNvSpPr>
            <a:spLocks noChangeAspect="1" noChangeArrowheads="1"/>
          </p:cNvSpPr>
          <p:nvPr/>
        </p:nvSpPr>
        <p:spPr bwMode="auto">
          <a:xfrm>
            <a:off x="155575" y="-647700"/>
            <a:ext cx="2857500" cy="136207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TextBox 7"/>
          <p:cNvSpPr txBox="1"/>
          <p:nvPr/>
        </p:nvSpPr>
        <p:spPr>
          <a:xfrm>
            <a:off x="683568" y="5373216"/>
            <a:ext cx="4572000" cy="1754326"/>
          </a:xfrm>
          <a:prstGeom prst="rect">
            <a:avLst/>
          </a:prstGeom>
          <a:noFill/>
        </p:spPr>
        <p:txBody>
          <a:bodyPr wrap="square" rtlCol="0">
            <a:spAutoFit/>
          </a:bodyPr>
          <a:lstStyle/>
          <a:p>
            <a:pPr algn="ctr"/>
            <a:r>
              <a:rPr lang="en-US" b="1" i="1" dirty="0" smtClean="0"/>
              <a:t>"</a:t>
            </a:r>
            <a:r>
              <a:rPr lang="en-US" b="1" i="1" dirty="0" smtClean="0"/>
              <a:t>Lake“</a:t>
            </a:r>
          </a:p>
          <a:p>
            <a:pPr algn="ctr"/>
            <a:r>
              <a:rPr lang="en-US" i="1" dirty="0" smtClean="0"/>
              <a:t>1900. Oil </a:t>
            </a:r>
            <a:r>
              <a:rPr lang="en-US" i="1" dirty="0" smtClean="0"/>
              <a:t>on canvas</a:t>
            </a:r>
          </a:p>
          <a:p>
            <a:r>
              <a:rPr lang="en-US" dirty="0" smtClean="0"/>
              <a:t/>
            </a:r>
            <a:br>
              <a:rPr lang="en-US" dirty="0" smtClean="0"/>
            </a:br>
            <a:endParaRPr lang="en-US" b="1" dirty="0" smtClean="0"/>
          </a:p>
          <a:p>
            <a:r>
              <a:rPr lang="ru-RU" dirty="0" smtClean="0"/>
              <a:t/>
            </a:r>
            <a:br>
              <a:rPr lang="ru-RU" dirty="0" smtClean="0"/>
            </a:br>
            <a:endParaRPr lang="ru-RU" dirty="0">
              <a:latin typeface="Cambria" pitchFamily="18" charset="0"/>
            </a:endParaRPr>
          </a:p>
        </p:txBody>
      </p:sp>
      <p:sp>
        <p:nvSpPr>
          <p:cNvPr id="9" name="TextBox 8"/>
          <p:cNvSpPr txBox="1"/>
          <p:nvPr/>
        </p:nvSpPr>
        <p:spPr>
          <a:xfrm>
            <a:off x="5796136" y="836712"/>
            <a:ext cx="3024336" cy="7017306"/>
          </a:xfrm>
          <a:prstGeom prst="rect">
            <a:avLst/>
          </a:prstGeom>
          <a:noFill/>
        </p:spPr>
        <p:txBody>
          <a:bodyPr wrap="square" rtlCol="0">
            <a:spAutoFit/>
          </a:bodyPr>
          <a:lstStyle/>
          <a:p>
            <a:pPr algn="ctr"/>
            <a:r>
              <a:rPr lang="en-US" sz="2000" dirty="0" smtClean="0"/>
              <a:t>"Lake" is </a:t>
            </a:r>
            <a:r>
              <a:rPr lang="en-US" sz="2000" dirty="0" err="1" smtClean="0"/>
              <a:t>Levitan's</a:t>
            </a:r>
            <a:r>
              <a:rPr lang="en-US" sz="2000" dirty="0" smtClean="0"/>
              <a:t> last painting, an unfinished masterpiece by the Russian painter (born in Kaunas, Lithuania) who mastered the </a:t>
            </a:r>
            <a:r>
              <a:rPr lang="en-US" sz="2000" i="1" dirty="0" smtClean="0"/>
              <a:t>landscape of mood, </a:t>
            </a:r>
            <a:r>
              <a:rPr lang="en-US" sz="2000" dirty="0" smtClean="0"/>
              <a:t>a very emotional interpretation of the Russian landscape</a:t>
            </a:r>
            <a:r>
              <a:rPr lang="en-US" sz="2000" dirty="0" smtClean="0"/>
              <a:t>. </a:t>
            </a:r>
          </a:p>
          <a:p>
            <a:pPr algn="ctr"/>
            <a:r>
              <a:rPr lang="en-US" sz="2000" dirty="0" smtClean="0"/>
              <a:t>While </a:t>
            </a:r>
            <a:r>
              <a:rPr lang="en-US" sz="2000" dirty="0" err="1" smtClean="0"/>
              <a:t>Levitan</a:t>
            </a:r>
            <a:r>
              <a:rPr lang="en-US" sz="2000" dirty="0" smtClean="0"/>
              <a:t>, as many other Russian landscape painters, was clearly influenced by the Barbizon School, this late work is (un)finished in a somewhat impressionist way.</a:t>
            </a:r>
          </a:p>
          <a:p>
            <a:r>
              <a:rPr lang="en-US" dirty="0" smtClean="0">
                <a:hlinkClick r:id="rId3"/>
              </a:rPr>
              <a:t/>
            </a:r>
            <a:br>
              <a:rPr lang="en-US" dirty="0" smtClean="0">
                <a:hlinkClick r:id="rId3"/>
              </a:rPr>
            </a:br>
            <a:endParaRPr lang="en-US" dirty="0" smtClean="0"/>
          </a:p>
          <a:p>
            <a:r>
              <a:rPr lang="en-US" dirty="0" smtClean="0"/>
              <a:t/>
            </a:r>
            <a:br>
              <a:rPr lang="en-US" dirty="0" smtClean="0"/>
            </a:br>
            <a:r>
              <a:rPr lang="en-US" dirty="0" smtClean="0"/>
              <a:t> </a:t>
            </a:r>
            <a:r>
              <a:rPr lang="ru-RU" dirty="0" smtClean="0"/>
              <a:t/>
            </a:r>
            <a:br>
              <a:rPr lang="ru-RU" dirty="0" smtClean="0"/>
            </a:br>
            <a:endParaRPr lang="ru-RU" dirty="0">
              <a:latin typeface="Cambria" pitchFamily="18" charset="0"/>
            </a:endParaRPr>
          </a:p>
        </p:txBody>
      </p:sp>
      <p:pic>
        <p:nvPicPr>
          <p:cNvPr id="2050" name="Picture 2" descr="http://cdn.imhonet.ru/photos/out/82f6f35c/2794616_xlarge.jpg"/>
          <p:cNvPicPr>
            <a:picLocks noChangeAspect="1" noChangeArrowheads="1"/>
          </p:cNvPicPr>
          <p:nvPr/>
        </p:nvPicPr>
        <p:blipFill>
          <a:blip r:embed="rId4" cstate="print"/>
          <a:srcRect/>
          <a:stretch>
            <a:fillRect/>
          </a:stretch>
        </p:blipFill>
        <p:spPr bwMode="auto">
          <a:xfrm>
            <a:off x="179512" y="1412776"/>
            <a:ext cx="5356716" cy="376121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71480"/>
            <a:ext cx="3857652"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smtClean="0"/>
              <a:t>Isaac </a:t>
            </a:r>
            <a:r>
              <a:rPr lang="en-US" sz="2400" b="1" dirty="0" err="1" smtClean="0"/>
              <a:t>Levitan</a:t>
            </a:r>
            <a:endParaRPr lang="en-US" sz="2400" b="1" dirty="0"/>
          </a:p>
        </p:txBody>
      </p:sp>
      <p:sp>
        <p:nvSpPr>
          <p:cNvPr id="3" name="TextBox 2"/>
          <p:cNvSpPr txBox="1"/>
          <p:nvPr/>
        </p:nvSpPr>
        <p:spPr>
          <a:xfrm>
            <a:off x="683568" y="5373216"/>
            <a:ext cx="4572000" cy="1754326"/>
          </a:xfrm>
          <a:prstGeom prst="rect">
            <a:avLst/>
          </a:prstGeom>
          <a:noFill/>
        </p:spPr>
        <p:txBody>
          <a:bodyPr wrap="square" rtlCol="0">
            <a:spAutoFit/>
          </a:bodyPr>
          <a:lstStyle/>
          <a:p>
            <a:pPr algn="ctr"/>
            <a:r>
              <a:rPr lang="en-US" b="1" i="1" dirty="0" smtClean="0"/>
              <a:t>"</a:t>
            </a:r>
            <a:r>
              <a:rPr lang="en-US" b="1" i="1" dirty="0" smtClean="0"/>
              <a:t>Lake“</a:t>
            </a:r>
          </a:p>
          <a:p>
            <a:pPr algn="ctr"/>
            <a:r>
              <a:rPr lang="en-US" i="1" dirty="0" smtClean="0"/>
              <a:t>1900. Oil </a:t>
            </a:r>
            <a:r>
              <a:rPr lang="en-US" i="1" dirty="0" smtClean="0"/>
              <a:t>on canvas</a:t>
            </a:r>
          </a:p>
          <a:p>
            <a:r>
              <a:rPr lang="en-US" dirty="0" smtClean="0"/>
              <a:t/>
            </a:r>
            <a:br>
              <a:rPr lang="en-US" dirty="0" smtClean="0"/>
            </a:br>
            <a:endParaRPr lang="en-US" b="1" dirty="0" smtClean="0"/>
          </a:p>
          <a:p>
            <a:r>
              <a:rPr lang="ru-RU" dirty="0" smtClean="0"/>
              <a:t/>
            </a:r>
            <a:br>
              <a:rPr lang="ru-RU" dirty="0" smtClean="0"/>
            </a:br>
            <a:endParaRPr lang="ru-RU" dirty="0">
              <a:latin typeface="Cambria" pitchFamily="18" charset="0"/>
            </a:endParaRPr>
          </a:p>
        </p:txBody>
      </p:sp>
      <p:pic>
        <p:nvPicPr>
          <p:cNvPr id="35842" name="Picture 2" descr="File:Levitan SolnechnyDen1876 7.jpg"/>
          <p:cNvPicPr>
            <a:picLocks noChangeAspect="1" noChangeArrowheads="1"/>
          </p:cNvPicPr>
          <p:nvPr/>
        </p:nvPicPr>
        <p:blipFill>
          <a:blip r:embed="rId2" cstate="print"/>
          <a:srcRect/>
          <a:stretch>
            <a:fillRect/>
          </a:stretch>
        </p:blipFill>
        <p:spPr bwMode="auto">
          <a:xfrm>
            <a:off x="539552" y="1196752"/>
            <a:ext cx="3672408" cy="4965627"/>
          </a:xfrm>
          <a:prstGeom prst="rect">
            <a:avLst/>
          </a:prstGeom>
          <a:noFill/>
        </p:spPr>
      </p:pic>
      <p:pic>
        <p:nvPicPr>
          <p:cNvPr id="35844" name="Picture 4" descr="File:LevitanII OsennPzh1880TVER.jpg"/>
          <p:cNvPicPr>
            <a:picLocks noChangeAspect="1" noChangeArrowheads="1"/>
          </p:cNvPicPr>
          <p:nvPr/>
        </p:nvPicPr>
        <p:blipFill>
          <a:blip r:embed="rId3" cstate="print"/>
          <a:srcRect/>
          <a:stretch>
            <a:fillRect/>
          </a:stretch>
        </p:blipFill>
        <p:spPr bwMode="auto">
          <a:xfrm>
            <a:off x="4932040" y="1196752"/>
            <a:ext cx="3672407" cy="4968552"/>
          </a:xfrm>
          <a:prstGeom prst="rect">
            <a:avLst/>
          </a:prstGeom>
          <a:noFill/>
        </p:spPr>
      </p:pic>
      <p:sp>
        <p:nvSpPr>
          <p:cNvPr id="6" name="Прямоугольник 5"/>
          <p:cNvSpPr/>
          <p:nvPr/>
        </p:nvSpPr>
        <p:spPr>
          <a:xfrm>
            <a:off x="4932040" y="6237312"/>
            <a:ext cx="3672408" cy="369332"/>
          </a:xfrm>
          <a:prstGeom prst="rect">
            <a:avLst/>
          </a:prstGeom>
        </p:spPr>
        <p:txBody>
          <a:bodyPr wrap="square">
            <a:spAutoFit/>
          </a:bodyPr>
          <a:lstStyle/>
          <a:p>
            <a:pPr algn="ctr"/>
            <a:r>
              <a:rPr lang="en-US" b="1" dirty="0" smtClean="0"/>
              <a:t>“Autumn Landscape” </a:t>
            </a:r>
            <a:r>
              <a:rPr lang="uk-UA" dirty="0" smtClean="0"/>
              <a:t>1880</a:t>
            </a:r>
            <a:endParaRPr lang="uk-UA" b="1" dirty="0"/>
          </a:p>
        </p:txBody>
      </p:sp>
      <p:sp>
        <p:nvSpPr>
          <p:cNvPr id="7" name="Прямоугольник 6"/>
          <p:cNvSpPr/>
          <p:nvPr/>
        </p:nvSpPr>
        <p:spPr>
          <a:xfrm>
            <a:off x="539552" y="6237312"/>
            <a:ext cx="3672408" cy="369332"/>
          </a:xfrm>
          <a:prstGeom prst="rect">
            <a:avLst/>
          </a:prstGeom>
        </p:spPr>
        <p:txBody>
          <a:bodyPr wrap="square">
            <a:spAutoFit/>
          </a:bodyPr>
          <a:lstStyle/>
          <a:p>
            <a:pPr algn="ctr"/>
            <a:r>
              <a:rPr lang="en-US" b="1" dirty="0" smtClean="0"/>
              <a:t>“Sunny Day” </a:t>
            </a:r>
            <a:r>
              <a:rPr lang="uk-UA" dirty="0" smtClean="0"/>
              <a:t>1876</a:t>
            </a:r>
            <a:endParaRPr lang="uk-UA"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145</TotalTime>
  <Words>626</Words>
  <Application>Microsoft Office PowerPoint</Application>
  <PresentationFormat>Экран (4:3)</PresentationFormat>
  <Paragraphs>81</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Городская</vt:lpstr>
      <vt:lpstr>Russian painting in the second half XIX - beginning of XX century</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Русская живопись  во второй половине ХІХ – на начале ХХ ст.</dc:title>
  <dc:creator>Соня</dc:creator>
  <cp:lastModifiedBy>Соня</cp:lastModifiedBy>
  <cp:revision>17</cp:revision>
  <dcterms:created xsi:type="dcterms:W3CDTF">2013-12-18T15:07:10Z</dcterms:created>
  <dcterms:modified xsi:type="dcterms:W3CDTF">2014-03-01T17:55:58Z</dcterms:modified>
</cp:coreProperties>
</file>