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rawings/legacyDiagramText18.bin" ContentType="application/vnd.ms-office.legacyDiagramText"/>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drawings/legacyDiagramText16.bin" ContentType="application/vnd.ms-office.legacyDiagramText"/>
  <Override PartName="/ppt/drawings/legacyDiagramText25.bin" ContentType="application/vnd.ms-office.legacyDiagramTex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rawings/legacyDiagramText8.bin" ContentType="application/vnd.ms-office.legacyDiagramText"/>
  <Override PartName="/ppt/drawings/legacyDiagramText14.bin" ContentType="application/vnd.ms-office.legacyDiagramText"/>
  <Override PartName="/ppt/drawings/legacyDiagramText23.bin" ContentType="application/vnd.ms-office.legacyDiagramText"/>
  <Override PartName="/ppt/slideLayouts/slideLayout10.xml" ContentType="application/vnd.openxmlformats-officedocument.presentationml.slideLayout+xml"/>
  <Default Extension="vml" ContentType="application/vnd.openxmlformats-officedocument.vmlDrawing"/>
  <Override PartName="/ppt/drawings/legacyDiagramText6.bin" ContentType="application/vnd.ms-office.legacyDiagramText"/>
  <Override PartName="/ppt/drawings/legacyDiagramText7.bin" ContentType="application/vnd.ms-office.legacyDiagramText"/>
  <Override PartName="/ppt/drawings/legacyDiagramText11.bin" ContentType="application/vnd.ms-office.legacyDiagramText"/>
  <Override PartName="/ppt/drawings/legacyDiagramText12.bin" ContentType="application/vnd.ms-office.legacyDiagramText"/>
  <Override PartName="/ppt/drawings/legacyDiagramText20.bin" ContentType="application/vnd.ms-office.legacyDiagramText"/>
  <Override PartName="/ppt/drawings/legacyDiagramText21.bin" ContentType="application/vnd.ms-office.legacyDiagramText"/>
  <Override PartName="/ppt/drawings/legacyDiagramText22.bin" ContentType="application/vnd.ms-office.legacyDiagramText"/>
  <Override PartName="/ppt/drawings/legacyDiagramText4.bin" ContentType="application/vnd.ms-office.legacyDiagramText"/>
  <Override PartName="/ppt/drawings/legacyDiagramText5.bin" ContentType="application/vnd.ms-office.legacyDiagramText"/>
  <Override PartName="/ppt/drawings/legacyDiagramText10.bin" ContentType="application/vnd.ms-office.legacyDiagramText"/>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rawings/legacyDiagramText1.bin" ContentType="application/vnd.ms-office.legacyDiagramText"/>
  <Override PartName="/ppt/drawings/legacyDiagramText2.bin" ContentType="application/vnd.ms-office.legacyDiagramText"/>
  <Override PartName="/ppt/drawings/legacyDiagramText3.bin" ContentType="application/vnd.ms-office.legacyDiagramText"/>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legacyDiagramText19.bin" ContentType="application/vnd.ms-office.legacyDiagramText"/>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rawings/legacyDiagramText17.bin" ContentType="application/vnd.ms-office.legacyDiagramText"/>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rawings/legacyDiagramText15.bin" ContentType="application/vnd.ms-office.legacyDiagramText"/>
  <Override PartName="/ppt/drawings/legacyDiagramText26.bin" ContentType="application/vnd.ms-office.legacyDiagramText"/>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rawings/legacyDiagramText9.bin" ContentType="application/vnd.ms-office.legacyDiagramText"/>
  <Override PartName="/ppt/drawings/legacyDiagramText13.bin" ContentType="application/vnd.ms-office.legacyDiagramText"/>
  <Override PartName="/ppt/drawings/legacyDiagramText24.bin" ContentType="application/vnd.ms-office.legacyDiagramTex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06/relationships/legacyDocTextInfo" Target="legacyDocTextInfo.bin"/><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0.vml.rels><?xml version="1.0" encoding="UTF-8" standalone="yes"?>
<Relationships xmlns="http://schemas.openxmlformats.org/package/2006/relationships"><Relationship Id="rId3" Type="http://schemas.microsoft.com/office/2006/relationships/legacyDiagramText" Target="legacyDiagramText26.bin"/><Relationship Id="rId2" Type="http://schemas.microsoft.com/office/2006/relationships/legacyDiagramText" Target="legacyDiagramText25.bin"/><Relationship Id="rId1" Type="http://schemas.microsoft.com/office/2006/relationships/legacyDiagramText" Target="legacyDiagramText24.bin"/></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drawings/_rels/vmlDrawing5.vml.rels><?xml version="1.0" encoding="UTF-8" standalone="yes"?>
<Relationships xmlns="http://schemas.openxmlformats.org/package/2006/relationships"><Relationship Id="rId3" Type="http://schemas.microsoft.com/office/2006/relationships/legacyDiagramText" Target="legacyDiagramText7.bin"/><Relationship Id="rId2" Type="http://schemas.microsoft.com/office/2006/relationships/legacyDiagramText" Target="legacyDiagramText6.bin"/><Relationship Id="rId1" Type="http://schemas.microsoft.com/office/2006/relationships/legacyDiagramText" Target="legacyDiagramText5.bin"/></Relationships>
</file>

<file path=ppt/drawings/_rels/vmlDrawing6.vml.rels><?xml version="1.0" encoding="UTF-8" standalone="yes"?>
<Relationships xmlns="http://schemas.openxmlformats.org/package/2006/relationships"><Relationship Id="rId3" Type="http://schemas.microsoft.com/office/2006/relationships/legacyDiagramText" Target="legacyDiagramText10.bin"/><Relationship Id="rId2" Type="http://schemas.microsoft.com/office/2006/relationships/legacyDiagramText" Target="legacyDiagramText9.bin"/><Relationship Id="rId1" Type="http://schemas.microsoft.com/office/2006/relationships/legacyDiagramText" Target="legacyDiagramText8.bin"/></Relationships>
</file>

<file path=ppt/drawings/_rels/vmlDrawing7.vml.rels><?xml version="1.0" encoding="UTF-8" standalone="yes"?>
<Relationships xmlns="http://schemas.openxmlformats.org/package/2006/relationships"><Relationship Id="rId3" Type="http://schemas.microsoft.com/office/2006/relationships/legacyDiagramText" Target="legacyDiagramText13.bin"/><Relationship Id="rId2" Type="http://schemas.microsoft.com/office/2006/relationships/legacyDiagramText" Target="legacyDiagramText12.bin"/><Relationship Id="rId1" Type="http://schemas.microsoft.com/office/2006/relationships/legacyDiagramText" Target="legacyDiagramText11.bin"/><Relationship Id="rId4" Type="http://schemas.microsoft.com/office/2006/relationships/legacyDiagramText" Target="legacyDiagramText14.bin"/></Relationships>
</file>

<file path=ppt/drawings/_rels/vmlDrawing8.vml.rels><?xml version="1.0" encoding="UTF-8" standalone="yes"?>
<Relationships xmlns="http://schemas.openxmlformats.org/package/2006/relationships"><Relationship Id="rId3" Type="http://schemas.microsoft.com/office/2006/relationships/legacyDiagramText" Target="legacyDiagramText17.bin"/><Relationship Id="rId2" Type="http://schemas.microsoft.com/office/2006/relationships/legacyDiagramText" Target="legacyDiagramText16.bin"/><Relationship Id="rId1" Type="http://schemas.microsoft.com/office/2006/relationships/legacyDiagramText" Target="legacyDiagramText15.bin"/></Relationships>
</file>

<file path=ppt/drawings/_rels/vmlDrawing9.vml.rels><?xml version="1.0" encoding="UTF-8" standalone="yes"?>
<Relationships xmlns="http://schemas.openxmlformats.org/package/2006/relationships"><Relationship Id="rId3" Type="http://schemas.microsoft.com/office/2006/relationships/legacyDiagramText" Target="legacyDiagramText20.bin"/><Relationship Id="rId2" Type="http://schemas.microsoft.com/office/2006/relationships/legacyDiagramText" Target="legacyDiagramText19.bin"/><Relationship Id="rId1" Type="http://schemas.microsoft.com/office/2006/relationships/legacyDiagramText" Target="legacyDiagramText18.bin"/><Relationship Id="rId6" Type="http://schemas.microsoft.com/office/2006/relationships/legacyDiagramText" Target="legacyDiagramText23.bin"/><Relationship Id="rId5" Type="http://schemas.microsoft.com/office/2006/relationships/legacyDiagramText" Target="legacyDiagramText22.bin"/><Relationship Id="rId4" Type="http://schemas.microsoft.com/office/2006/relationships/legacyDiagramText" Target="legacyDiagramText2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E4BD3EE-8672-44AC-B3D5-74F2EE74040F}" type="datetimeFigureOut">
              <a:rPr lang="ru-RU" smtClean="0"/>
              <a:t>02.02.2014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4BCBA62-DA00-4813-A2CC-65BAFB213C21}"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4BD3EE-8672-44AC-B3D5-74F2EE74040F}" type="datetimeFigureOut">
              <a:rPr lang="ru-RU" smtClean="0"/>
              <a:t>02.02.2014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4BCBA62-DA00-4813-A2CC-65BAFB213C21}"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4BD3EE-8672-44AC-B3D5-74F2EE74040F}" type="datetimeFigureOut">
              <a:rPr lang="ru-RU" smtClean="0"/>
              <a:t>02.02.2014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4BCBA62-DA00-4813-A2CC-65BAFB213C21}"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4BD3EE-8672-44AC-B3D5-74F2EE74040F}" type="datetimeFigureOut">
              <a:rPr lang="ru-RU" smtClean="0"/>
              <a:t>02.02.2014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4BCBA62-DA00-4813-A2CC-65BAFB213C21}"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E4BD3EE-8672-44AC-B3D5-74F2EE74040F}" type="datetimeFigureOut">
              <a:rPr lang="ru-RU" smtClean="0"/>
              <a:t>02.02.2014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4BCBA62-DA00-4813-A2CC-65BAFB213C21}"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E4BD3EE-8672-44AC-B3D5-74F2EE74040F}" type="datetimeFigureOut">
              <a:rPr lang="ru-RU" smtClean="0"/>
              <a:t>02.02.2014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F4BCBA62-DA00-4813-A2CC-65BAFB213C21}"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E4BD3EE-8672-44AC-B3D5-74F2EE74040F}" type="datetimeFigureOut">
              <a:rPr lang="ru-RU" smtClean="0"/>
              <a:t>02.02.2014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F4BCBA62-DA00-4813-A2CC-65BAFB213C21}"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E4BD3EE-8672-44AC-B3D5-74F2EE74040F}" type="datetimeFigureOut">
              <a:rPr lang="ru-RU" smtClean="0"/>
              <a:t>02.02.2014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F4BCBA62-DA00-4813-A2CC-65BAFB213C21}"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E4BD3EE-8672-44AC-B3D5-74F2EE74040F}" type="datetimeFigureOut">
              <a:rPr lang="ru-RU" smtClean="0"/>
              <a:t>02.02.2014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F4BCBA62-DA00-4813-A2CC-65BAFB213C21}"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E4BD3EE-8672-44AC-B3D5-74F2EE74040F}" type="datetimeFigureOut">
              <a:rPr lang="ru-RU" smtClean="0"/>
              <a:t>02.02.2014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F4BCBA62-DA00-4813-A2CC-65BAFB213C21}"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E4BD3EE-8672-44AC-B3D5-74F2EE74040F}" type="datetimeFigureOut">
              <a:rPr lang="ru-RU" smtClean="0"/>
              <a:t>02.02.2014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F4BCBA62-DA00-4813-A2CC-65BAFB213C21}"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4BD3EE-8672-44AC-B3D5-74F2EE74040F}" type="datetimeFigureOut">
              <a:rPr lang="ru-RU" smtClean="0"/>
              <a:t>02.02.2014</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CBA62-DA00-4813-A2CC-65BAFB213C21}"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0a15807d95aa80c4831f9051ed754c48.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ctrTitle"/>
          </p:nvPr>
        </p:nvSpPr>
        <p:spPr>
          <a:xfrm>
            <a:off x="467544" y="4941168"/>
            <a:ext cx="7920880" cy="1470025"/>
          </a:xfrm>
        </p:spPr>
        <p:txBody>
          <a:bodyPr>
            <a:prstTxWarp prst="textWave2">
              <a:avLst/>
            </a:prstTxWarp>
          </a:bodyPr>
          <a:lstStyle/>
          <a:p>
            <a:r>
              <a:rPr lang="ru-RU" dirty="0" smtClean="0">
                <a:ln>
                  <a:solidFill>
                    <a:schemeClr val="accent6">
                      <a:lumMod val="50000"/>
                    </a:schemeClr>
                  </a:solidFill>
                </a:ln>
                <a:solidFill>
                  <a:srgbClr val="FFFF00"/>
                </a:solidFill>
                <a:effectLst/>
              </a:rPr>
              <a:t>Міжнародний туризм</a:t>
            </a:r>
            <a:endParaRPr lang="ru-RU" dirty="0">
              <a:ln>
                <a:solidFill>
                  <a:schemeClr val="accent6">
                    <a:lumMod val="50000"/>
                  </a:schemeClr>
                </a:solidFill>
              </a:ln>
              <a:solidFill>
                <a:srgbClr val="FFFF00"/>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2D050"/>
            </a:gs>
            <a:gs pos="25000">
              <a:schemeClr val="accent2">
                <a:lumMod val="40000"/>
                <a:lumOff val="60000"/>
              </a:schemeClr>
            </a:gs>
            <a:gs pos="75000">
              <a:srgbClr val="7030A0"/>
            </a:gs>
            <a:gs pos="100000">
              <a:srgbClr val="00B0F0"/>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82354"/>
          </a:xfrm>
        </p:spPr>
        <p:txBody>
          <a:bodyPr>
            <a:normAutofit/>
          </a:bodyPr>
          <a:lstStyle/>
          <a:p>
            <a:r>
              <a:rPr lang="ru-RU" sz="3000" dirty="0" smtClean="0">
                <a:solidFill>
                  <a:schemeClr val="tx1">
                    <a:lumMod val="95000"/>
                    <a:lumOff val="5000"/>
                  </a:schemeClr>
                </a:solidFill>
              </a:rPr>
              <a:t>Міжнародний туризм являється активним джерелом надходжень іноземної валюти. Наприклад, велика частина доходів від міжнародного туризму в загальній сумі надходжень від експорту товарів і послуг складає:</a:t>
            </a:r>
            <a:endParaRPr lang="ru-RU" sz="3000" dirty="0">
              <a:solidFill>
                <a:schemeClr val="tx1">
                  <a:lumMod val="95000"/>
                  <a:lumOff val="5000"/>
                </a:schemeClr>
              </a:solidFill>
            </a:endParaRPr>
          </a:p>
        </p:txBody>
      </p:sp>
      <p:graphicFrame>
        <p:nvGraphicFramePr>
          <p:cNvPr id="2050" name="Object 2"/>
          <p:cNvGraphicFramePr>
            <a:graphicFrameLocks noChangeAspect="1"/>
          </p:cNvGraphicFramePr>
          <p:nvPr>
            <p:ph idx="1"/>
          </p:nvPr>
        </p:nvGraphicFramePr>
        <p:xfrm>
          <a:off x="0" y="3212976"/>
          <a:ext cx="9144000" cy="3645024"/>
        </p:xfrm>
        <a:graphic>
          <a:graphicData uri="http://schemas.openxmlformats.org/presentationml/2006/ole">
            <p:oleObj spid="_x0000_s2050" name="Диаграмма" r:id="rId3" imgW="8543899" imgH="4419622" progId="MSGraph.Chart.8">
              <p:embed followColorScheme="full"/>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2D050"/>
            </a:gs>
            <a:gs pos="25000">
              <a:schemeClr val="accent2">
                <a:lumMod val="40000"/>
                <a:lumOff val="60000"/>
              </a:schemeClr>
            </a:gs>
            <a:gs pos="75000">
              <a:srgbClr val="7030A0"/>
            </a:gs>
            <a:gs pos="100000">
              <a:srgbClr val="00B0F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120680"/>
          </a:xfrm>
        </p:spPr>
        <p:txBody>
          <a:bodyPr>
            <a:normAutofit fontScale="92500" lnSpcReduction="20000"/>
          </a:bodyPr>
          <a:lstStyle/>
          <a:p>
            <a:pPr>
              <a:lnSpc>
                <a:spcPct val="90000"/>
              </a:lnSpc>
              <a:buFont typeface="Wingdings" pitchFamily="2" charset="2"/>
              <a:buNone/>
            </a:pPr>
            <a:r>
              <a:rPr lang="ru-RU" dirty="0" smtClean="0"/>
              <a:t>Розвиток міжнародного туризму викликає й деякі негативні наслідки, наприклад, інфляцію, знищення навколишнього середовища, порушення традицій місцевого населення і т.п.</a:t>
            </a:r>
          </a:p>
          <a:p>
            <a:pPr>
              <a:lnSpc>
                <a:spcPct val="90000"/>
              </a:lnSpc>
              <a:buFont typeface="Wingdings" pitchFamily="2" charset="2"/>
              <a:buNone/>
            </a:pPr>
            <a:r>
              <a:rPr lang="ru-RU" dirty="0" smtClean="0"/>
              <a:t>    До факторів, що викликали бурхливий розвиток туризму в останні роки, можна віднести такі:</a:t>
            </a:r>
          </a:p>
          <a:p>
            <a:pPr>
              <a:lnSpc>
                <a:spcPct val="90000"/>
              </a:lnSpc>
            </a:pPr>
            <a:r>
              <a:rPr lang="ru-RU" dirty="0" smtClean="0"/>
              <a:t>ріст суспільного багатства і доходів населення;</a:t>
            </a:r>
          </a:p>
          <a:p>
            <a:pPr>
              <a:lnSpc>
                <a:spcPct val="90000"/>
              </a:lnSpc>
            </a:pPr>
            <a:r>
              <a:rPr lang="ru-RU" dirty="0" smtClean="0"/>
              <a:t>скорочення робочого часу і збільшення вільного часу;</a:t>
            </a:r>
          </a:p>
          <a:p>
            <a:pPr>
              <a:lnSpc>
                <a:spcPct val="90000"/>
              </a:lnSpc>
            </a:pPr>
            <a:r>
              <a:rPr lang="ru-RU" dirty="0" smtClean="0"/>
              <a:t>розширення використання транспорту для туристичних поїздок (авіаційного, автомобільного та ін.);</a:t>
            </a:r>
          </a:p>
          <a:p>
            <a:pPr>
              <a:lnSpc>
                <a:spcPct val="90000"/>
              </a:lnSpc>
            </a:pPr>
            <a:r>
              <a:rPr lang="ru-RU" dirty="0" smtClean="0"/>
              <a:t>розвиток засобів комунікації та інформаційних технологій;</a:t>
            </a:r>
          </a:p>
          <a:p>
            <a:pPr>
              <a:lnSpc>
                <a:spcPct val="90000"/>
              </a:lnSpc>
            </a:pPr>
            <a:r>
              <a:rPr lang="ru-RU" dirty="0" smtClean="0"/>
              <a:t>істотні зрушення в структурі духовних цінностей та ін.</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92D050"/>
            </a:gs>
            <a:gs pos="25000">
              <a:schemeClr val="accent2">
                <a:lumMod val="40000"/>
                <a:lumOff val="60000"/>
              </a:schemeClr>
            </a:gs>
            <a:gs pos="75000">
              <a:srgbClr val="7030A0"/>
            </a:gs>
            <a:gs pos="100000">
              <a:srgbClr val="00B0F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14202"/>
          </a:xfrm>
        </p:spPr>
        <p:txBody>
          <a:bodyPr>
            <a:normAutofit fontScale="90000"/>
          </a:bodyPr>
          <a:lstStyle/>
          <a:p>
            <a:pPr algn="l"/>
            <a:r>
              <a:rPr lang="ru-RU" sz="3100" dirty="0" smtClean="0">
                <a:solidFill>
                  <a:schemeClr val="tx1">
                    <a:lumMod val="95000"/>
                    <a:lumOff val="5000"/>
                  </a:schemeClr>
                </a:solidFill>
              </a:rPr>
              <a:t>Найбільш органічно пов'язано з туризмом готельне господарство. Відповідно статистичним даним щодо кількості готелів в Україні:</a:t>
            </a:r>
            <a:r>
              <a:rPr lang="ru-RU" dirty="0" smtClean="0">
                <a:solidFill>
                  <a:srgbClr val="FFFF00"/>
                </a:solidFill>
              </a:rPr>
              <a:t/>
            </a:r>
            <a:br>
              <a:rPr lang="ru-RU" dirty="0" smtClean="0">
                <a:solidFill>
                  <a:srgbClr val="FFFF00"/>
                </a:solidFill>
              </a:rPr>
            </a:br>
            <a:endParaRPr lang="ru-RU" dirty="0"/>
          </a:p>
        </p:txBody>
      </p:sp>
      <p:graphicFrame>
        <p:nvGraphicFramePr>
          <p:cNvPr id="3074" name="Object 2"/>
          <p:cNvGraphicFramePr>
            <a:graphicFrameLocks noChangeAspect="1"/>
          </p:cNvGraphicFramePr>
          <p:nvPr>
            <p:ph idx="1"/>
          </p:nvPr>
        </p:nvGraphicFramePr>
        <p:xfrm>
          <a:off x="457200" y="1734678"/>
          <a:ext cx="8229600" cy="4257006"/>
        </p:xfrm>
        <a:graphic>
          <a:graphicData uri="http://schemas.openxmlformats.org/presentationml/2006/ole">
            <p:oleObj spid="_x0000_s3074" name="Диаграмма" r:id="rId3" imgW="8543899" imgH="4419622" progId="MSGraph.Chart.8">
              <p:embed followColorScheme="full"/>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linds(horizontal)">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1"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diamond(in)">
                                      <p:cBhvr>
                                        <p:cTn id="12"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3074" grpId="0"/>
      <p:bldOleChart spid="3074"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2D050"/>
            </a:gs>
            <a:gs pos="25000">
              <a:srgbClr val="FFFF00"/>
            </a:gs>
            <a:gs pos="75000">
              <a:srgbClr val="7030A0"/>
            </a:gs>
            <a:gs pos="100000">
              <a:srgbClr val="00B0F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2088232"/>
          </a:xfrm>
        </p:spPr>
        <p:txBody>
          <a:bodyPr>
            <a:normAutofit fontScale="90000"/>
          </a:bodyPr>
          <a:lstStyle/>
          <a:p>
            <a:r>
              <a:rPr lang="ru-RU" sz="2700" dirty="0" smtClean="0"/>
              <a:t>По використанню номерного фонду перше місце</a:t>
            </a:r>
            <a:br>
              <a:rPr lang="ru-RU" sz="2700" dirty="0" smtClean="0"/>
            </a:br>
            <a:r>
              <a:rPr lang="ru-RU" sz="2700" dirty="0" smtClean="0"/>
              <a:t> займає м. Київ, де одноразова місткість готелів </a:t>
            </a:r>
            <a:br>
              <a:rPr lang="ru-RU" sz="2700" dirty="0" smtClean="0"/>
            </a:br>
            <a:r>
              <a:rPr lang="ru-RU" sz="2700" dirty="0" smtClean="0"/>
              <a:t>складає 15754 місць і АР Крим 12143 місця. </a:t>
            </a:r>
            <a:br>
              <a:rPr lang="ru-RU" sz="2700" dirty="0" smtClean="0"/>
            </a:br>
            <a:r>
              <a:rPr lang="ru-RU" sz="2700" dirty="0" smtClean="0"/>
              <a:t>У Донецькій області одноразова місткість</a:t>
            </a:r>
            <a:br>
              <a:rPr lang="ru-RU" sz="2700" dirty="0" smtClean="0"/>
            </a:br>
            <a:r>
              <a:rPr lang="ru-RU" sz="2700" dirty="0" smtClean="0"/>
              <a:t> готелів дорівнює - 7509 місць, що на 1687 місць більше, </a:t>
            </a:r>
            <a:br>
              <a:rPr lang="ru-RU" sz="2700" dirty="0" smtClean="0"/>
            </a:br>
            <a:r>
              <a:rPr lang="ru-RU" sz="2700" dirty="0" smtClean="0"/>
              <a:t>ніж у Харківській області і на 354 місць більше,</a:t>
            </a:r>
            <a:br>
              <a:rPr lang="ru-RU" sz="2700" dirty="0" smtClean="0"/>
            </a:br>
            <a:r>
              <a:rPr lang="ru-RU" sz="2700" dirty="0" smtClean="0"/>
              <a:t> ніж у Дніпропетровській області</a:t>
            </a:r>
            <a:r>
              <a:rPr lang="ru-RU" sz="2000" dirty="0" smtClean="0">
                <a:effectLst>
                  <a:outerShdw blurRad="38100" dist="38100" dir="2700000" algn="tl">
                    <a:srgbClr val="000000"/>
                  </a:outerShdw>
                </a:effectLst>
              </a:rPr>
              <a:t>.</a:t>
            </a:r>
            <a:br>
              <a:rPr lang="ru-RU" sz="2000" dirty="0" smtClean="0">
                <a:effectLst>
                  <a:outerShdw blurRad="38100" dist="38100" dir="2700000" algn="tl">
                    <a:srgbClr val="000000"/>
                  </a:outerShdw>
                </a:effectLst>
              </a:rPr>
            </a:br>
            <a:endParaRPr lang="ru-RU" sz="2000" dirty="0"/>
          </a:p>
        </p:txBody>
      </p:sp>
      <p:graphicFrame>
        <p:nvGraphicFramePr>
          <p:cNvPr id="4098" name="Object 2"/>
          <p:cNvGraphicFramePr>
            <a:graphicFrameLocks noChangeAspect="1"/>
          </p:cNvGraphicFramePr>
          <p:nvPr>
            <p:ph idx="1"/>
          </p:nvPr>
        </p:nvGraphicFramePr>
        <p:xfrm>
          <a:off x="457200" y="1669142"/>
          <a:ext cx="8229600" cy="4388079"/>
        </p:xfrm>
        <a:graphic>
          <a:graphicData uri="http://schemas.openxmlformats.org/presentationml/2006/ole">
            <p:oleObj spid="_x0000_s4098" name="Диаграмма" r:id="rId3" imgW="10039371" imgH="5353053" progId="MSGraph.Chart.8">
              <p:embed followColorScheme="full"/>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FFFF00"/>
                </a:solidFill>
                <a:effectLst/>
              </a:rPr>
              <a:t>Способи класифікації </a:t>
            </a:r>
            <a:br>
              <a:rPr lang="ru-RU" dirty="0" smtClean="0">
                <a:solidFill>
                  <a:srgbClr val="FFFF00"/>
                </a:solidFill>
                <a:effectLst/>
              </a:rPr>
            </a:br>
            <a:r>
              <a:rPr lang="ru-RU" dirty="0" smtClean="0">
                <a:solidFill>
                  <a:srgbClr val="FFFF00"/>
                </a:solidFill>
                <a:effectLst/>
              </a:rPr>
              <a:t>міжнародного туризму</a:t>
            </a:r>
            <a:r>
              <a:rPr lang="uk-UA" dirty="0" smtClean="0"/>
              <a:t> </a:t>
            </a:r>
            <a:endParaRPr lang="ru-RU" dirty="0"/>
          </a:p>
        </p:txBody>
      </p:sp>
      <p:graphicFrame>
        <p:nvGraphicFramePr>
          <p:cNvPr id="5122" name="Organization Chart 2"/>
          <p:cNvGraphicFramePr>
            <a:graphicFrameLocks/>
          </p:cNvGraphicFramePr>
          <p:nvPr>
            <p:ph idx="1"/>
          </p:nvPr>
        </p:nvGraphicFramePr>
        <p:xfrm>
          <a:off x="0" y="1600200"/>
          <a:ext cx="9144000" cy="5257800"/>
        </p:xfrm>
        <a:graphic>
          <a:graphicData uri="http://schemas.openxmlformats.org/drawingml/2006/compatibility">
            <com:legacyDrawing xmlns:com="http://schemas.openxmlformats.org/drawingml/2006/compatibility" spid="_x0000_s512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graphicFrame>
        <p:nvGraphicFramePr>
          <p:cNvPr id="6146" name="Organization Chart 2"/>
          <p:cNvGraphicFramePr>
            <a:graphicFrameLocks/>
          </p:cNvGraphicFramePr>
          <p:nvPr/>
        </p:nvGraphicFramePr>
        <p:xfrm>
          <a:off x="311150" y="404664"/>
          <a:ext cx="8496300" cy="6119961"/>
        </p:xfrm>
        <a:graphic>
          <a:graphicData uri="http://schemas.openxmlformats.org/drawingml/2006/compatibility">
            <com:legacyDrawing xmlns:com="http://schemas.openxmlformats.org/drawingml/2006/compatibility" spid="_x0000_s6146"/>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graphicFrame>
        <p:nvGraphicFramePr>
          <p:cNvPr id="7170" name="Organization Chart 2"/>
          <p:cNvGraphicFramePr>
            <a:graphicFrameLocks/>
          </p:cNvGraphicFramePr>
          <p:nvPr/>
        </p:nvGraphicFramePr>
        <p:xfrm>
          <a:off x="311150" y="548680"/>
          <a:ext cx="8496300" cy="5513983"/>
        </p:xfrm>
        <a:graphic>
          <a:graphicData uri="http://schemas.openxmlformats.org/drawingml/2006/compatibility">
            <com:legacyDrawing xmlns:com="http://schemas.openxmlformats.org/drawingml/2006/compatibility" spid="_x0000_s7170"/>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graphicFrame>
        <p:nvGraphicFramePr>
          <p:cNvPr id="8194" name="Organization Chart 2"/>
          <p:cNvGraphicFramePr>
            <a:graphicFrameLocks/>
          </p:cNvGraphicFramePr>
          <p:nvPr/>
        </p:nvGraphicFramePr>
        <p:xfrm>
          <a:off x="311150" y="332656"/>
          <a:ext cx="8496300" cy="5730007"/>
        </p:xfrm>
        <a:graphic>
          <a:graphicData uri="http://schemas.openxmlformats.org/drawingml/2006/compatibility">
            <com:legacyDrawing xmlns:com="http://schemas.openxmlformats.org/drawingml/2006/compatibility" spid="_x0000_s8194"/>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aphicFrame>
        <p:nvGraphicFramePr>
          <p:cNvPr id="9218" name="Organization Chart 2"/>
          <p:cNvGraphicFramePr>
            <a:graphicFrameLocks/>
          </p:cNvGraphicFramePr>
          <p:nvPr/>
        </p:nvGraphicFramePr>
        <p:xfrm>
          <a:off x="179388" y="1125538"/>
          <a:ext cx="8628062" cy="5005387"/>
        </p:xfrm>
        <a:graphic>
          <a:graphicData uri="http://schemas.openxmlformats.org/drawingml/2006/compatibility">
            <com:legacyDrawing xmlns:com="http://schemas.openxmlformats.org/drawingml/2006/compatibility" spid="_x0000_s9218"/>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graphicFrame>
        <p:nvGraphicFramePr>
          <p:cNvPr id="10242" name="Organization Chart 2"/>
          <p:cNvGraphicFramePr>
            <a:graphicFrameLocks/>
          </p:cNvGraphicFramePr>
          <p:nvPr/>
        </p:nvGraphicFramePr>
        <p:xfrm>
          <a:off x="0" y="0"/>
          <a:ext cx="9144000" cy="6858000"/>
        </p:xfrm>
        <a:graphic>
          <a:graphicData uri="http://schemas.openxmlformats.org/drawingml/2006/compatibility">
            <com:legacyDrawing xmlns:com="http://schemas.openxmlformats.org/drawingml/2006/compatibility" spid="_x0000_s1024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669360"/>
          </a:xfrm>
        </p:spPr>
        <p:txBody>
          <a:bodyPr>
            <a:normAutofit lnSpcReduction="10000"/>
          </a:bodyPr>
          <a:lstStyle/>
          <a:p>
            <a:pPr>
              <a:lnSpc>
                <a:spcPct val="80000"/>
              </a:lnSpc>
              <a:buFont typeface="Wingdings" pitchFamily="2" charset="2"/>
              <a:buNone/>
            </a:pPr>
            <a:r>
              <a:rPr lang="ru-RU" sz="2800" b="1" i="1" u="sng" dirty="0" smtClean="0">
                <a:solidFill>
                  <a:srgbClr val="FFFF00"/>
                </a:solidFill>
              </a:rPr>
              <a:t>Туризм — це мандрівка у вільний час, один з видів активного відпочинку, поширений практично в усіх країнах світу.</a:t>
            </a:r>
            <a:r>
              <a:rPr lang="ru-RU" sz="2400" dirty="0" smtClean="0"/>
              <a:t/>
            </a:r>
            <a:br>
              <a:rPr lang="ru-RU" sz="2400" dirty="0" smtClean="0"/>
            </a:br>
            <a:r>
              <a:rPr lang="ru-RU" sz="2400" dirty="0" smtClean="0"/>
              <a:t>Операції по міжнародному туризму являють собою вид діяльності, спрямованої на надання різного виду туристичних послуг і товарів туристичного попиту з метою сприяння задоволення широкого кола культурних і духовних потреб іноземного туриста.Туризм спочатку розглядався як подорож. Термін "туризм" в перекладі з французького означає прогулянка, поїздка. Проте з розвитком економіки, з'явилися виробники послуг, для таких подорожей, туризм стає товаром. Виникнення туризму як товару вимагало розвитку відповідної матеріально-технічної бази, наявності кваліфікованих кадрів по обслуговуванню туристів, цілеспрямованого і якісного управління туристичними господарськими суб'єктами.</a:t>
            </a:r>
          </a:p>
          <a:p>
            <a:pPr>
              <a:lnSpc>
                <a:spcPct val="80000"/>
              </a:lnSpc>
              <a:buFont typeface="Wingdings" pitchFamily="2" charset="2"/>
              <a:buNone/>
            </a:pPr>
            <a:r>
              <a:rPr lang="ru-RU" sz="2400" dirty="0" smtClean="0"/>
              <a:t>    В сучасних умовах туризм являє собою одну з найбільш розвинених галузей світового господарства, форм зовнішньоекономічної діяльності.</a:t>
            </a:r>
          </a:p>
          <a:p>
            <a:pPr>
              <a:lnSpc>
                <a:spcPct val="80000"/>
              </a:lnSpc>
              <a:buFont typeface="Wingdings" pitchFamily="2" charset="2"/>
              <a:buNone/>
            </a:pPr>
            <a:r>
              <a:rPr lang="ru-RU" sz="2400" dirty="0" smtClean="0"/>
              <a:t>    До початку 90-х років частка туризму вже склала більше 10% світової торгівлі товарами й послугами, що дозволило йому зайняти третє місце після експорту нафти і автомобілів, а до 2005 р. туризм вийшов на перше місце.</a:t>
            </a:r>
          </a:p>
          <a:p>
            <a:endParaRPr lang="ru-RU"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graphicFrame>
        <p:nvGraphicFramePr>
          <p:cNvPr id="11266" name="Organization Chart 2"/>
          <p:cNvGraphicFramePr>
            <a:graphicFrameLocks/>
          </p:cNvGraphicFramePr>
          <p:nvPr/>
        </p:nvGraphicFramePr>
        <p:xfrm>
          <a:off x="179388" y="620713"/>
          <a:ext cx="8605837" cy="5418137"/>
        </p:xfrm>
        <a:graphic>
          <a:graphicData uri="http://schemas.openxmlformats.org/drawingml/2006/compatibility">
            <com:legacyDrawing xmlns:com="http://schemas.openxmlformats.org/drawingml/2006/compatibility" spid="_x0000_s1126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597352"/>
          </a:xfrm>
        </p:spPr>
        <p:txBody>
          <a:bodyPr>
            <a:normAutofit fontScale="92500"/>
          </a:bodyPr>
          <a:lstStyle/>
          <a:p>
            <a:pPr>
              <a:lnSpc>
                <a:spcPct val="90000"/>
              </a:lnSpc>
            </a:pPr>
            <a:r>
              <a:rPr lang="ru-RU" dirty="0" smtClean="0"/>
              <a:t>Розрізняють два види послуг:</a:t>
            </a:r>
          </a:p>
          <a:p>
            <a:pPr>
              <a:lnSpc>
                <a:spcPct val="90000"/>
              </a:lnSpc>
            </a:pPr>
            <a:r>
              <a:rPr lang="ru-RU" dirty="0" smtClean="0"/>
              <a:t>Перший вид - це такі послуги, які опосередковуються речами, тобто матеріальні. Наприклад, послуги по виробництву продуктів харчування для туристів.</a:t>
            </a:r>
          </a:p>
          <a:p>
            <a:pPr>
              <a:lnSpc>
                <a:spcPct val="90000"/>
              </a:lnSpc>
            </a:pPr>
            <a:r>
              <a:rPr lang="ru-RU" dirty="0" smtClean="0"/>
              <a:t>Другий вид -це послуги, дія яких спрямована на живу людину чи оточуючі її умови, тобто нематеріальні. До них відносяться послуги по реалізації туристичних путівок, обслуговуванню туристів у готелі, організації театральних вистав та ін. В даному випадку праця надає послугу не річчю, а в ролі діяльності. </a:t>
            </a:r>
          </a:p>
          <a:p>
            <a:pPr>
              <a:lnSpc>
                <a:spcPct val="90000"/>
              </a:lnSpc>
              <a:buFont typeface="Wingdings" pitchFamily="2" charset="2"/>
              <a:buNone/>
            </a:pPr>
            <a:r>
              <a:rPr lang="ru-RU" dirty="0" smtClean="0"/>
              <a:t>    Однак обидва види послуг мають вартість і являються товаром. </a:t>
            </a:r>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8229600" cy="6525344"/>
          </a:xfrm>
        </p:spPr>
        <p:txBody>
          <a:bodyPr>
            <a:normAutofit fontScale="85000" lnSpcReduction="20000"/>
          </a:bodyPr>
          <a:lstStyle/>
          <a:p>
            <a:pPr>
              <a:lnSpc>
                <a:spcPct val="90000"/>
              </a:lnSpc>
              <a:buFont typeface="Wingdings" pitchFamily="2" charset="2"/>
              <a:buNone/>
            </a:pPr>
            <a:r>
              <a:rPr lang="ru-RU" b="1" dirty="0" smtClean="0"/>
              <a:t>Туристичні послуги, запропоновані в ролі товару на світовому ринку, різноманітні. До них відносяться послуги:</a:t>
            </a:r>
          </a:p>
          <a:p>
            <a:pPr>
              <a:lnSpc>
                <a:spcPct val="90000"/>
              </a:lnSpc>
            </a:pPr>
            <a:r>
              <a:rPr lang="ru-RU" i="1" dirty="0" smtClean="0">
                <a:effectLst/>
              </a:rPr>
              <a:t>1) по розміщенню туристів (в готелях, мотелях, пансіонатах, кемпінгах, боатингах);</a:t>
            </a:r>
          </a:p>
          <a:p>
            <a:pPr>
              <a:lnSpc>
                <a:spcPct val="90000"/>
              </a:lnSpc>
            </a:pPr>
            <a:r>
              <a:rPr lang="ru-RU" i="1" dirty="0" smtClean="0">
                <a:effectLst/>
              </a:rPr>
              <a:t>2) переміщенню туристів до країни призначення і по країні різними видами пасажирського транспорту;</a:t>
            </a:r>
          </a:p>
          <a:p>
            <a:pPr>
              <a:lnSpc>
                <a:spcPct val="90000"/>
              </a:lnSpc>
            </a:pPr>
            <a:r>
              <a:rPr lang="ru-RU" i="1" dirty="0" smtClean="0">
                <a:effectLst/>
              </a:rPr>
              <a:t>3) забезпеченню туристів харчуванням (в ресторанах, кафе, барах, тавернах, пансіонатах);</a:t>
            </a:r>
          </a:p>
          <a:p>
            <a:pPr>
              <a:lnSpc>
                <a:spcPct val="90000"/>
              </a:lnSpc>
            </a:pPr>
            <a:r>
              <a:rPr lang="ru-RU" i="1" dirty="0" smtClean="0">
                <a:effectLst/>
              </a:rPr>
              <a:t>4) спрямовані на задоволення культурних потреб туристів (відвідання театрів, музеїв, природних та історичних заповідників, фестивалів та ін.);</a:t>
            </a:r>
          </a:p>
          <a:p>
            <a:pPr>
              <a:lnSpc>
                <a:spcPct val="90000"/>
              </a:lnSpc>
            </a:pPr>
            <a:r>
              <a:rPr lang="ru-RU" i="1" dirty="0" smtClean="0">
                <a:effectLst/>
              </a:rPr>
              <a:t>5) спрямовані на задоволення ділових інтересів туристів (участь в конгресах, симпозіумах, наукових конференціях, ярмарках і виставках);</a:t>
            </a:r>
          </a:p>
          <a:p>
            <a:pPr>
              <a:lnSpc>
                <a:spcPct val="90000"/>
              </a:lnSpc>
            </a:pPr>
            <a:r>
              <a:rPr lang="ru-RU" i="1" dirty="0" smtClean="0">
                <a:effectLst/>
              </a:rPr>
              <a:t>6) послуги торгових підприємств (продаж сувенірів, подарків, листівок і т.п.);</a:t>
            </a:r>
          </a:p>
          <a:p>
            <a:pPr>
              <a:lnSpc>
                <a:spcPct val="90000"/>
              </a:lnSpc>
            </a:pPr>
            <a:r>
              <a:rPr lang="ru-RU" i="1" dirty="0" smtClean="0">
                <a:effectLst/>
              </a:rPr>
              <a:t>7) по оформленню документації (паспорта, візи та ін.).</a:t>
            </a:r>
            <a:endParaRPr lang="ru-RU" i="1" dirty="0">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669360"/>
          </a:xfrm>
        </p:spPr>
        <p:txBody>
          <a:bodyPr>
            <a:normAutofit fontScale="92500" lnSpcReduction="20000"/>
          </a:bodyPr>
          <a:lstStyle/>
          <a:p>
            <a:pPr>
              <a:lnSpc>
                <a:spcPct val="90000"/>
              </a:lnSpc>
              <a:buFont typeface="Wingdings" pitchFamily="2" charset="2"/>
              <a:buNone/>
            </a:pPr>
            <a:r>
              <a:rPr lang="ru-RU" dirty="0" smtClean="0"/>
              <a:t>Наведемо деякі статистичні дані щодо туризму. Валютні надходження від міжнародного туризму зросли з 6,8 млрд дол. у 1960 р. до 14,1 млрд дол. У 1967 p. їх частка у загальній вартості світового експорту товарів і послуг становила 6,7 %.</a:t>
            </a:r>
          </a:p>
          <a:p>
            <a:pPr>
              <a:lnSpc>
                <a:spcPct val="90000"/>
              </a:lnSpc>
              <a:buFont typeface="Wingdings" pitchFamily="2" charset="2"/>
              <a:buNone/>
            </a:pPr>
            <a:r>
              <a:rPr lang="ru-RU" dirty="0" smtClean="0"/>
              <a:t>   За станом на 1990 р. доходи від міжнародного туризму досягли вже 255 млрд дол., найбільшою була частка США (40,6 млрд дол.). Витрати американських туристів за кордоном також перевищували витрати туристів з інших країн.</a:t>
            </a:r>
          </a:p>
          <a:p>
            <a:pPr>
              <a:lnSpc>
                <a:spcPct val="90000"/>
              </a:lnSpc>
              <a:buFont typeface="Wingdings" pitchFamily="2" charset="2"/>
              <a:buNone/>
            </a:pPr>
            <a:r>
              <a:rPr lang="ru-RU" dirty="0" smtClean="0"/>
              <a:t>    Позитивне сальдо Франції від туристичного бізнесу становить у середньому близько 6 млрд дол., Іспанії — 13 млрд дол. Доходи від туризму забезпечують третину вартості експорту Іспанії. Аналогічною є частка доходів від туризму в загальному експорті Австрії.</a:t>
            </a:r>
          </a:p>
          <a:p>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597352"/>
          </a:xfrm>
        </p:spPr>
        <p:txBody>
          <a:bodyPr>
            <a:normAutofit fontScale="92500" lnSpcReduction="20000"/>
          </a:bodyPr>
          <a:lstStyle/>
          <a:p>
            <a:pPr>
              <a:lnSpc>
                <a:spcPct val="80000"/>
              </a:lnSpc>
              <a:buFont typeface="Wingdings" pitchFamily="2" charset="2"/>
              <a:buNone/>
            </a:pPr>
            <a:r>
              <a:rPr lang="ru-RU" dirty="0" smtClean="0"/>
              <a:t>В Японії та Німеччині негативне сальдо між експортом та імпортом туристичних послуг щороку у середньому становить відповідно 20 і 15 млрд дол.</a:t>
            </a:r>
          </a:p>
          <a:p>
            <a:pPr>
              <a:lnSpc>
                <a:spcPct val="80000"/>
              </a:lnSpc>
              <a:buFont typeface="Wingdings" pitchFamily="2" charset="2"/>
              <a:buNone/>
            </a:pPr>
            <a:r>
              <a:rPr lang="ru-RU" dirty="0" smtClean="0"/>
              <a:t>    Серед країн, що розвиваються, найбільше позитивне сальдо від туристичного бізнесу має Таїланд — близько 3 млрд дол. щороку. 50 % усього валового внутрішнього продукту Багамських островів створюється завдяки обслуговуванню іноземних туристів.</a:t>
            </a:r>
          </a:p>
          <a:p>
            <a:pPr>
              <a:lnSpc>
                <a:spcPct val="80000"/>
              </a:lnSpc>
              <a:buFont typeface="Wingdings" pitchFamily="2" charset="2"/>
              <a:buNone/>
            </a:pPr>
            <a:r>
              <a:rPr lang="ru-RU" dirty="0" smtClean="0"/>
              <a:t>    Валютно-фінансовий аспект міжнародного туризму має важливе економічне значення. Туризм перетворився на важливий чинник національного розвитку, що впливає на багато галузей економік країн світу — будівництво шляхів сполучення, транспорт, зв’язок, громадське харчування, торгівлю, комунально-побутове обслуговування, медицину тощо. Туристичні підприємства надають туристам комплекс послуг.</a:t>
            </a:r>
          </a:p>
          <a:p>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8229600" cy="6669360"/>
          </a:xfrm>
        </p:spPr>
        <p:txBody>
          <a:bodyPr>
            <a:normAutofit fontScale="92500" lnSpcReduction="20000"/>
          </a:bodyPr>
          <a:lstStyle/>
          <a:p>
            <a:pPr>
              <a:lnSpc>
                <a:spcPct val="80000"/>
              </a:lnSpc>
            </a:pPr>
            <a:r>
              <a:rPr lang="ru-RU" sz="4000" i="1" dirty="0" smtClean="0"/>
              <a:t>Інклюзив-тури</a:t>
            </a:r>
            <a:r>
              <a:rPr lang="ru-RU" dirty="0" smtClean="0"/>
              <a:t> частіше всього використовуються при авіаційних перевезеннях. Вартість перевезення до місця призначення і назад в даному випадку визначається на основі спеціально розроблених інклюзив-тарифів, які інколи нижче звичайних. Вони включають також вартість розміщення туристів у готелі, харчування та інші послуги. Інклюзив-тури використовуються як при групових, так і при індивідуальних поїздках.</a:t>
            </a:r>
          </a:p>
          <a:p>
            <a:pPr>
              <a:lnSpc>
                <a:spcPct val="80000"/>
              </a:lnSpc>
            </a:pPr>
            <a:r>
              <a:rPr lang="ru-RU" sz="4000" i="1" dirty="0" smtClean="0"/>
              <a:t>Пекідж-тур</a:t>
            </a:r>
            <a:r>
              <a:rPr lang="ru-RU" dirty="0" smtClean="0"/>
              <a:t> також передбачає надання клієнту повного комплексу послуг, проте в нього можуть не входити транспортні послуги.</a:t>
            </a:r>
          </a:p>
          <a:p>
            <a:pPr>
              <a:lnSpc>
                <a:spcPct val="80000"/>
              </a:lnSpc>
              <a:buFont typeface="Wingdings" pitchFamily="2" charset="2"/>
              <a:buNone/>
            </a:pPr>
            <a:r>
              <a:rPr lang="ru-RU" dirty="0" smtClean="0"/>
              <a:t>    Принципіальних відмінностей між цими видами комплексних послуг немає. Інклюзив-тур більш поширений в західних країнах, пекідж-тур - в США. Структура цих турів залежить від конкретної країни, складу туристів, їх купівельної спроможності, від характеру послуг, їх асортименту і якості</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5" name="Содержимое 4"/>
          <p:cNvSpPr>
            <a:spLocks noGrp="1"/>
          </p:cNvSpPr>
          <p:nvPr>
            <p:ph idx="1"/>
          </p:nvPr>
        </p:nvSpPr>
        <p:spPr>
          <a:xfrm>
            <a:off x="457200" y="188640"/>
            <a:ext cx="8229600" cy="6669360"/>
          </a:xfrm>
        </p:spPr>
        <p:txBody>
          <a:bodyPr>
            <a:normAutofit fontScale="85000" lnSpcReduction="20000"/>
          </a:bodyPr>
          <a:lstStyle/>
          <a:p>
            <a:pPr>
              <a:lnSpc>
                <a:spcPct val="80000"/>
              </a:lnSpc>
            </a:pPr>
            <a:r>
              <a:rPr lang="ru-RU" dirty="0" smtClean="0"/>
              <a:t>За термінами туризм поділяється на короткотерміновий і середньотерміновий туризм тривалістю 12-14 діб. Протягом останніх десятиліть набув поширення "туризм вихідних днів".</a:t>
            </a:r>
          </a:p>
          <a:p>
            <a:pPr>
              <a:lnSpc>
                <a:spcPct val="80000"/>
              </a:lnSpc>
            </a:pPr>
            <a:r>
              <a:rPr lang="ru-RU" dirty="0" smtClean="0"/>
              <a:t>За видами транспорту, що використовується, міжнародний туризм поділяють на водний, автобусний, авіаційний, залізничний, автомобільний. Останніми роками виник космічний міжнародний туризм. Швидкими темпами розвивається гірський туризм (альпінізм, лижний спорт). Неабиякого економічного значення набув лікувальний туризм.</a:t>
            </a:r>
          </a:p>
          <a:p>
            <a:pPr>
              <a:lnSpc>
                <a:spcPct val="80000"/>
              </a:lnSpc>
            </a:pPr>
            <a:r>
              <a:rPr lang="ru-RU" dirty="0" smtClean="0"/>
              <a:t>Туризм має економічний, соціальний, гуманітарний, виховний і естетичний аспекти.</a:t>
            </a:r>
          </a:p>
          <a:p>
            <a:pPr>
              <a:lnSpc>
                <a:spcPct val="80000"/>
              </a:lnSpc>
            </a:pPr>
            <a:r>
              <a:rPr lang="ru-RU" dirty="0" smtClean="0"/>
              <a:t>Чинники розвитку міжнародного туризму можна поділити на внутрішні та зовнішні. До внутрішніх належать географічні, історичні, соціально-економічні та інші. Зовнішні — це довкілля, в якому відбувається обмін потоками туристів з різних країн, іншими словами — політичні та зовнішньоекономічні відносини, що склалися між певною країною та іншими державами, а також міжнародне становище у відповідному регіоні світу.</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25000">
              <a:srgbClr val="21D6E0"/>
            </a:gs>
            <a:gs pos="75000">
              <a:srgbClr val="0087E6"/>
            </a:gs>
            <a:gs pos="100000">
              <a:srgbClr val="00B0F0"/>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597352"/>
          </a:xfrm>
        </p:spPr>
        <p:txBody>
          <a:bodyPr>
            <a:normAutofit fontScale="85000" lnSpcReduction="20000"/>
          </a:bodyPr>
          <a:lstStyle/>
          <a:p>
            <a:r>
              <a:rPr lang="ru-RU" dirty="0" smtClean="0">
                <a:solidFill>
                  <a:schemeClr val="tx1">
                    <a:lumMod val="95000"/>
                    <a:lumOff val="5000"/>
                  </a:schemeClr>
                </a:solidFill>
              </a:rPr>
              <a:t>В Україні туристична діяльність розвинена поки що недостатньо, іде процес становлення туристичної індустрії. Проте є деякі зрушення - прийнятий Закон України «Про туризм»від 15 вересня 1995 р. Цей закон важливий тим, що держава визнає туризм одним із пріоритетних напрямків розвитку національної культури й економіки і передбачає сприятливі умови, для розвитку туристичної діяльності. В цьому законі визначається державна політика і державне регулювання в галузі туризму. Закон України "Про туризм" визначає тур-послуги як послуги суб'єктів туристичної діяльності по розміщенню, харчуванню, транспортному, інформаційно-рекламному обслуговуванню, а також послуги закладів культури, спорту, побуту, відпочинку і т.п., спрямовані на задоволення потреб туристів. Туристу можуть бути надані або певні види послуг, або повний комплекс послуг. </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25000">
              <a:srgbClr val="21D6E0"/>
            </a:gs>
            <a:gs pos="75000">
              <a:srgbClr val="FFFF00"/>
            </a:gs>
            <a:gs pos="100000">
              <a:srgbClr val="00B0F0"/>
            </a:gs>
          </a:gsLst>
          <a:lin ang="5400000" scaled="0"/>
        </a:gradFill>
        <a:effectLst/>
      </p:bgPr>
    </p:bg>
    <p:spTree>
      <p:nvGrpSpPr>
        <p:cNvPr id="1" name=""/>
        <p:cNvGrpSpPr/>
        <p:nvPr/>
      </p:nvGrpSpPr>
      <p:grpSpPr>
        <a:xfrm>
          <a:off x="0" y="0"/>
          <a:ext cx="0" cy="0"/>
          <a:chOff x="0" y="0"/>
          <a:chExt cx="0" cy="0"/>
        </a:xfrm>
      </p:grpSpPr>
      <p:pic>
        <p:nvPicPr>
          <p:cNvPr id="5" name="Рисунок 4" descr="77da9af5e4254cb789c35625d936d4ab.jpg"/>
          <p:cNvPicPr>
            <a:picLocks noChangeAspect="1"/>
          </p:cNvPicPr>
          <p:nvPr/>
        </p:nvPicPr>
        <p:blipFill>
          <a:blip r:embed="rId2" cstate="print"/>
          <a:stretch>
            <a:fillRect/>
          </a:stretch>
        </p:blipFill>
        <p:spPr>
          <a:xfrm>
            <a:off x="251520" y="4797152"/>
            <a:ext cx="2971800" cy="1666875"/>
          </a:xfrm>
          <a:prstGeom prst="rect">
            <a:avLst/>
          </a:prstGeom>
        </p:spPr>
      </p:pic>
      <p:pic>
        <p:nvPicPr>
          <p:cNvPr id="4" name="Рисунок 3" descr="a_b997162f.jpg"/>
          <p:cNvPicPr>
            <a:picLocks noChangeAspect="1"/>
          </p:cNvPicPr>
          <p:nvPr/>
        </p:nvPicPr>
        <p:blipFill>
          <a:blip r:embed="rId3" cstate="print"/>
          <a:stretch>
            <a:fillRect/>
          </a:stretch>
        </p:blipFill>
        <p:spPr>
          <a:xfrm>
            <a:off x="7020272" y="4653136"/>
            <a:ext cx="1905000" cy="1905000"/>
          </a:xfrm>
          <a:prstGeom prst="rect">
            <a:avLst/>
          </a:prstGeom>
        </p:spPr>
      </p:pic>
      <p:sp>
        <p:nvSpPr>
          <p:cNvPr id="3" name="Содержимое 2"/>
          <p:cNvSpPr>
            <a:spLocks noGrp="1"/>
          </p:cNvSpPr>
          <p:nvPr>
            <p:ph idx="1"/>
          </p:nvPr>
        </p:nvSpPr>
        <p:spPr>
          <a:xfrm>
            <a:off x="457200" y="332656"/>
            <a:ext cx="8229600" cy="5793507"/>
          </a:xfrm>
        </p:spPr>
        <p:txBody>
          <a:bodyPr>
            <a:normAutofit/>
          </a:bodyPr>
          <a:lstStyle/>
          <a:p>
            <a:r>
              <a:rPr lang="ru-RU" dirty="0" smtClean="0">
                <a:solidFill>
                  <a:schemeClr val="tx1">
                    <a:lumMod val="95000"/>
                    <a:lumOff val="5000"/>
                  </a:schemeClr>
                </a:solidFill>
              </a:rPr>
              <a:t>Позитивним моментом в розвитку ринку туризму в Україні є зростання і вплив туроператорських і турагентських фірм. Сьогодні добре відомі в нашій країні і за кордоном такі фірми, як "Гамалія", "Сам", "Таурус", "Світлана", "Супутник" та ін. Здійснюється робота по підготовці кваліфікованих кадрів в цій галузі. Проте це тільки перші кроки на шляху організації туризму як високорентабельної галузі.</a:t>
            </a:r>
            <a:endParaRPr lang="ru-RU"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25000">
              <a:schemeClr val="accent2">
                <a:lumMod val="40000"/>
                <a:lumOff val="60000"/>
              </a:schemeClr>
            </a:gs>
            <a:gs pos="75000">
              <a:srgbClr val="FFFF00"/>
            </a:gs>
            <a:gs pos="100000">
              <a:srgbClr val="00B0F0"/>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5937523"/>
          </a:xfrm>
        </p:spPr>
        <p:txBody>
          <a:bodyPr>
            <a:normAutofit lnSpcReduction="10000"/>
          </a:bodyPr>
          <a:lstStyle/>
          <a:p>
            <a:r>
              <a:rPr lang="ru-RU" dirty="0" smtClean="0"/>
              <a:t>Туристичний бізнес захоплює підприємців по багатьох причинах, частково, це:</a:t>
            </a:r>
          </a:p>
          <a:p>
            <a:r>
              <a:rPr lang="ru-RU" dirty="0" smtClean="0"/>
              <a:t>- невеликі стартові інвестиції;</a:t>
            </a:r>
          </a:p>
          <a:p>
            <a:r>
              <a:rPr lang="ru-RU" dirty="0" smtClean="0"/>
              <a:t>- зростаючий попит на туристичні послуги;</a:t>
            </a:r>
          </a:p>
          <a:p>
            <a:r>
              <a:rPr lang="ru-RU" dirty="0" smtClean="0"/>
              <a:t>- високий рівень рентабельності і мінімальний період окупності витрат.</a:t>
            </a:r>
          </a:p>
          <a:p>
            <a:pPr>
              <a:buFont typeface="Wingdings" pitchFamily="2" charset="2"/>
              <a:buNone/>
            </a:pPr>
            <a:r>
              <a:rPr lang="ru-RU" dirty="0" smtClean="0"/>
              <a:t>    В деяких зарубіжних країнах туризм являється одною з пріоритетних галузей, внесок у валовий національний дохід яких складає 15-35%. До них відносяться Угорщина, Чехія, Австрія, Швейцарія, Італія, Франція, Іспанія, Португалія та ін.</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25000">
              <a:schemeClr val="accent2">
                <a:lumMod val="40000"/>
                <a:lumOff val="60000"/>
              </a:schemeClr>
            </a:gs>
            <a:gs pos="75000">
              <a:srgbClr val="FFFF00"/>
            </a:gs>
            <a:gs pos="100000">
              <a:schemeClr val="bg2">
                <a:lumMod val="9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336704"/>
          </a:xfrm>
        </p:spPr>
        <p:txBody>
          <a:bodyPr>
            <a:normAutofit fontScale="92500" lnSpcReduction="20000"/>
          </a:bodyPr>
          <a:lstStyle/>
          <a:p>
            <a:pPr>
              <a:lnSpc>
                <a:spcPct val="80000"/>
              </a:lnSpc>
            </a:pPr>
            <a:r>
              <a:rPr lang="ru-RU" dirty="0" smtClean="0"/>
              <a:t>Міжнародний туризм сьогодні істотно впливає на розвиток світогосподарських зв'язків, економіку окремих країн.</a:t>
            </a:r>
          </a:p>
          <a:p>
            <a:pPr>
              <a:lnSpc>
                <a:spcPct val="80000"/>
              </a:lnSpc>
            </a:pPr>
            <a:r>
              <a:rPr lang="ru-RU" dirty="0" smtClean="0"/>
              <a:t>Розвиток туризму, ріст об'єму туристичних послуг збільшує кількість робочих місць. За оцінками спеціалістів, в даний час в туріндустрії працює більше 100 млн. чоловік, кожне 16-е робоче місце в світі приходиться на туризм, а до 2005 року кожен 8-й працездатний чоловік в світі буде зайнятий в цьому секторі.</a:t>
            </a:r>
          </a:p>
          <a:p>
            <a:pPr>
              <a:lnSpc>
                <a:spcPct val="80000"/>
              </a:lnSpc>
            </a:pPr>
            <a:r>
              <a:rPr lang="ru-RU" dirty="0" smtClean="0"/>
              <a:t>Туристичний бізнес стимулює розвиток інших галузей господарства: будівництва, торгівлі, сільського господарства, виробництво товарів народного споживання і т.д.</a:t>
            </a:r>
          </a:p>
          <a:p>
            <a:pPr>
              <a:lnSpc>
                <a:spcPct val="80000"/>
              </a:lnSpc>
            </a:pPr>
            <a:r>
              <a:rPr lang="ru-RU" dirty="0" smtClean="0"/>
              <a:t>Крім впливу на економіку багатьох країн, міжнародний туризм впливає на їх соціальну і культурну сферу, екологію. А останні, в свою чергу, впливають на туризм і туристів.</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25000">
              <a:schemeClr val="accent2">
                <a:lumMod val="40000"/>
                <a:lumOff val="60000"/>
              </a:schemeClr>
            </a:gs>
            <a:gs pos="75000">
              <a:srgbClr val="7030A0"/>
            </a:gs>
            <a:gs pos="100000">
              <a:srgbClr val="00B0F0"/>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p:spPr>
        <p:txBody>
          <a:bodyPr>
            <a:normAutofit fontScale="92500" lnSpcReduction="20000"/>
          </a:bodyPr>
          <a:lstStyle/>
          <a:p>
            <a:r>
              <a:rPr lang="ru-RU" dirty="0" smtClean="0">
                <a:solidFill>
                  <a:schemeClr val="tx1">
                    <a:lumMod val="95000"/>
                    <a:lumOff val="5000"/>
                  </a:schemeClr>
                </a:solidFill>
              </a:rPr>
              <a:t>За економічними ознаками туризм можна поділити на такі форми як активний і пасивний.</a:t>
            </a:r>
            <a:br>
              <a:rPr lang="ru-RU" dirty="0" smtClean="0">
                <a:solidFill>
                  <a:schemeClr val="tx1">
                    <a:lumMod val="95000"/>
                    <a:lumOff val="5000"/>
                  </a:schemeClr>
                </a:solidFill>
              </a:rPr>
            </a:br>
            <a:r>
              <a:rPr lang="ru-RU" dirty="0" smtClean="0">
                <a:solidFill>
                  <a:schemeClr val="tx1">
                    <a:lumMod val="95000"/>
                    <a:lumOff val="5000"/>
                  </a:schemeClr>
                </a:solidFill>
              </a:rPr>
              <a:t>Приїзд іноземних туристів в країну являється активним туризмом. Він служить фактором ввозу валюти в дану країну чи регіон.Виїзд громадян даної країни чи регіону в інші держави являється пасивним туризмом. Він пов'язаний з вивозом валюти з даної країни чи регіону. В Україні, на жаль, в більшій мірі має місце імпорт туризму, ніж його експорт. В зв'язку з цим країна втрачає великі можливості одержання валюти і розвитку туризму як одної з самих прибуткових на сьогодні галузей економіки.</a:t>
            </a:r>
            <a:r>
              <a:rPr lang="en-US" dirty="0" smtClean="0">
                <a:solidFill>
                  <a:schemeClr val="tx1">
                    <a:lumMod val="95000"/>
                    <a:lumOff val="5000"/>
                  </a:schemeClr>
                </a:solidFill>
              </a:rPr>
              <a:t> </a:t>
            </a:r>
            <a:endParaRPr lang="ru-RU" dirty="0" smtClean="0">
              <a:solidFill>
                <a:schemeClr val="tx1">
                  <a:lumMod val="95000"/>
                  <a:lumOff val="5000"/>
                </a:schemeClr>
              </a:solidFill>
            </a:endParaRP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2D050"/>
            </a:gs>
            <a:gs pos="25000">
              <a:schemeClr val="accent2">
                <a:lumMod val="40000"/>
                <a:lumOff val="60000"/>
              </a:schemeClr>
            </a:gs>
            <a:gs pos="75000">
              <a:srgbClr val="7030A0"/>
            </a:gs>
            <a:gs pos="100000">
              <a:srgbClr val="00B0F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82154"/>
          </a:xfrm>
        </p:spPr>
        <p:txBody>
          <a:bodyPr>
            <a:noAutofit/>
          </a:bodyPr>
          <a:lstStyle/>
          <a:p>
            <a:r>
              <a:rPr lang="ru-RU" sz="3200" dirty="0" smtClean="0">
                <a:solidFill>
                  <a:schemeClr val="tx1">
                    <a:lumMod val="95000"/>
                    <a:lumOff val="5000"/>
                  </a:schemeClr>
                </a:solidFill>
              </a:rPr>
              <a:t>Грошові надходження з міжнародного </a:t>
            </a:r>
            <a:r>
              <a:rPr lang="ru-RU" sz="3200" b="1" dirty="0" smtClean="0">
                <a:solidFill>
                  <a:schemeClr val="tx1">
                    <a:lumMod val="95000"/>
                    <a:lumOff val="5000"/>
                  </a:schemeClr>
                </a:solidFill>
              </a:rPr>
              <a:t>туризму</a:t>
            </a:r>
            <a:r>
              <a:rPr lang="ru-RU" sz="3200" dirty="0" smtClean="0">
                <a:solidFill>
                  <a:schemeClr val="tx1">
                    <a:lumMod val="95000"/>
                    <a:lumOff val="5000"/>
                  </a:schemeClr>
                </a:solidFill>
              </a:rPr>
              <a:t> </a:t>
            </a:r>
            <a:r>
              <a:rPr lang="ru-RU" sz="3200" b="1" dirty="0" smtClean="0">
                <a:solidFill>
                  <a:schemeClr val="tx1">
                    <a:lumMod val="95000"/>
                    <a:lumOff val="5000"/>
                  </a:schemeClr>
                </a:solidFill>
              </a:rPr>
              <a:t>у</a:t>
            </a:r>
            <a:r>
              <a:rPr lang="ru-RU" sz="3200" dirty="0" smtClean="0">
                <a:solidFill>
                  <a:schemeClr val="tx1">
                    <a:lumMod val="95000"/>
                    <a:lumOff val="5000"/>
                  </a:schemeClr>
                </a:solidFill>
              </a:rPr>
              <a:t> </a:t>
            </a:r>
            <a:r>
              <a:rPr lang="ru-RU" sz="3200" b="1" dirty="0" smtClean="0">
                <a:solidFill>
                  <a:schemeClr val="tx1">
                    <a:lumMod val="95000"/>
                    <a:lumOff val="5000"/>
                  </a:schemeClr>
                </a:solidFill>
              </a:rPr>
              <a:t>світі </a:t>
            </a:r>
            <a:r>
              <a:rPr lang="ru-RU" sz="3200" dirty="0" smtClean="0">
                <a:solidFill>
                  <a:schemeClr val="tx1">
                    <a:lumMod val="95000"/>
                    <a:lumOff val="5000"/>
                  </a:schemeClr>
                </a:solidFill>
              </a:rPr>
              <a:t>та Європі 3 1980 по 2003 р. </a:t>
            </a:r>
            <a:endParaRPr lang="ru-RU" sz="3200" dirty="0">
              <a:solidFill>
                <a:schemeClr val="tx1">
                  <a:lumMod val="95000"/>
                  <a:lumOff val="5000"/>
                </a:schemeClr>
              </a:solidFill>
            </a:endParaRPr>
          </a:p>
        </p:txBody>
      </p:sp>
      <p:pic>
        <p:nvPicPr>
          <p:cNvPr id="4" name="Picture 4" descr="liman1"/>
          <p:cNvPicPr>
            <a:picLocks noGrp="1" noChangeAspect="1" noChangeArrowheads="1"/>
          </p:cNvPicPr>
          <p:nvPr>
            <p:ph idx="1"/>
          </p:nvPr>
        </p:nvPicPr>
        <p:blipFill>
          <a:blip r:embed="rId2" cstate="print"/>
          <a:stretch>
            <a:fillRect/>
          </a:stretch>
        </p:blipFill>
        <p:spPr>
          <a:xfrm>
            <a:off x="0" y="2060848"/>
            <a:ext cx="9144000" cy="4797152"/>
          </a:xfrm>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118</TotalTime>
  <Words>1510</Words>
  <Application>Microsoft Office PowerPoint</Application>
  <PresentationFormat>Экран (4:3)</PresentationFormat>
  <Paragraphs>130</Paragraphs>
  <Slides>25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25</vt:i4>
      </vt:variant>
    </vt:vector>
  </HeadingPairs>
  <TitlesOfParts>
    <vt:vector size="27" baseType="lpstr">
      <vt:lpstr>Тема Office</vt:lpstr>
      <vt:lpstr>Диаграмма Microsoft Graph</vt:lpstr>
      <vt:lpstr>Міжнародний туризм</vt:lpstr>
      <vt:lpstr>Слайд 2</vt:lpstr>
      <vt:lpstr>Слайд 3</vt:lpstr>
      <vt:lpstr>Слайд 4</vt:lpstr>
      <vt:lpstr>Слайд 5</vt:lpstr>
      <vt:lpstr>Слайд 6</vt:lpstr>
      <vt:lpstr>Слайд 7</vt:lpstr>
      <vt:lpstr>Слайд 8</vt:lpstr>
      <vt:lpstr>Грошові надходження з міжнародного туризму у світі та Європі 3 1980 по 2003 р. </vt:lpstr>
      <vt:lpstr>Міжнародний туризм являється активним джерелом надходжень іноземної валюти. Наприклад, велика частина доходів від міжнародного туризму в загальній сумі надходжень від експорту товарів і послуг складає:</vt:lpstr>
      <vt:lpstr>Слайд 11</vt:lpstr>
      <vt:lpstr>Найбільш органічно пов'язано з туризмом готельне господарство. Відповідно статистичним даним щодо кількості готелів в Україні: </vt:lpstr>
      <vt:lpstr>По використанню номерного фонду перше місце  займає м. Київ, де одноразова місткість готелів  складає 15754 місць і АР Крим 12143 місця.  У Донецькій області одноразова місткість  готелів дорівнює - 7509 місць, що на 1687 місць більше,  ніж у Харківській області і на 354 місць більше,  ніж у Дніпропетровській області. </vt:lpstr>
      <vt:lpstr>Способи класифікації  міжнародного туризму </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Company>Функциональность ограничена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Міжнародний туризм</dc:title>
  <dc:creator>Демонстрационная версия</dc:creator>
  <cp:lastModifiedBy>Демонстрационная версия</cp:lastModifiedBy>
  <cp:revision>12</cp:revision>
  <dcterms:created xsi:type="dcterms:W3CDTF">2014-02-02T15:26:34Z</dcterms:created>
  <dcterms:modified xsi:type="dcterms:W3CDTF">2014-02-02T17:25:30Z</dcterms:modified>
</cp:coreProperties>
</file>