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66" d="100"/>
          <a:sy n="66" d="100"/>
        </p:scale>
        <p:origin x="-2292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9262-DF84-4D3D-A423-13762F6653BA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441F-41E1-4AA6-9C50-3F313F9E2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105"/>
          <p:cNvGrpSpPr/>
          <p:nvPr userDrawn="1"/>
        </p:nvGrpSpPr>
        <p:grpSpPr>
          <a:xfrm>
            <a:off x="-180528" y="0"/>
            <a:ext cx="9478767" cy="3284984"/>
            <a:chOff x="-180528" y="0"/>
            <a:chExt cx="9478767" cy="32849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Прямоугольник 6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8" name="Заголовок 77"/>
          <p:cNvSpPr>
            <a:spLocks noGrp="1"/>
          </p:cNvSpPr>
          <p:nvPr userDrawn="1">
            <p:ph type="title"/>
          </p:nvPr>
        </p:nvSpPr>
        <p:spPr>
          <a:xfrm>
            <a:off x="755576" y="2060848"/>
            <a:ext cx="7632848" cy="12150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9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105" name="Группа 104"/>
          <p:cNvGrpSpPr/>
          <p:nvPr userDrawn="1"/>
        </p:nvGrpSpPr>
        <p:grpSpPr>
          <a:xfrm rot="5400000">
            <a:off x="8640452" y="3969060"/>
            <a:ext cx="2492896" cy="3284984"/>
            <a:chOff x="10188624" y="2348880"/>
            <a:chExt cx="3862143" cy="3284984"/>
          </a:xfrm>
        </p:grpSpPr>
        <p:sp>
          <p:nvSpPr>
            <p:cNvPr id="82" name="Прямоугольник 81"/>
            <p:cNvSpPr/>
            <p:nvPr userDrawn="1"/>
          </p:nvSpPr>
          <p:spPr>
            <a:xfrm>
              <a:off x="10188624" y="234888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10620672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10692680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10836696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10980712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11124728" y="234888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11412760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11556776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11700792" y="234888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11844808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11988824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12132840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Прямоугольник 93"/>
            <p:cNvSpPr/>
            <p:nvPr userDrawn="1"/>
          </p:nvSpPr>
          <p:spPr>
            <a:xfrm>
              <a:off x="12564888" y="234888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12276856" y="234888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12780912" y="234888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12996936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13140952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13212960" y="234888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13428984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13573000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Прямоугольник 101"/>
            <p:cNvSpPr/>
            <p:nvPr userDrawn="1"/>
          </p:nvSpPr>
          <p:spPr>
            <a:xfrm>
              <a:off x="13717016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Прямоугольник 102"/>
            <p:cNvSpPr/>
            <p:nvPr userDrawn="1"/>
          </p:nvSpPr>
          <p:spPr>
            <a:xfrm>
              <a:off x="13717016" y="2348880"/>
              <a:ext cx="179512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Прямоугольник 103"/>
            <p:cNvSpPr/>
            <p:nvPr userDrawn="1"/>
          </p:nvSpPr>
          <p:spPr>
            <a:xfrm>
              <a:off x="14005048" y="234888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55976" y="4293096"/>
            <a:ext cx="4211960" cy="256490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Группа 290"/>
          <p:cNvGrpSpPr/>
          <p:nvPr userDrawn="1"/>
        </p:nvGrpSpPr>
        <p:grpSpPr>
          <a:xfrm>
            <a:off x="-334767" y="-1827584"/>
            <a:ext cx="9478767" cy="764704"/>
            <a:chOff x="-180528" y="0"/>
            <a:chExt cx="9478767" cy="32849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4" name="Прямоугольник 233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5" name="Прямоугольник 234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6" name="Прямоугольник 235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7" name="Прямоугольник 236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8" name="Прямоугольник 237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9" name="Прямоугольник 238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0" name="Прямоугольник 239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1" name="Прямоугольник 240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2" name="Прямоугольник 241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3" name="Прямоугольник 242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4" name="Прямоугольник 243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5" name="Прямоугольник 244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6" name="Прямоугольник 245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7" name="Прямоугольник 246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8" name="Прямоугольник 247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9" name="Прямоугольник 248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0" name="Прямоугольник 249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1" name="Прямоугольник 250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2" name="Прямоугольник 251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3" name="Прямоугольник 252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4" name="Прямоугольник 253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5" name="Прямоугольник 254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" name="Прямоугольник 255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7" name="Прямоугольник 256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8" name="Прямоугольник 257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9" name="Прямоугольник 258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0" name="Прямоугольник 259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1" name="Прямоугольник 260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2" name="Прямоугольник 261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3" name="Прямоугольник 262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4" name="Прямоугольник 263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5" name="Прямоугольник 264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6" name="Прямоугольник 265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7" name="Прямоугольник 266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8" name="Прямоугольник 267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9" name="Прямоугольник 268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0" name="Прямоугольник 269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1" name="Прямоугольник 270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2" name="Прямоугольник 271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3" name="Прямоугольник 272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4" name="Прямоугольник 273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5" name="Прямоугольник 274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6" name="Прямоугольник 275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7" name="Прямоугольник 276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8" name="Прямоугольник 277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9" name="Прямоугольник 278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0" name="Прямоугольник 279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1" name="Прямоугольник 280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Прямоугольник 281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3" name="Прямоугольник 282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4" name="Прямоугольник 283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5" name="Прямоугольник 284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6" name="Прямоугольник 285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" name="Прямоугольник 286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8" name="Прямоугольник 287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9" name="Прямоугольник 288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332656"/>
            <a:ext cx="9144000" cy="648072"/>
          </a:xfrm>
          <a:solidFill>
            <a:schemeClr val="bg1"/>
          </a:solidFill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92" name="Группа 291"/>
          <p:cNvGrpSpPr/>
          <p:nvPr userDrawn="1"/>
        </p:nvGrpSpPr>
        <p:grpSpPr>
          <a:xfrm>
            <a:off x="-334767" y="-1107504"/>
            <a:ext cx="9478767" cy="764704"/>
            <a:chOff x="-180528" y="0"/>
            <a:chExt cx="9478767" cy="32849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93" name="Прямоугольник 292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4" name="Прямоугольник 293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5" name="Прямоугольник 294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6" name="Прямоугольник 295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7" name="Прямоугольник 296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8" name="Прямоугольник 297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9" name="Прямоугольник 298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0" name="Прямоугольник 299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1" name="Прямоугольник 300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2" name="Прямоугольник 301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3" name="Прямоугольник 302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4" name="Прямоугольник 303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5" name="Прямоугольник 304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6" name="Прямоугольник 305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7" name="Прямоугольник 306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8" name="Прямоугольник 307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9" name="Прямоугольник 308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0" name="Прямоугольник 309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1" name="Прямоугольник 310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2" name="Прямоугольник 311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3" name="Прямоугольник 312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4" name="Прямоугольник 313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5" name="Прямоугольник 314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6" name="Прямоугольник 315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7" name="Прямоугольник 316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8" name="Прямоугольник 317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9" name="Прямоугольник 318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0" name="Прямоугольник 319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1" name="Прямоугольник 320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2" name="Прямоугольник 321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3" name="Прямоугольник 322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4" name="Прямоугольник 323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5" name="Прямоугольник 324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6" name="Прямоугольник 325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" name="Прямоугольник 326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8" name="Прямоугольник 327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9" name="Прямоугольник 328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0" name="Прямоугольник 329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1" name="Прямоугольник 330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2" name="Прямоугольник 331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3" name="Прямоугольник 332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4" name="Прямоугольник 333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5" name="Прямоугольник 334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6" name="Прямоугольник 335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7" name="Прямоугольник 336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" name="Прямоугольник 337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9" name="Прямоугольник 338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0" name="Прямоугольник 339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1" name="Прямоугольник 340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2" name="Прямоугольник 341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3" name="Прямоугольник 342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4" name="Прямоугольник 343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5" name="Прямоугольник 344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6" name="Прямоугольник 345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7" name="Прямоугольник 346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8" name="Прямоугольник 347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49" name="Группа 348"/>
          <p:cNvGrpSpPr/>
          <p:nvPr userDrawn="1"/>
        </p:nvGrpSpPr>
        <p:grpSpPr>
          <a:xfrm>
            <a:off x="-334767" y="-382352"/>
            <a:ext cx="9478767" cy="764704"/>
            <a:chOff x="-180528" y="0"/>
            <a:chExt cx="9478767" cy="32849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0" name="Прямоугольник 349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1" name="Прямоугольник 350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2" name="Прямоугольник 351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3" name="Прямоугольник 352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4" name="Прямоугольник 353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5" name="Прямоугольник 354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6" name="Прямоугольник 355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7" name="Прямоугольник 356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" name="Прямоугольник 357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9" name="Прямоугольник 358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0" name="Прямоугольник 359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1" name="Прямоугольник 360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2" name="Прямоугольник 361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3" name="Прямоугольник 362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4" name="Прямоугольник 363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5" name="Прямоугольник 364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6" name="Прямоугольник 365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7" name="Прямоугольник 366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" name="Прямоугольник 367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9" name="Прямоугольник 368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0" name="Прямоугольник 369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1" name="Прямоугольник 370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2" name="Прямоугольник 371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3" name="Прямоугольник 372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4" name="Прямоугольник 373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5" name="Прямоугольник 374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6" name="Прямоугольник 375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7" name="Прямоугольник 376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8" name="Прямоугольник 377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" name="Прямоугольник 378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0" name="Прямоугольник 379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1" name="Прямоугольник 380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2" name="Прямоугольник 381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3" name="Прямоугольник 382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4" name="Прямоугольник 383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5" name="Прямоугольник 384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6" name="Прямоугольник 385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7" name="Прямоугольник 386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8" name="Прямоугольник 387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9" name="Прямоугольник 388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0" name="Прямоугольник 389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1" name="Прямоугольник 390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2" name="Прямоугольник 391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3" name="Прямоугольник 392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4" name="Прямоугольник 393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5" name="Прямоугольник 394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6" name="Прямоугольник 395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7" name="Прямоугольник 396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8" name="Прямоугольник 397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" name="Прямоугольник 398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0" name="Прямоугольник 399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1" name="Прямоугольник 400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2" name="Прямоугольник 401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3" name="Прямоугольник 402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4" name="Прямоугольник 403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5" name="Прямоугольник 404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21" name="Текст 520"/>
          <p:cNvSpPr>
            <a:spLocks noGrp="1"/>
          </p:cNvSpPr>
          <p:nvPr>
            <p:ph type="body" sz="quarter" idx="10"/>
          </p:nvPr>
        </p:nvSpPr>
        <p:spPr>
          <a:xfrm>
            <a:off x="0" y="980728"/>
            <a:ext cx="9144000" cy="587727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725 0.21134 L -1.02101 0.21134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97725 0.10764 L -1.02101 0.1076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1.06841 -4.44444E-6 " pathEditMode="relative" rAng="0" ptsTypes="AA">
                                      <p:cBhvr>
                                        <p:cTn id="10" dur="129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 rot="16200000">
            <a:off x="5759586" y="1736264"/>
            <a:ext cx="9478767" cy="764704"/>
            <a:chOff x="-180528" y="0"/>
            <a:chExt cx="9478767" cy="3284984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604448" cy="548680"/>
          </a:xfrm>
          <a:solidFill>
            <a:schemeClr val="bg1"/>
          </a:solidFill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9" name="Текст 68"/>
          <p:cNvSpPr>
            <a:spLocks noGrp="1"/>
          </p:cNvSpPr>
          <p:nvPr>
            <p:ph type="body" sz="quarter" idx="10"/>
          </p:nvPr>
        </p:nvSpPr>
        <p:spPr>
          <a:xfrm>
            <a:off x="0" y="549275"/>
            <a:ext cx="8604448" cy="6308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63" name="Группа 62"/>
          <p:cNvGrpSpPr/>
          <p:nvPr userDrawn="1"/>
        </p:nvGrpSpPr>
        <p:grpSpPr>
          <a:xfrm rot="16200000">
            <a:off x="5002995" y="1736264"/>
            <a:ext cx="9478767" cy="764704"/>
            <a:chOff x="-180528" y="0"/>
            <a:chExt cx="9478767" cy="3284984"/>
          </a:xfrm>
        </p:grpSpPr>
        <p:sp>
          <p:nvSpPr>
            <p:cNvPr id="64" name="Прямоугольник 63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Прямоугольник 74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Прямоугольник 75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Прямоугольник 76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Прямоугольник 77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Прямоугольник 78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Прямоугольник 93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Прямоугольник 101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Прямоугольник 102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Прямоугольник 103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Прямоугольник 104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Прямоугольник 105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Прямоугольник 106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Прямоугольник 107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9" name="Прямоугольник 108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Прямоугольник 109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Прямоугольник 110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" name="Прямоугольник 111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" name="Прямоугольник 112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4" name="Прямоугольник 113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5" name="Прямоугольник 114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Прямоугольник 115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7" name="Прямоугольник 116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8" name="Прямоугольник 117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Прямоугольник 118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0" name="Прямоугольник 119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Прямоугольник 120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2" name="Группа 121"/>
          <p:cNvGrpSpPr/>
          <p:nvPr userDrawn="1"/>
        </p:nvGrpSpPr>
        <p:grpSpPr>
          <a:xfrm rot="16200000">
            <a:off x="4238290" y="1736263"/>
            <a:ext cx="9478767" cy="764704"/>
            <a:chOff x="-180528" y="0"/>
            <a:chExt cx="9478767" cy="3284984"/>
          </a:xfrm>
        </p:grpSpPr>
        <p:sp>
          <p:nvSpPr>
            <p:cNvPr id="123" name="Прямоугольник 122"/>
            <p:cNvSpPr/>
            <p:nvPr userDrawn="1"/>
          </p:nvSpPr>
          <p:spPr>
            <a:xfrm>
              <a:off x="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Прямоугольник 123"/>
            <p:cNvSpPr/>
            <p:nvPr userDrawn="1"/>
          </p:nvSpPr>
          <p:spPr>
            <a:xfrm>
              <a:off x="75557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Прямоугольник 124"/>
            <p:cNvSpPr/>
            <p:nvPr userDrawn="1"/>
          </p:nvSpPr>
          <p:spPr>
            <a:xfrm>
              <a:off x="17951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Прямоугольник 125"/>
            <p:cNvSpPr/>
            <p:nvPr userDrawn="1"/>
          </p:nvSpPr>
          <p:spPr>
            <a:xfrm>
              <a:off x="32352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7" name="Прямоугольник 126"/>
            <p:cNvSpPr/>
            <p:nvPr userDrawn="1"/>
          </p:nvSpPr>
          <p:spPr>
            <a:xfrm>
              <a:off x="467544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Прямоугольник 127"/>
            <p:cNvSpPr/>
            <p:nvPr userDrawn="1"/>
          </p:nvSpPr>
          <p:spPr>
            <a:xfrm>
              <a:off x="10750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9" name="Прямоугольник 128"/>
            <p:cNvSpPr/>
            <p:nvPr userDrawn="1"/>
          </p:nvSpPr>
          <p:spPr>
            <a:xfrm>
              <a:off x="89959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Прямоугольник 129"/>
            <p:cNvSpPr/>
            <p:nvPr userDrawn="1"/>
          </p:nvSpPr>
          <p:spPr>
            <a:xfrm>
              <a:off x="104360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Прямоугольник 130"/>
            <p:cNvSpPr/>
            <p:nvPr userDrawn="1"/>
          </p:nvSpPr>
          <p:spPr>
            <a:xfrm>
              <a:off x="1187624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Прямоугольник 131"/>
            <p:cNvSpPr/>
            <p:nvPr userDrawn="1"/>
          </p:nvSpPr>
          <p:spPr>
            <a:xfrm>
              <a:off x="140364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Прямоугольник 132"/>
            <p:cNvSpPr/>
            <p:nvPr userDrawn="1"/>
          </p:nvSpPr>
          <p:spPr>
            <a:xfrm>
              <a:off x="1547664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4" name="Прямоугольник 133"/>
            <p:cNvSpPr/>
            <p:nvPr userDrawn="1"/>
          </p:nvSpPr>
          <p:spPr>
            <a:xfrm>
              <a:off x="183569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Прямоугольник 134"/>
            <p:cNvSpPr/>
            <p:nvPr userDrawn="1"/>
          </p:nvSpPr>
          <p:spPr>
            <a:xfrm flipH="1">
              <a:off x="1979712" y="0"/>
              <a:ext cx="53401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6" name="Прямоугольник 135"/>
            <p:cNvSpPr/>
            <p:nvPr userDrawn="1"/>
          </p:nvSpPr>
          <p:spPr>
            <a:xfrm>
              <a:off x="1907704" y="0"/>
              <a:ext cx="189735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7" name="Прямоугольник 136"/>
            <p:cNvSpPr/>
            <p:nvPr userDrawn="1"/>
          </p:nvSpPr>
          <p:spPr>
            <a:xfrm>
              <a:off x="219573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Прямоугольник 137"/>
            <p:cNvSpPr/>
            <p:nvPr userDrawn="1"/>
          </p:nvSpPr>
          <p:spPr>
            <a:xfrm>
              <a:off x="248376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9" name="Прямоугольник 138"/>
            <p:cNvSpPr/>
            <p:nvPr userDrawn="1"/>
          </p:nvSpPr>
          <p:spPr>
            <a:xfrm>
              <a:off x="262778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0" name="Прямоугольник 139"/>
            <p:cNvSpPr/>
            <p:nvPr userDrawn="1"/>
          </p:nvSpPr>
          <p:spPr>
            <a:xfrm>
              <a:off x="2771800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Прямоугольник 140"/>
            <p:cNvSpPr/>
            <p:nvPr userDrawn="1"/>
          </p:nvSpPr>
          <p:spPr>
            <a:xfrm>
              <a:off x="298782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2" name="Прямоугольник 141"/>
            <p:cNvSpPr/>
            <p:nvPr userDrawn="1"/>
          </p:nvSpPr>
          <p:spPr>
            <a:xfrm>
              <a:off x="313184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" name="Прямоугольник 142"/>
            <p:cNvSpPr/>
            <p:nvPr userDrawn="1"/>
          </p:nvSpPr>
          <p:spPr>
            <a:xfrm>
              <a:off x="3275856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4" name="Прямоугольник 143"/>
            <p:cNvSpPr/>
            <p:nvPr userDrawn="1"/>
          </p:nvSpPr>
          <p:spPr>
            <a:xfrm>
              <a:off x="35638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5" name="Прямоугольник 144"/>
            <p:cNvSpPr/>
            <p:nvPr userDrawn="1"/>
          </p:nvSpPr>
          <p:spPr>
            <a:xfrm>
              <a:off x="370790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6" name="Прямоугольник 145"/>
            <p:cNvSpPr/>
            <p:nvPr userDrawn="1"/>
          </p:nvSpPr>
          <p:spPr>
            <a:xfrm>
              <a:off x="3851920" y="0"/>
              <a:ext cx="288032" cy="3284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Прямоугольник 146"/>
            <p:cNvSpPr/>
            <p:nvPr userDrawn="1"/>
          </p:nvSpPr>
          <p:spPr>
            <a:xfrm>
              <a:off x="421196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Прямоугольник 147"/>
            <p:cNvSpPr/>
            <p:nvPr userDrawn="1"/>
          </p:nvSpPr>
          <p:spPr>
            <a:xfrm>
              <a:off x="435597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9" name="Прямоугольник 148"/>
            <p:cNvSpPr/>
            <p:nvPr userDrawn="1"/>
          </p:nvSpPr>
          <p:spPr>
            <a:xfrm>
              <a:off x="449999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0" name="Прямоугольник 149"/>
            <p:cNvSpPr/>
            <p:nvPr userDrawn="1"/>
          </p:nvSpPr>
          <p:spPr>
            <a:xfrm>
              <a:off x="4644008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1" name="Прямоугольник 150"/>
            <p:cNvSpPr/>
            <p:nvPr userDrawn="1"/>
          </p:nvSpPr>
          <p:spPr>
            <a:xfrm>
              <a:off x="4860032" y="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2" name="Прямоугольник 151"/>
            <p:cNvSpPr/>
            <p:nvPr userDrawn="1"/>
          </p:nvSpPr>
          <p:spPr>
            <a:xfrm>
              <a:off x="5004048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" name="Прямоугольник 152"/>
            <p:cNvSpPr/>
            <p:nvPr userDrawn="1"/>
          </p:nvSpPr>
          <p:spPr>
            <a:xfrm>
              <a:off x="522007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4" name="Прямоугольник 153"/>
            <p:cNvSpPr/>
            <p:nvPr userDrawn="1"/>
          </p:nvSpPr>
          <p:spPr>
            <a:xfrm>
              <a:off x="53640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5" name="Прямоугольник 154"/>
            <p:cNvSpPr/>
            <p:nvPr userDrawn="1"/>
          </p:nvSpPr>
          <p:spPr>
            <a:xfrm>
              <a:off x="5436096" y="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6" name="Прямоугольник 155"/>
            <p:cNvSpPr/>
            <p:nvPr userDrawn="1"/>
          </p:nvSpPr>
          <p:spPr>
            <a:xfrm>
              <a:off x="586814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7" name="Прямоугольник 156"/>
            <p:cNvSpPr/>
            <p:nvPr userDrawn="1"/>
          </p:nvSpPr>
          <p:spPr>
            <a:xfrm>
              <a:off x="594015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8" name="Прямоугольник 157"/>
            <p:cNvSpPr/>
            <p:nvPr userDrawn="1"/>
          </p:nvSpPr>
          <p:spPr>
            <a:xfrm>
              <a:off x="608416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9" name="Прямоугольник 158"/>
            <p:cNvSpPr/>
            <p:nvPr userDrawn="1"/>
          </p:nvSpPr>
          <p:spPr>
            <a:xfrm>
              <a:off x="622818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0" name="Прямоугольник 159"/>
            <p:cNvSpPr/>
            <p:nvPr userDrawn="1"/>
          </p:nvSpPr>
          <p:spPr>
            <a:xfrm>
              <a:off x="6372200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1" name="Прямоугольник 160"/>
            <p:cNvSpPr/>
            <p:nvPr userDrawn="1"/>
          </p:nvSpPr>
          <p:spPr>
            <a:xfrm>
              <a:off x="666023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2" name="Прямоугольник 161"/>
            <p:cNvSpPr/>
            <p:nvPr userDrawn="1"/>
          </p:nvSpPr>
          <p:spPr>
            <a:xfrm>
              <a:off x="680424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" name="Прямоугольник 162"/>
            <p:cNvSpPr/>
            <p:nvPr userDrawn="1"/>
          </p:nvSpPr>
          <p:spPr>
            <a:xfrm>
              <a:off x="6948264" y="0"/>
              <a:ext cx="72008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" name="Прямоугольник 163"/>
            <p:cNvSpPr/>
            <p:nvPr userDrawn="1"/>
          </p:nvSpPr>
          <p:spPr>
            <a:xfrm>
              <a:off x="709228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5" name="Прямоугольник 164"/>
            <p:cNvSpPr/>
            <p:nvPr userDrawn="1"/>
          </p:nvSpPr>
          <p:spPr>
            <a:xfrm>
              <a:off x="723629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6" name="Прямоугольник 165"/>
            <p:cNvSpPr/>
            <p:nvPr userDrawn="1"/>
          </p:nvSpPr>
          <p:spPr>
            <a:xfrm>
              <a:off x="738031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7" name="Прямоугольник 166"/>
            <p:cNvSpPr/>
            <p:nvPr userDrawn="1"/>
          </p:nvSpPr>
          <p:spPr>
            <a:xfrm>
              <a:off x="7812360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" name="Прямоугольник 167"/>
            <p:cNvSpPr/>
            <p:nvPr userDrawn="1"/>
          </p:nvSpPr>
          <p:spPr>
            <a:xfrm>
              <a:off x="7524328" y="0"/>
              <a:ext cx="216024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9" name="Прямоугольник 168"/>
            <p:cNvSpPr/>
            <p:nvPr userDrawn="1"/>
          </p:nvSpPr>
          <p:spPr>
            <a:xfrm>
              <a:off x="8028384" y="0"/>
              <a:ext cx="144016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0" name="Прямоугольник 169"/>
            <p:cNvSpPr/>
            <p:nvPr userDrawn="1"/>
          </p:nvSpPr>
          <p:spPr>
            <a:xfrm>
              <a:off x="824440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1" name="Прямоугольник 170"/>
            <p:cNvSpPr/>
            <p:nvPr userDrawn="1"/>
          </p:nvSpPr>
          <p:spPr>
            <a:xfrm>
              <a:off x="8388424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2" name="Прямоугольник 171"/>
            <p:cNvSpPr/>
            <p:nvPr userDrawn="1"/>
          </p:nvSpPr>
          <p:spPr>
            <a:xfrm>
              <a:off x="8460432" y="0"/>
              <a:ext cx="117727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3" name="Прямоугольник 172"/>
            <p:cNvSpPr/>
            <p:nvPr userDrawn="1"/>
          </p:nvSpPr>
          <p:spPr>
            <a:xfrm>
              <a:off x="8676456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Прямоугольник 173"/>
            <p:cNvSpPr/>
            <p:nvPr userDrawn="1"/>
          </p:nvSpPr>
          <p:spPr>
            <a:xfrm>
              <a:off x="8820472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5" name="Прямоугольник 174"/>
            <p:cNvSpPr/>
            <p:nvPr userDrawn="1"/>
          </p:nvSpPr>
          <p:spPr>
            <a:xfrm>
              <a:off x="896448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6" name="Прямоугольник 175"/>
            <p:cNvSpPr/>
            <p:nvPr userDrawn="1"/>
          </p:nvSpPr>
          <p:spPr>
            <a:xfrm>
              <a:off x="8964488" y="0"/>
              <a:ext cx="179512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7" name="Прямоугольник 176"/>
            <p:cNvSpPr/>
            <p:nvPr userDrawn="1"/>
          </p:nvSpPr>
          <p:spPr>
            <a:xfrm>
              <a:off x="9252520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8" name="Прямоугольник 177"/>
            <p:cNvSpPr/>
            <p:nvPr userDrawn="1"/>
          </p:nvSpPr>
          <p:spPr>
            <a:xfrm>
              <a:off x="-180528" y="0"/>
              <a:ext cx="45719" cy="32849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79" name="Прямоугольник 178"/>
          <p:cNvSpPr/>
          <p:nvPr userDrawn="1"/>
        </p:nvSpPr>
        <p:spPr>
          <a:xfrm>
            <a:off x="1763688" y="-24078056"/>
            <a:ext cx="1296144" cy="1296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6.93642E-7 L 0.00642 -1.02567 " pathEditMode="relative" rAng="0" ptsTypes="AA">
                                      <p:cBhvr>
                                        <p:cTn id="6" dur="104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7709 1.37341 L -0.07709 -1.02567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Motion origin="layout" path="M -0.1599 1.37341 L -0.1599 -1.02567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0D62-9A81-4D71-9849-22512B84F456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9637-61FA-4AA4-B7BC-C41D79C4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3.xlsx"/><Relationship Id="rId4" Type="http://schemas.openxmlformats.org/officeDocument/2006/relationships/package" Target="../embeddings/_____Microsoft_Office_Excel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6552728" cy="11545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ШТРИХ-КОД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Робота</a:t>
            </a:r>
          </a:p>
          <a:p>
            <a:r>
              <a:rPr lang="uk-UA" dirty="0" smtClean="0"/>
              <a:t>Учня 10-А класу</a:t>
            </a:r>
          </a:p>
          <a:p>
            <a:r>
              <a:rPr lang="uk-UA" dirty="0" smtClean="0"/>
              <a:t>Миргородської гімназії</a:t>
            </a:r>
          </a:p>
          <a:p>
            <a:r>
              <a:rPr lang="uk-UA" dirty="0" smtClean="0"/>
              <a:t>імені </a:t>
            </a:r>
            <a:r>
              <a:rPr lang="uk-UA" dirty="0" smtClean="0"/>
              <a:t>Т. Г. Шевченка</a:t>
            </a:r>
          </a:p>
          <a:p>
            <a:r>
              <a:rPr lang="uk-UA" dirty="0" err="1" smtClean="0"/>
              <a:t>Кропенка</a:t>
            </a:r>
            <a:r>
              <a:rPr lang="uk-UA" dirty="0" smtClean="0"/>
              <a:t> Дмитра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СТВОРЕННЯ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980728"/>
            <a:ext cx="6732240" cy="587727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1948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Бернард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Сільвер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почув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як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президент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місцевої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продовольчої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мережі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запропонував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одному </a:t>
            </a:r>
            <a:r>
              <a:rPr lang="ru-RU" dirty="0" err="1" smtClean="0"/>
              <a:t>і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деканів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розробити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автоматичного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зчитування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продукту.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Перша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працююча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використовувала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ультрафіолетові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чорнила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часом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зникали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1951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b="1" dirty="0" err="1"/>
              <a:t>Вудланд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Сільвер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намагались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зацікавити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компанію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IВМ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в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Перший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комерційний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формат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штрих-коду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розроблений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1972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UPC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niversal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roduct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ode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" name="Picture 2" descr="http://barcode.com/images/stories/sil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742" y="334575"/>
            <a:ext cx="2313258" cy="3454465"/>
          </a:xfrm>
          <a:prstGeom prst="rect">
            <a:avLst/>
          </a:prstGeom>
          <a:noFill/>
        </p:spPr>
      </p:pic>
      <p:pic>
        <p:nvPicPr>
          <p:cNvPr id="5" name="Picture 4" descr="http://barcode.com/images/stories/Wood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3645024"/>
            <a:ext cx="2339751" cy="321325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ШТРИХ-КОД ТА ЙОГО РІЗНОВИДИ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980728"/>
            <a:ext cx="7020272" cy="58772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Штриховий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(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штрихкод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штрих-код) —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графічна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яка наноситься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dirty="0" smtClean="0"/>
              <a:t> </a:t>
            </a:r>
            <a:r>
              <a:rPr lang="uk-UA" dirty="0" err="1" smtClean="0"/>
              <a:t>поверхність</a:t>
            </a:r>
            <a:r>
              <a:rPr lang="uk-UA" dirty="0" smtClean="0"/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маркування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упаковку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виробів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надає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змогу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зчитуванняя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технічними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засобами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послідовність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чорних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білих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полос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геометричних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фігур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Сьогодні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існує більше, ніж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300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стандартів штрих-коду</a:t>
            </a:r>
          </a:p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Штрих-коди поділяються на такі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види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/>
            <a:r>
              <a:rPr lang="uk-UA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Лінійні</a:t>
            </a:r>
          </a:p>
          <a:p>
            <a:pPr lvl="1"/>
            <a:r>
              <a:rPr lang="uk-UA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Двовимірні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0" name="Picture 2" descr="http://upload.wikimedia.org/wikipedia/commons/thumb/f/fe/UPC_A.svg/220px-UPC_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1268760"/>
            <a:ext cx="2095500" cy="1514475"/>
          </a:xfrm>
          <a:prstGeom prst="rect">
            <a:avLst/>
          </a:prstGeom>
          <a:noFill/>
        </p:spPr>
      </p:pic>
      <p:pic>
        <p:nvPicPr>
          <p:cNvPr id="12292" name="Picture 4" descr="http://www.datascan.co.uk/datascan/images/azte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113" y="3645024"/>
            <a:ext cx="2122887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2780928"/>
            <a:ext cx="21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 smtClean="0"/>
              <a:t>Лінійний штрих-код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5661248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 smtClean="0"/>
              <a:t>Двовимірний штрих-код</a:t>
            </a:r>
            <a:endParaRPr lang="ru-RU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ПРИКЛАДИ ШТРИХ-КОДУ</a:t>
            </a:r>
            <a:endParaRPr lang="ru-RU" dirty="0"/>
          </a:p>
        </p:txBody>
      </p:sp>
      <p:pic>
        <p:nvPicPr>
          <p:cNvPr id="15362" name="Picture 2" descr="http://mindbox.org.ua/wp-content/uploads/2012/11/Wass-Up_Lovely_Zebr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61424"/>
          <a:stretch>
            <a:fillRect/>
          </a:stretch>
        </p:blipFill>
        <p:spPr bwMode="auto">
          <a:xfrm>
            <a:off x="7631920" y="4653136"/>
            <a:ext cx="1512080" cy="22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932040" y="980728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ЛІНІЙНІ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80728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/>
              <a:t>ДВОВИМІРНІ</a:t>
            </a:r>
            <a:endParaRPr lang="ru-RU" sz="2400" dirty="0"/>
          </a:p>
        </p:txBody>
      </p:sp>
      <p:pic>
        <p:nvPicPr>
          <p:cNvPr id="15366" name="Picture 6" descr="http://chart.apis.google.com/chart?cht=qr&amp;chs=350x350&amp;chl=MECARD%3AN%3A%D0%9A%D1%80%D0%BE%D0%BF%D0%B5%D0%BD%D0%BA%D0%BE+%D0%94%D0%BC%D0%B8%D1%82%D1%80%D0%BE%3BTEL%3A%2B380933072778%3BURL%3Ahttp%3A%2F%2Fwww.facebook.com%2Fdmitriu.kropenko%3BEMAIL%3Ak.dmitriu%40gmail.com%3B%3B"/>
          <p:cNvPicPr>
            <a:picLocks noChangeAspect="1" noChangeArrowheads="1"/>
          </p:cNvPicPr>
          <p:nvPr/>
        </p:nvPicPr>
        <p:blipFill>
          <a:blip r:embed="rId3" cstate="print"/>
          <a:srcRect l="8697" t="8476" r="9554" b="9775"/>
          <a:stretch>
            <a:fillRect/>
          </a:stretch>
        </p:blipFill>
        <p:spPr bwMode="auto">
          <a:xfrm>
            <a:off x="683568" y="1484784"/>
            <a:ext cx="1800200" cy="1800200"/>
          </a:xfrm>
          <a:prstGeom prst="rect">
            <a:avLst/>
          </a:prstGeom>
          <a:noFill/>
        </p:spPr>
      </p:pic>
      <p:pic>
        <p:nvPicPr>
          <p:cNvPr id="15368" name="Picture 8" descr="http://help.accusoft.com/BarcodeXpress/v9.0/dotnet/Images/datamatrix.jpg"/>
          <p:cNvPicPr>
            <a:picLocks noChangeAspect="1" noChangeArrowheads="1"/>
          </p:cNvPicPr>
          <p:nvPr/>
        </p:nvPicPr>
        <p:blipFill>
          <a:blip r:embed="rId4" cstate="print"/>
          <a:srcRect l="8820" t="7560" r="8021" b="9281"/>
          <a:stretch>
            <a:fillRect/>
          </a:stretch>
        </p:blipFill>
        <p:spPr bwMode="auto">
          <a:xfrm>
            <a:off x="2915816" y="1484784"/>
            <a:ext cx="1800200" cy="1800200"/>
          </a:xfrm>
          <a:prstGeom prst="rect">
            <a:avLst/>
          </a:prstGeom>
          <a:noFill/>
        </p:spPr>
      </p:pic>
      <p:pic>
        <p:nvPicPr>
          <p:cNvPr id="15370" name="Picture 10" descr="http://www.ibs.ua/userfiles/image/pdf417-sample1.gif"/>
          <p:cNvPicPr>
            <a:picLocks noChangeAspect="1" noChangeArrowheads="1"/>
          </p:cNvPicPr>
          <p:nvPr/>
        </p:nvPicPr>
        <p:blipFill>
          <a:blip r:embed="rId5" cstate="print"/>
          <a:srcRect l="6332" t="11580" r="6601" b="13149"/>
          <a:stretch>
            <a:fillRect/>
          </a:stretch>
        </p:blipFill>
        <p:spPr bwMode="auto">
          <a:xfrm>
            <a:off x="683568" y="3933056"/>
            <a:ext cx="3960440" cy="18722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15816" y="3284985"/>
            <a:ext cx="178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Matrix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QR-Code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58052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PDF417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556793"/>
            <a:ext cx="3609294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04048" y="33569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ISBN-10/ISBN-13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05065"/>
            <a:ext cx="1584176" cy="180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932040" y="5805264"/>
            <a:ext cx="185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UPC-E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005064"/>
            <a:ext cx="679651" cy="17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732240" y="580526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EAN-2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ПЕРЕВАГИ ВИДІВ ШТРИХ-КОДІВ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 smtClean="0"/>
              <a:t>Переваги двовимірних штрих-кодів</a:t>
            </a:r>
            <a:endParaRPr lang="uk-UA" dirty="0"/>
          </a:p>
          <a:p>
            <a:pPr lvl="1"/>
            <a:r>
              <a:rPr lang="uk-UA" dirty="0" smtClean="0"/>
              <a:t>Великий об</a:t>
            </a:r>
            <a:r>
              <a:rPr lang="en-US" dirty="0" smtClean="0"/>
              <a:t>’</a:t>
            </a:r>
            <a:r>
              <a:rPr lang="uk-UA" dirty="0" err="1" smtClean="0"/>
              <a:t>єм</a:t>
            </a:r>
            <a:r>
              <a:rPr lang="uk-UA" dirty="0" smtClean="0"/>
              <a:t> </a:t>
            </a:r>
            <a:r>
              <a:rPr lang="uk-UA" dirty="0" err="1" smtClean="0"/>
              <a:t>зберігаючої</a:t>
            </a:r>
            <a:r>
              <a:rPr lang="uk-UA" dirty="0" smtClean="0"/>
              <a:t> інформації</a:t>
            </a:r>
          </a:p>
          <a:p>
            <a:pPr lvl="1"/>
            <a:r>
              <a:rPr lang="uk-UA" dirty="0" smtClean="0"/>
              <a:t>Компактність</a:t>
            </a:r>
          </a:p>
          <a:p>
            <a:pPr lvl="1"/>
            <a:r>
              <a:rPr lang="uk-UA" dirty="0" smtClean="0"/>
              <a:t>Можливість використання у багатьох сферах</a:t>
            </a:r>
            <a:endParaRPr lang="uk-UA" dirty="0"/>
          </a:p>
          <a:p>
            <a:r>
              <a:rPr lang="uk-UA" dirty="0" smtClean="0"/>
              <a:t>Переваги лінійних штрих-кодів</a:t>
            </a:r>
          </a:p>
          <a:p>
            <a:pPr lvl="1"/>
            <a:r>
              <a:rPr lang="uk-UA" dirty="0" smtClean="0"/>
              <a:t>Швидкість та легкість зчитування інформації</a:t>
            </a:r>
          </a:p>
          <a:p>
            <a:pPr lvl="1"/>
            <a:r>
              <a:rPr lang="uk-UA" sz="2700" dirty="0" smtClean="0"/>
              <a:t>Легка перевірка правильності закодованої інформації</a:t>
            </a:r>
          </a:p>
          <a:p>
            <a:pPr lvl="1"/>
            <a:endParaRPr lang="uk-UA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inanso.net/uploads/posts/2012-12/1355472254_sample-1d-barco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578279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ІНФОРМАЦІЯ НА ШТРИХОВОМУ КОДІ</a:t>
            </a:r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 rot="16200000">
            <a:off x="3401870" y="4527122"/>
            <a:ext cx="468052" cy="1584176"/>
          </a:xfrm>
          <a:prstGeom prst="leftBracket">
            <a:avLst>
              <a:gd name="adj" fmla="val 4024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/>
        </p:nvSpPr>
        <p:spPr>
          <a:xfrm rot="16200000">
            <a:off x="1781690" y="4491118"/>
            <a:ext cx="468052" cy="1656184"/>
          </a:xfrm>
          <a:prstGeom prst="leftBracket">
            <a:avLst>
              <a:gd name="adj" fmla="val 4024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/>
        </p:nvSpPr>
        <p:spPr>
          <a:xfrm rot="16200000">
            <a:off x="6642230" y="5103186"/>
            <a:ext cx="468052" cy="432048"/>
          </a:xfrm>
          <a:prstGeom prst="leftBracket">
            <a:avLst>
              <a:gd name="adj" fmla="val 4024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5454098" y="4347102"/>
            <a:ext cx="468052" cy="1944216"/>
          </a:xfrm>
          <a:prstGeom prst="leftBracket">
            <a:avLst>
              <a:gd name="adj" fmla="val 4024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43608" y="558924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КОД </a:t>
            </a:r>
            <a:br>
              <a:rPr lang="uk-UA" sz="3200" dirty="0" smtClean="0"/>
            </a:br>
            <a:r>
              <a:rPr lang="uk-UA" sz="3200" dirty="0" smtClean="0"/>
              <a:t>КРАЇНИ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11760" y="558924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КОД </a:t>
            </a:r>
            <a:br>
              <a:rPr lang="uk-UA" sz="3200" dirty="0" smtClean="0"/>
            </a:br>
            <a:r>
              <a:rPr lang="uk-UA" sz="3200" dirty="0" smtClean="0"/>
              <a:t>ВИРОБНИКА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4008" y="5589240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КОД </a:t>
            </a:r>
            <a:br>
              <a:rPr lang="uk-UA" sz="3200" dirty="0" smtClean="0"/>
            </a:br>
            <a:r>
              <a:rPr lang="uk-UA" sz="3200" dirty="0" smtClean="0"/>
              <a:t>ТОВАРУ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551712" y="558924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КОНТРОЛЬНА</a:t>
            </a:r>
            <a:br>
              <a:rPr lang="uk-UA" sz="3200" dirty="0" smtClean="0"/>
            </a:br>
            <a:r>
              <a:rPr lang="uk-UA" sz="3200" dirty="0" smtClean="0"/>
              <a:t>ЦИФРА</a:t>
            </a:r>
            <a:endParaRPr lang="ru-RU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5486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КОД КРАЇНИ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549275"/>
            <a:ext cx="6516216" cy="6308725"/>
          </a:xfrm>
        </p:spPr>
        <p:txBody>
          <a:bodyPr/>
          <a:lstStyle/>
          <a:p>
            <a:r>
              <a:rPr lang="ru-RU" sz="3000" b="1" dirty="0" smtClean="0"/>
              <a:t>Код </a:t>
            </a:r>
            <a:r>
              <a:rPr lang="ru-RU" sz="3000" b="1" dirty="0" err="1" smtClean="0"/>
              <a:t>кра</a:t>
            </a:r>
            <a:r>
              <a:rPr lang="uk-UA" sz="3000" b="1" dirty="0" err="1" smtClean="0"/>
              <a:t>їни</a:t>
            </a:r>
            <a:r>
              <a:rPr lang="uk-UA" sz="3000" dirty="0" smtClean="0"/>
              <a:t>, вказаний на штрих-коді, </a:t>
            </a:r>
            <a:r>
              <a:rPr lang="uk-UA" sz="3000" b="1" dirty="0" smtClean="0"/>
              <a:t>не завжди </a:t>
            </a:r>
            <a:r>
              <a:rPr lang="uk-UA" sz="3000" dirty="0" smtClean="0"/>
              <a:t>вказує на походження товару з тої чи іншої країни</a:t>
            </a:r>
          </a:p>
          <a:p>
            <a:r>
              <a:rPr lang="uk-UA" sz="3000" dirty="0" smtClean="0"/>
              <a:t>Спеціальні коди:</a:t>
            </a:r>
          </a:p>
          <a:p>
            <a:pPr lvl="1"/>
            <a:r>
              <a:rPr lang="ru-RU" sz="3000" b="1" dirty="0" smtClean="0"/>
              <a:t>977</a:t>
            </a:r>
            <a:r>
              <a:rPr lang="ru-RU" sz="3000" dirty="0" smtClean="0"/>
              <a:t> - </a:t>
            </a:r>
            <a:r>
              <a:rPr lang="ru-RU" sz="3000" dirty="0" err="1" smtClean="0"/>
              <a:t>Періодичні</a:t>
            </a:r>
            <a:r>
              <a:rPr lang="ru-RU" sz="3000" dirty="0" smtClean="0"/>
              <a:t> </a:t>
            </a:r>
            <a:r>
              <a:rPr lang="ru-RU" sz="3000" dirty="0" err="1" smtClean="0"/>
              <a:t>видання</a:t>
            </a:r>
            <a:r>
              <a:rPr lang="ru-RU" sz="3000" dirty="0" smtClean="0"/>
              <a:t>, </a:t>
            </a:r>
            <a:r>
              <a:rPr lang="ru-RU" sz="3000" dirty="0" err="1" smtClean="0"/>
              <a:t>преса</a:t>
            </a:r>
            <a:endParaRPr lang="ru-RU" sz="3000" dirty="0" smtClean="0"/>
          </a:p>
          <a:p>
            <a:pPr lvl="1"/>
            <a:r>
              <a:rPr lang="ru-RU" sz="3000" b="1" dirty="0" smtClean="0"/>
              <a:t>978-979</a:t>
            </a:r>
            <a:r>
              <a:rPr lang="ru-RU" sz="3000" dirty="0" smtClean="0"/>
              <a:t> - Книги</a:t>
            </a:r>
          </a:p>
          <a:p>
            <a:pPr lvl="1"/>
            <a:r>
              <a:rPr lang="ru-RU" sz="3000" b="1" dirty="0" smtClean="0"/>
              <a:t>980</a:t>
            </a:r>
            <a:r>
              <a:rPr lang="ru-RU" sz="3000" dirty="0" smtClean="0"/>
              <a:t> - </a:t>
            </a:r>
            <a:r>
              <a:rPr lang="ru-RU" sz="3000" dirty="0" err="1" smtClean="0"/>
              <a:t>Зворотні</a:t>
            </a:r>
            <a:r>
              <a:rPr lang="ru-RU" sz="3000" dirty="0" smtClean="0"/>
              <a:t> </a:t>
            </a:r>
            <a:r>
              <a:rPr lang="ru-RU" sz="3000" dirty="0" err="1" smtClean="0"/>
              <a:t>квитанції</a:t>
            </a:r>
            <a:endParaRPr lang="ru-RU" sz="3000" dirty="0" smtClean="0"/>
          </a:p>
          <a:p>
            <a:pPr lvl="1"/>
            <a:r>
              <a:rPr lang="ru-RU" sz="3000" b="1" dirty="0" smtClean="0"/>
              <a:t>981-982</a:t>
            </a:r>
            <a:r>
              <a:rPr lang="ru-RU" sz="3000" dirty="0" smtClean="0"/>
              <a:t> - </a:t>
            </a:r>
            <a:r>
              <a:rPr lang="ru-RU" sz="3000" dirty="0" err="1" smtClean="0"/>
              <a:t>Валютні</a:t>
            </a:r>
            <a:r>
              <a:rPr lang="ru-RU" sz="3000" dirty="0" smtClean="0"/>
              <a:t> </a:t>
            </a:r>
            <a:r>
              <a:rPr lang="ru-RU" sz="3000" dirty="0" err="1" smtClean="0"/>
              <a:t>купони</a:t>
            </a:r>
            <a:endParaRPr lang="ru-RU" sz="3000" dirty="0" smtClean="0"/>
          </a:p>
          <a:p>
            <a:pPr lvl="1"/>
            <a:r>
              <a:rPr lang="ru-RU" sz="3000" b="1" dirty="0" smtClean="0"/>
              <a:t>990-999</a:t>
            </a:r>
            <a:r>
              <a:rPr lang="ru-RU" sz="3000" dirty="0" smtClean="0"/>
              <a:t> - </a:t>
            </a:r>
            <a:r>
              <a:rPr lang="ru-RU" sz="3000" dirty="0" err="1" smtClean="0"/>
              <a:t>Купони</a:t>
            </a:r>
            <a:endParaRPr lang="ru-RU" sz="3000" dirty="0" smtClean="0"/>
          </a:p>
          <a:p>
            <a:pPr lvl="1"/>
            <a:r>
              <a:rPr lang="uk-UA" sz="3000" b="1" dirty="0" smtClean="0"/>
              <a:t>200-299</a:t>
            </a:r>
            <a:r>
              <a:rPr lang="uk-UA" sz="3000" dirty="0" smtClean="0"/>
              <a:t> – Для внутрішнього використання підприємствами</a:t>
            </a:r>
            <a:endParaRPr lang="ru-RU" sz="3000" dirty="0" smtClean="0"/>
          </a:p>
          <a:p>
            <a:pPr lvl="1"/>
            <a:endParaRPr lang="ru-RU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516216" y="0"/>
          <a:ext cx="2104305" cy="14442427"/>
        </p:xfrm>
        <a:graphic>
          <a:graphicData uri="http://schemas.openxmlformats.org/presentationml/2006/ole">
            <p:oleObj spid="_x0000_s13315" name="Лист" r:id="rId3" imgW="1714616" imgH="11820396" progId="Excel.Sheet.12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8676456" y="6858000"/>
          <a:ext cx="2103437" cy="14443075"/>
        </p:xfrm>
        <a:graphic>
          <a:graphicData uri="http://schemas.openxmlformats.org/presentationml/2006/ole">
            <p:oleObj spid="_x0000_s13317" name="Лист" r:id="rId4" imgW="1714616" imgH="11820396" progId="Excel.Sheet.12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0764688" y="6858000"/>
          <a:ext cx="2103437" cy="14443075"/>
        </p:xfrm>
        <a:graphic>
          <a:graphicData uri="http://schemas.openxmlformats.org/presentationml/2006/ole">
            <p:oleObj spid="_x0000_s13318" name="Лист" r:id="rId5" imgW="1714616" imgH="11820396" progId="Excel.Sheet.12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1757 L 0.00313 -2.15699 " pathEditMode="relative" rAng="0" ptsTypes="AA">
                                      <p:cBhvr>
                                        <p:cTn id="6" dur="213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23299 -0.02012 L -0.23299 -4.23607 " pathEditMode="relative" rAng="0" ptsTypes="AA">
                                      <p:cBhvr>
                                        <p:cTn id="8" dur="4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Motion origin="layout" path="M -0.46146 -0.02012 L -0.46146 -4.23607 " pathEditMode="relative" rAng="0" ptsTypes="AA">
                                      <p:cBhvr>
                                        <p:cTn id="10" dur="4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>
            <a:lum bright="-24000" contrast="44000"/>
          </a:blip>
          <a:srcRect/>
          <a:stretch>
            <a:fillRect/>
          </a:stretch>
        </p:blipFill>
        <p:spPr bwMode="auto">
          <a:xfrm>
            <a:off x="5276850" y="1556792"/>
            <a:ext cx="3867150" cy="30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dirty="0" smtClean="0"/>
              <a:t>РОЗРАХУНОК КОНТРОЛЬНОЇ СУМИ (</a:t>
            </a:r>
            <a:r>
              <a:rPr lang="en-US" sz="3800" dirty="0" smtClean="0"/>
              <a:t>EAN-13)</a:t>
            </a:r>
            <a:endParaRPr lang="ru-RU" sz="38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533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085184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Правильний штрих-код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5085184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Неправильний штрих-код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776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832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58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608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31640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672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35696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9306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7050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65082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81106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69138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57170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7319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8858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36890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5291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40946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8978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5002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124744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Сумуємо цифри, які розташовані на непарних місцях: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0" y="1484784"/>
            <a:ext cx="248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 + 0 + 2 + 4 + 2 + 4 = </a:t>
            </a:r>
            <a:endParaRPr lang="ru-RU" sz="2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3212976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 * 3 =</a:t>
            </a:r>
            <a:endParaRPr lang="ru-RU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1916832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Сумуємо цифри, які розташовані на парних місцях: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2780928"/>
            <a:ext cx="565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Знаходимо добуток останньої суми і 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0" y="2348880"/>
            <a:ext cx="2425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9 + 3 + 3 + 1 + 3 + 5 =</a:t>
            </a:r>
            <a:endParaRPr lang="ru-RU" sz="2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267744" y="14127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267744" y="22768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99592" y="314096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72</a:t>
            </a:r>
            <a:endParaRPr lang="ru-RU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3645024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Знаходимо суму добутку і першої суми: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077072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+ 72 =</a:t>
            </a:r>
            <a:endParaRPr lang="ru-RU" sz="2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043608" y="400506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89</a:t>
            </a:r>
            <a:endParaRPr lang="ru-RU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4437112"/>
            <a:ext cx="70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Відкидаємо усі цифри останньої суми перед останньою цифрою: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0" y="4869160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89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endParaRPr lang="ru-RU" sz="2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11560" y="47971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ru-RU" sz="2800" b="1" dirty="0"/>
          </a:p>
        </p:txBody>
      </p:sp>
      <p:sp>
        <p:nvSpPr>
          <p:cNvPr id="67" name="Умножение 66"/>
          <p:cNvSpPr/>
          <p:nvPr/>
        </p:nvSpPr>
        <p:spPr>
          <a:xfrm>
            <a:off x="35496" y="4869160"/>
            <a:ext cx="216024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5301208"/>
            <a:ext cx="565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Знаходимо різницю 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 останньої отриманої цифри: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0" y="573325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10 - 9 =</a:t>
            </a:r>
            <a:endParaRPr lang="ru-RU" sz="20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27584" y="55892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838842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763688" y="2204864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endParaRPr lang="ru-RU" sz="9600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155679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+ 5 + 1 + 4 + 7 + 5 = 25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183340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+ 3 + 5 + 2 + 4 + 9 = 31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212144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 * 3 = 63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240947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63 + 25 = 88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269750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88 =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 8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298553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10 - 8 =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88424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27584" y="285293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3600" dirty="0"/>
          </a:p>
        </p:txBody>
      </p:sp>
      <p:sp>
        <p:nvSpPr>
          <p:cNvPr id="86" name="TextBox 85"/>
          <p:cNvSpPr txBox="1"/>
          <p:nvPr/>
        </p:nvSpPr>
        <p:spPr>
          <a:xfrm>
            <a:off x="1763688" y="220486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endParaRPr lang="ru-RU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35696" y="220486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endParaRPr lang="ru-RU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Умножение 87"/>
          <p:cNvSpPr/>
          <p:nvPr/>
        </p:nvSpPr>
        <p:spPr>
          <a:xfrm>
            <a:off x="35496" y="2708920"/>
            <a:ext cx="216024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9" name="Умножение 88"/>
          <p:cNvSpPr/>
          <p:nvPr/>
        </p:nvSpPr>
        <p:spPr>
          <a:xfrm>
            <a:off x="4211960" y="764704"/>
            <a:ext cx="5904656" cy="4248472"/>
          </a:xfrm>
          <a:prstGeom prst="mathMultiply">
            <a:avLst>
              <a:gd name="adj1" fmla="val 12086"/>
            </a:avLst>
          </a:prstGeom>
          <a:solidFill>
            <a:srgbClr val="FF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0" name="Фигура, имеющая форму буквы L 89"/>
          <p:cNvSpPr/>
          <p:nvPr/>
        </p:nvSpPr>
        <p:spPr>
          <a:xfrm rot="2641926" flipH="1">
            <a:off x="6158180" y="785630"/>
            <a:ext cx="1872208" cy="3456384"/>
          </a:xfrm>
          <a:prstGeom prst="corner">
            <a:avLst>
              <a:gd name="adj1" fmla="val 32010"/>
              <a:gd name="adj2" fmla="val 32010"/>
            </a:avLst>
          </a:prstGeom>
          <a:solidFill>
            <a:srgbClr val="00FF0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6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0 " pathEditMode="relative" ptsTypes="AA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4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7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4" presetClass="exit" presetSubtype="5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055 " pathEditMode="relative" ptsTypes="AA">
                                      <p:cBhvr>
                                        <p:cTn id="3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701 -0.19954 " pathEditMode="relative" ptsTypes="AA">
                                      <p:cBhvr>
                                        <p:cTn id="3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4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500"/>
                            </p:stCondLst>
                            <p:childTnLst>
                              <p:par>
                                <p:cTn id="38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4" presetClass="exit" presetSubtype="5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4" presetClass="exit" presetSubtype="5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4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50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00"/>
                            </p:stCondLst>
                            <p:childTnLst>
                              <p:par>
                                <p:cTn id="50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000"/>
                            </p:stCondLst>
                            <p:childTnLst>
                              <p:par>
                                <p:cTn id="5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2500"/>
                            </p:stCondLst>
                            <p:childTnLst>
                              <p:par>
                                <p:cTn id="5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4" presetClass="entr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701 -0.19954 " pathEditMode="relative" ptsTypes="AA">
                                      <p:cBhvr>
                                        <p:cTn id="5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0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0069 -0.03657 " pathEditMode="relative" rAng="0" ptsTypes="AA">
                                      <p:cBhvr>
                                        <p:cTn id="5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4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5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0"/>
                            </p:stCondLst>
                            <p:childTnLst>
                              <p:par>
                                <p:cTn id="56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4" grpId="5"/>
      <p:bldP spid="16" grpId="0"/>
      <p:bldP spid="16" grpId="1"/>
      <p:bldP spid="16" grpId="2"/>
      <p:bldP spid="16" grpId="3"/>
      <p:bldP spid="16" grpId="4"/>
      <p:bldP spid="16" grpId="5"/>
      <p:bldP spid="21" grpId="0"/>
      <p:bldP spid="21" grpId="1"/>
      <p:bldP spid="21" grpId="2"/>
      <p:bldP spid="21" grpId="3"/>
      <p:bldP spid="21" grpId="4"/>
      <p:bldP spid="21" grpId="5"/>
      <p:bldP spid="22" grpId="0"/>
      <p:bldP spid="22" grpId="1"/>
      <p:bldP spid="22" grpId="2"/>
      <p:bldP spid="22" grpId="3"/>
      <p:bldP spid="22" grpId="4"/>
      <p:bldP spid="22" grpId="5"/>
      <p:bldP spid="23" grpId="0"/>
      <p:bldP spid="23" grpId="1"/>
      <p:bldP spid="23" grpId="2"/>
      <p:bldP spid="23" grpId="3"/>
      <p:bldP spid="23" grpId="4"/>
      <p:bldP spid="23" grpId="5"/>
      <p:bldP spid="24" grpId="0"/>
      <p:bldP spid="24" grpId="1"/>
      <p:bldP spid="24" grpId="2"/>
      <p:bldP spid="24" grpId="3"/>
      <p:bldP spid="24" grpId="4"/>
      <p:bldP spid="24" grpId="5"/>
      <p:bldP spid="25" grpId="0"/>
      <p:bldP spid="25" grpId="1"/>
      <p:bldP spid="32" grpId="0"/>
      <p:bldP spid="32" grpId="1"/>
      <p:bldP spid="32" grpId="2"/>
      <p:bldP spid="32" grpId="3"/>
      <p:bldP spid="32" grpId="4"/>
      <p:bldP spid="32" grpId="5"/>
      <p:bldP spid="33" grpId="0"/>
      <p:bldP spid="33" grpId="1"/>
      <p:bldP spid="33" grpId="2"/>
      <p:bldP spid="33" grpId="3"/>
      <p:bldP spid="33" grpId="4"/>
      <p:bldP spid="33" grpId="5"/>
      <p:bldP spid="34" grpId="0"/>
      <p:bldP spid="34" grpId="1"/>
      <p:bldP spid="34" grpId="2"/>
      <p:bldP spid="34" grpId="3"/>
      <p:bldP spid="34" grpId="4"/>
      <p:bldP spid="34" grpId="5"/>
      <p:bldP spid="35" grpId="0"/>
      <p:bldP spid="35" grpId="1"/>
      <p:bldP spid="35" grpId="2"/>
      <p:bldP spid="35" grpId="3"/>
      <p:bldP spid="35" grpId="4"/>
      <p:bldP spid="35" grpId="5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/>
      <p:bldP spid="57" grpId="1"/>
      <p:bldP spid="58" grpId="0"/>
      <p:bldP spid="58" grpId="1"/>
      <p:bldP spid="58" grpId="3"/>
      <p:bldP spid="58" grpId="4"/>
      <p:bldP spid="58" grpId="5"/>
      <p:bldP spid="59" grpId="0"/>
      <p:bldP spid="59" grpId="1"/>
      <p:bldP spid="59" grpId="2"/>
      <p:bldP spid="59" grpId="3"/>
      <p:bldP spid="59" grpId="4"/>
      <p:bldP spid="59" grpId="5"/>
      <p:bldP spid="60" grpId="0"/>
      <p:bldP spid="60" grpId="3"/>
      <p:bldP spid="60" grpId="4"/>
      <p:bldP spid="60" grpId="5"/>
      <p:bldP spid="61" grpId="0"/>
      <p:bldP spid="61" grpId="1"/>
      <p:bldP spid="62" grpId="0"/>
      <p:bldP spid="62" grpId="1"/>
      <p:bldP spid="63" grpId="0"/>
      <p:bldP spid="63" grpId="1"/>
      <p:bldP spid="63" grpId="2"/>
      <p:bldP spid="63" grpId="3"/>
      <p:bldP spid="63" grpId="4"/>
      <p:bldP spid="64" grpId="0"/>
      <p:bldP spid="64" grpId="1"/>
      <p:bldP spid="65" grpId="0"/>
      <p:bldP spid="65" grpId="1"/>
      <p:bldP spid="66" grpId="0"/>
      <p:bldP spid="66" grpId="1"/>
      <p:bldP spid="66" grpId="2"/>
      <p:bldP spid="66" grpId="3"/>
      <p:bldP spid="66" grpId="4"/>
      <p:bldP spid="66" grpId="5"/>
      <p:bldP spid="67" grpId="0" animBg="1"/>
      <p:bldP spid="67" grpId="1" animBg="1"/>
      <p:bldP spid="68" grpId="0"/>
      <p:bldP spid="68" grpId="1"/>
      <p:bldP spid="69" grpId="0"/>
      <p:bldP spid="69" grpId="1"/>
      <p:bldP spid="70" grpId="0"/>
      <p:bldP spid="70" grpId="1"/>
      <p:bldP spid="70" grpId="2"/>
      <p:bldP spid="70" grpId="3"/>
      <p:bldP spid="73" grpId="1"/>
      <p:bldP spid="73" grpId="2"/>
      <p:bldP spid="73" grpId="3"/>
      <p:bldP spid="73" grpId="4"/>
      <p:bldP spid="74" grpId="0"/>
      <p:bldP spid="74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4" grpId="2"/>
      <p:bldP spid="85" grpId="1"/>
      <p:bldP spid="85" grpId="2"/>
      <p:bldP spid="85" grpId="3"/>
      <p:bldP spid="86" grpId="0"/>
      <p:bldP spid="87" grpId="0"/>
      <p:bldP spid="88" grpId="0" animBg="1"/>
      <p:bldP spid="88" grpId="1" animBg="1"/>
      <p:bldP spid="89" grpId="0" animBg="1"/>
      <p:bldP spid="90" grpId="0" animBg="1"/>
      <p:bldP spid="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9144000" y="332656"/>
            <a:ext cx="17029384" cy="6525344"/>
            <a:chOff x="-8101408" y="-4779912"/>
            <a:chExt cx="33915768" cy="13043420"/>
          </a:xfrm>
        </p:grpSpPr>
        <p:pic>
          <p:nvPicPr>
            <p:cNvPr id="26626" name="Picture 2" descr="J:\Downloads\Code\9czw8vwgr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01408" y="-4779911"/>
              <a:ext cx="5538637" cy="4032448"/>
            </a:xfrm>
            <a:prstGeom prst="rect">
              <a:avLst/>
            </a:prstGeom>
            <a:noFill/>
          </p:spPr>
        </p:pic>
        <p:pic>
          <p:nvPicPr>
            <p:cNvPr id="26628" name="Picture 4" descr="J:\Downloads\Code\5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-4707904"/>
              <a:ext cx="7920880" cy="4222974"/>
            </a:xfrm>
            <a:prstGeom prst="rect">
              <a:avLst/>
            </a:prstGeom>
            <a:noFill/>
          </p:spPr>
        </p:pic>
        <p:pic>
          <p:nvPicPr>
            <p:cNvPr id="26629" name="Picture 5" descr="J:\Downloads\Code\496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12759" y="-603448"/>
              <a:ext cx="4673367" cy="4032448"/>
            </a:xfrm>
            <a:prstGeom prst="rect">
              <a:avLst/>
            </a:prstGeom>
            <a:noFill/>
          </p:spPr>
        </p:pic>
        <p:pic>
          <p:nvPicPr>
            <p:cNvPr id="26630" name="Picture 6" descr="J:\Downloads\Code\626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3000" y="-4704920"/>
              <a:ext cx="6120680" cy="4122458"/>
            </a:xfrm>
            <a:prstGeom prst="rect">
              <a:avLst/>
            </a:prstGeom>
            <a:noFill/>
          </p:spPr>
        </p:pic>
        <p:pic>
          <p:nvPicPr>
            <p:cNvPr id="26631" name="Picture 7" descr="J:\Downloads\Code\24068_64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93680" y="-4707904"/>
              <a:ext cx="6120680" cy="4120902"/>
            </a:xfrm>
            <a:prstGeom prst="rect">
              <a:avLst/>
            </a:prstGeom>
            <a:noFill/>
          </p:spPr>
        </p:pic>
        <p:pic>
          <p:nvPicPr>
            <p:cNvPr id="26632" name="Picture 8" descr="J:\Downloads\Code\6497023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93280" y="-585474"/>
              <a:ext cx="7344816" cy="4137580"/>
            </a:xfrm>
            <a:prstGeom prst="rect">
              <a:avLst/>
            </a:prstGeom>
            <a:noFill/>
          </p:spPr>
        </p:pic>
        <p:pic>
          <p:nvPicPr>
            <p:cNvPr id="26634" name="Picture 10" descr="J:\Downloads\Code\dscn47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84568" y="3429000"/>
              <a:ext cx="6530076" cy="4824536"/>
            </a:xfrm>
            <a:prstGeom prst="rect">
              <a:avLst/>
            </a:prstGeom>
            <a:noFill/>
          </p:spPr>
        </p:pic>
        <p:pic>
          <p:nvPicPr>
            <p:cNvPr id="26635" name="Picture 11" descr="J:\Downloads\Code\Etiketka_ves-279x14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-690563"/>
              <a:ext cx="7926607" cy="4119563"/>
            </a:xfrm>
            <a:prstGeom prst="rect">
              <a:avLst/>
            </a:prstGeom>
            <a:noFill/>
          </p:spPr>
        </p:pic>
        <p:pic>
          <p:nvPicPr>
            <p:cNvPr id="26636" name="Picture 12" descr="J:\Downloads\Code\f176a1c734198b92f207a88f69eb962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548680" y="3501008"/>
              <a:ext cx="6336704" cy="4752528"/>
            </a:xfrm>
            <a:prstGeom prst="rect">
              <a:avLst/>
            </a:prstGeom>
            <a:noFill/>
          </p:spPr>
        </p:pic>
        <p:pic>
          <p:nvPicPr>
            <p:cNvPr id="26637" name="Picture 13" descr="J:\Downloads\Code\KvitokcherezInternet_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6085184" y="-1035496"/>
              <a:ext cx="5711025" cy="4824536"/>
            </a:xfrm>
            <a:prstGeom prst="rect">
              <a:avLst/>
            </a:prstGeom>
            <a:noFill/>
          </p:spPr>
        </p:pic>
        <p:pic>
          <p:nvPicPr>
            <p:cNvPr id="26638" name="Picture 14" descr="J:\Downloads\Code\myppc.ru-1301290706_1269928019_mobiletag-barcodes-reader4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438096" y="-603448"/>
              <a:ext cx="2376264" cy="4176464"/>
            </a:xfrm>
            <a:prstGeom prst="rect">
              <a:avLst/>
            </a:prstGeom>
            <a:noFill/>
          </p:spPr>
        </p:pic>
        <p:pic>
          <p:nvPicPr>
            <p:cNvPr id="26639" name="Picture 15" descr="J:\Downloads\Code\oltermanni_29_250_40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91680" y="-4707904"/>
              <a:ext cx="4248472" cy="3954016"/>
            </a:xfrm>
            <a:prstGeom prst="rect">
              <a:avLst/>
            </a:prstGeom>
            <a:noFill/>
          </p:spPr>
        </p:pic>
        <p:pic>
          <p:nvPicPr>
            <p:cNvPr id="26640" name="Picture 16" descr="J:\Downloads\Code\post-131707-0-31963000-1351961460_thumb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6200000">
              <a:off x="-9031276" y="167868"/>
              <a:ext cx="4263008" cy="2403271"/>
            </a:xfrm>
            <a:prstGeom prst="rect">
              <a:avLst/>
            </a:prstGeom>
            <a:noFill/>
          </p:spPr>
        </p:pic>
        <p:pic>
          <p:nvPicPr>
            <p:cNvPr id="26641" name="Picture 17" descr="J:\Downloads\Code\revo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2556792" y="-4779912"/>
              <a:ext cx="4248472" cy="4104456"/>
            </a:xfrm>
            <a:prstGeom prst="rect">
              <a:avLst/>
            </a:prstGeom>
            <a:noFill/>
          </p:spPr>
        </p:pic>
        <p:pic>
          <p:nvPicPr>
            <p:cNvPr id="26642" name="Picture 18" descr="J:\Downloads\Code\Sample_5405_en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8101408" y="3501008"/>
              <a:ext cx="6553200" cy="4762500"/>
            </a:xfrm>
            <a:prstGeom prst="rect">
              <a:avLst/>
            </a:prstGeom>
            <a:noFill/>
          </p:spPr>
        </p:pic>
        <p:pic>
          <p:nvPicPr>
            <p:cNvPr id="26643" name="Picture 19" descr="J:\Downloads\Code\sir_tavricheskiy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60032" y="3429000"/>
              <a:ext cx="4824536" cy="4824536"/>
            </a:xfrm>
            <a:prstGeom prst="rect">
              <a:avLst/>
            </a:prstGeom>
            <a:noFill/>
          </p:spPr>
        </p:pic>
        <p:pic>
          <p:nvPicPr>
            <p:cNvPr id="26644" name="Picture 20" descr="J:\Downloads\Code\slivki_s_saxarom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-684584" y="-721096"/>
              <a:ext cx="4176464" cy="4176464"/>
            </a:xfrm>
            <a:prstGeom prst="rect">
              <a:avLst/>
            </a:prstGeom>
            <a:noFill/>
          </p:spPr>
        </p:pic>
        <p:pic>
          <p:nvPicPr>
            <p:cNvPr id="26645" name="Picture 21" descr="J:\Downloads\Code\фото мыло хоз в обертке со штрих-кодом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165288" y="3501008"/>
              <a:ext cx="9649072" cy="4758755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9144000" y="6858000"/>
            <a:ext cx="17029384" cy="6525344"/>
            <a:chOff x="-8101408" y="-4779912"/>
            <a:chExt cx="33915768" cy="13043420"/>
          </a:xfrm>
        </p:grpSpPr>
        <p:pic>
          <p:nvPicPr>
            <p:cNvPr id="45" name="Picture 2" descr="J:\Downloads\Code\9czw8vwgr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01408" y="-4779911"/>
              <a:ext cx="5538637" cy="4032448"/>
            </a:xfrm>
            <a:prstGeom prst="rect">
              <a:avLst/>
            </a:prstGeom>
            <a:noFill/>
          </p:spPr>
        </p:pic>
        <p:pic>
          <p:nvPicPr>
            <p:cNvPr id="46" name="Picture 4" descr="J:\Downloads\Code\5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-4707904"/>
              <a:ext cx="7920880" cy="4222974"/>
            </a:xfrm>
            <a:prstGeom prst="rect">
              <a:avLst/>
            </a:prstGeom>
            <a:noFill/>
          </p:spPr>
        </p:pic>
        <p:pic>
          <p:nvPicPr>
            <p:cNvPr id="47" name="Picture 5" descr="J:\Downloads\Code\496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12759" y="-603448"/>
              <a:ext cx="4673367" cy="4032448"/>
            </a:xfrm>
            <a:prstGeom prst="rect">
              <a:avLst/>
            </a:prstGeom>
            <a:noFill/>
          </p:spPr>
        </p:pic>
        <p:pic>
          <p:nvPicPr>
            <p:cNvPr id="48" name="Picture 6" descr="J:\Downloads\Code\626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3000" y="-4704920"/>
              <a:ext cx="6120680" cy="4122458"/>
            </a:xfrm>
            <a:prstGeom prst="rect">
              <a:avLst/>
            </a:prstGeom>
            <a:noFill/>
          </p:spPr>
        </p:pic>
        <p:pic>
          <p:nvPicPr>
            <p:cNvPr id="49" name="Picture 7" descr="J:\Downloads\Code\24068_64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93680" y="-4707904"/>
              <a:ext cx="6120680" cy="4120902"/>
            </a:xfrm>
            <a:prstGeom prst="rect">
              <a:avLst/>
            </a:prstGeom>
            <a:noFill/>
          </p:spPr>
        </p:pic>
        <p:pic>
          <p:nvPicPr>
            <p:cNvPr id="50" name="Picture 8" descr="J:\Downloads\Code\6497023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93280" y="-585474"/>
              <a:ext cx="7344816" cy="4137580"/>
            </a:xfrm>
            <a:prstGeom prst="rect">
              <a:avLst/>
            </a:prstGeom>
            <a:noFill/>
          </p:spPr>
        </p:pic>
        <p:pic>
          <p:nvPicPr>
            <p:cNvPr id="51" name="Picture 10" descr="J:\Downloads\Code\dscn47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84568" y="3429000"/>
              <a:ext cx="6530076" cy="4824536"/>
            </a:xfrm>
            <a:prstGeom prst="rect">
              <a:avLst/>
            </a:prstGeom>
            <a:noFill/>
          </p:spPr>
        </p:pic>
        <p:pic>
          <p:nvPicPr>
            <p:cNvPr id="52" name="Picture 11" descr="J:\Downloads\Code\Etiketka_ves-279x14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-690563"/>
              <a:ext cx="7926607" cy="4119563"/>
            </a:xfrm>
            <a:prstGeom prst="rect">
              <a:avLst/>
            </a:prstGeom>
            <a:noFill/>
          </p:spPr>
        </p:pic>
        <p:pic>
          <p:nvPicPr>
            <p:cNvPr id="53" name="Picture 12" descr="J:\Downloads\Code\f176a1c734198b92f207a88f69eb962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548680" y="3501008"/>
              <a:ext cx="6336704" cy="4752528"/>
            </a:xfrm>
            <a:prstGeom prst="rect">
              <a:avLst/>
            </a:prstGeom>
            <a:noFill/>
          </p:spPr>
        </p:pic>
        <p:pic>
          <p:nvPicPr>
            <p:cNvPr id="54" name="Picture 13" descr="J:\Downloads\Code\KvitokcherezInternet_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6085184" y="-1035496"/>
              <a:ext cx="5711025" cy="4824536"/>
            </a:xfrm>
            <a:prstGeom prst="rect">
              <a:avLst/>
            </a:prstGeom>
            <a:noFill/>
          </p:spPr>
        </p:pic>
        <p:pic>
          <p:nvPicPr>
            <p:cNvPr id="55" name="Picture 14" descr="J:\Downloads\Code\myppc.ru-1301290706_1269928019_mobiletag-barcodes-reader4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438096" y="-603448"/>
              <a:ext cx="2376264" cy="4176464"/>
            </a:xfrm>
            <a:prstGeom prst="rect">
              <a:avLst/>
            </a:prstGeom>
            <a:noFill/>
          </p:spPr>
        </p:pic>
        <p:pic>
          <p:nvPicPr>
            <p:cNvPr id="56" name="Picture 15" descr="J:\Downloads\Code\oltermanni_29_250_40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91680" y="-4707904"/>
              <a:ext cx="4248472" cy="3954016"/>
            </a:xfrm>
            <a:prstGeom prst="rect">
              <a:avLst/>
            </a:prstGeom>
            <a:noFill/>
          </p:spPr>
        </p:pic>
        <p:pic>
          <p:nvPicPr>
            <p:cNvPr id="57" name="Picture 16" descr="J:\Downloads\Code\post-131707-0-31963000-1351961460_thumb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6200000">
              <a:off x="-9031276" y="167868"/>
              <a:ext cx="4263008" cy="2403271"/>
            </a:xfrm>
            <a:prstGeom prst="rect">
              <a:avLst/>
            </a:prstGeom>
            <a:noFill/>
          </p:spPr>
        </p:pic>
        <p:pic>
          <p:nvPicPr>
            <p:cNvPr id="58" name="Picture 17" descr="J:\Downloads\Code\revo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2556792" y="-4779912"/>
              <a:ext cx="4248472" cy="4104456"/>
            </a:xfrm>
            <a:prstGeom prst="rect">
              <a:avLst/>
            </a:prstGeom>
            <a:noFill/>
          </p:spPr>
        </p:pic>
        <p:pic>
          <p:nvPicPr>
            <p:cNvPr id="59" name="Picture 18" descr="J:\Downloads\Code\Sample_5405_en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8101408" y="3501008"/>
              <a:ext cx="6553200" cy="4762500"/>
            </a:xfrm>
            <a:prstGeom prst="rect">
              <a:avLst/>
            </a:prstGeom>
            <a:noFill/>
          </p:spPr>
        </p:pic>
        <p:pic>
          <p:nvPicPr>
            <p:cNvPr id="60" name="Picture 19" descr="J:\Downloads\Code\sir_tavricheskiy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60032" y="3429000"/>
              <a:ext cx="4824536" cy="4824536"/>
            </a:xfrm>
            <a:prstGeom prst="rect">
              <a:avLst/>
            </a:prstGeom>
            <a:noFill/>
          </p:spPr>
        </p:pic>
        <p:pic>
          <p:nvPicPr>
            <p:cNvPr id="61" name="Picture 20" descr="J:\Downloads\Code\slivki_s_saxarom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-684584" y="-721096"/>
              <a:ext cx="4176464" cy="4176464"/>
            </a:xfrm>
            <a:prstGeom prst="rect">
              <a:avLst/>
            </a:prstGeom>
            <a:noFill/>
          </p:spPr>
        </p:pic>
        <p:pic>
          <p:nvPicPr>
            <p:cNvPr id="62" name="Picture 21" descr="J:\Downloads\Code\фото мыло хоз в обертке со штрих-кодом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165288" y="3501008"/>
              <a:ext cx="9649072" cy="4758755"/>
            </a:xfrm>
            <a:prstGeom prst="rect">
              <a:avLst/>
            </a:prstGeom>
            <a:noFill/>
          </p:spPr>
        </p:pic>
      </p:grpSp>
      <p:grpSp>
        <p:nvGrpSpPr>
          <p:cNvPr id="63" name="Группа 62"/>
          <p:cNvGrpSpPr/>
          <p:nvPr/>
        </p:nvGrpSpPr>
        <p:grpSpPr>
          <a:xfrm>
            <a:off x="-7885384" y="332656"/>
            <a:ext cx="17029384" cy="6525344"/>
            <a:chOff x="-8101408" y="-4779912"/>
            <a:chExt cx="33915768" cy="13043420"/>
          </a:xfrm>
        </p:grpSpPr>
        <p:pic>
          <p:nvPicPr>
            <p:cNvPr id="64" name="Picture 2" descr="J:\Downloads\Code\9czw8vwgr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01408" y="-4779911"/>
              <a:ext cx="5538637" cy="4032448"/>
            </a:xfrm>
            <a:prstGeom prst="rect">
              <a:avLst/>
            </a:prstGeom>
            <a:noFill/>
          </p:spPr>
        </p:pic>
        <p:pic>
          <p:nvPicPr>
            <p:cNvPr id="65" name="Picture 4" descr="J:\Downloads\Code\5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-4707904"/>
              <a:ext cx="7920880" cy="4222974"/>
            </a:xfrm>
            <a:prstGeom prst="rect">
              <a:avLst/>
            </a:prstGeom>
            <a:noFill/>
          </p:spPr>
        </p:pic>
        <p:pic>
          <p:nvPicPr>
            <p:cNvPr id="66" name="Picture 5" descr="J:\Downloads\Code\496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12759" y="-603448"/>
              <a:ext cx="4673367" cy="4032448"/>
            </a:xfrm>
            <a:prstGeom prst="rect">
              <a:avLst/>
            </a:prstGeom>
            <a:noFill/>
          </p:spPr>
        </p:pic>
        <p:pic>
          <p:nvPicPr>
            <p:cNvPr id="67" name="Picture 6" descr="J:\Downloads\Code\626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3000" y="-4704920"/>
              <a:ext cx="6120680" cy="4122458"/>
            </a:xfrm>
            <a:prstGeom prst="rect">
              <a:avLst/>
            </a:prstGeom>
            <a:noFill/>
          </p:spPr>
        </p:pic>
        <p:pic>
          <p:nvPicPr>
            <p:cNvPr id="68" name="Picture 7" descr="J:\Downloads\Code\24068_64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93680" y="-4707904"/>
              <a:ext cx="6120680" cy="4120902"/>
            </a:xfrm>
            <a:prstGeom prst="rect">
              <a:avLst/>
            </a:prstGeom>
            <a:noFill/>
          </p:spPr>
        </p:pic>
        <p:pic>
          <p:nvPicPr>
            <p:cNvPr id="69" name="Picture 8" descr="J:\Downloads\Code\6497023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93280" y="-585474"/>
              <a:ext cx="7344816" cy="4137580"/>
            </a:xfrm>
            <a:prstGeom prst="rect">
              <a:avLst/>
            </a:prstGeom>
            <a:noFill/>
          </p:spPr>
        </p:pic>
        <p:pic>
          <p:nvPicPr>
            <p:cNvPr id="70" name="Picture 10" descr="J:\Downloads\Code\dscn47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84568" y="3429000"/>
              <a:ext cx="6530076" cy="4824536"/>
            </a:xfrm>
            <a:prstGeom prst="rect">
              <a:avLst/>
            </a:prstGeom>
            <a:noFill/>
          </p:spPr>
        </p:pic>
        <p:pic>
          <p:nvPicPr>
            <p:cNvPr id="71" name="Picture 11" descr="J:\Downloads\Code\Etiketka_ves-279x14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-690563"/>
              <a:ext cx="7926607" cy="4119563"/>
            </a:xfrm>
            <a:prstGeom prst="rect">
              <a:avLst/>
            </a:prstGeom>
            <a:noFill/>
          </p:spPr>
        </p:pic>
        <p:pic>
          <p:nvPicPr>
            <p:cNvPr id="72" name="Picture 12" descr="J:\Downloads\Code\f176a1c734198b92f207a88f69eb962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548680" y="3501008"/>
              <a:ext cx="6336704" cy="4752528"/>
            </a:xfrm>
            <a:prstGeom prst="rect">
              <a:avLst/>
            </a:prstGeom>
            <a:noFill/>
          </p:spPr>
        </p:pic>
        <p:pic>
          <p:nvPicPr>
            <p:cNvPr id="73" name="Picture 13" descr="J:\Downloads\Code\KvitokcherezInternet_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6085184" y="-1035496"/>
              <a:ext cx="5711025" cy="4824536"/>
            </a:xfrm>
            <a:prstGeom prst="rect">
              <a:avLst/>
            </a:prstGeom>
            <a:noFill/>
          </p:spPr>
        </p:pic>
        <p:pic>
          <p:nvPicPr>
            <p:cNvPr id="74" name="Picture 14" descr="J:\Downloads\Code\myppc.ru-1301290706_1269928019_mobiletag-barcodes-reader4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438096" y="-603448"/>
              <a:ext cx="2376264" cy="4176464"/>
            </a:xfrm>
            <a:prstGeom prst="rect">
              <a:avLst/>
            </a:prstGeom>
            <a:noFill/>
          </p:spPr>
        </p:pic>
        <p:pic>
          <p:nvPicPr>
            <p:cNvPr id="75" name="Picture 15" descr="J:\Downloads\Code\oltermanni_29_250_40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91680" y="-4707904"/>
              <a:ext cx="4248472" cy="3954016"/>
            </a:xfrm>
            <a:prstGeom prst="rect">
              <a:avLst/>
            </a:prstGeom>
            <a:noFill/>
          </p:spPr>
        </p:pic>
        <p:pic>
          <p:nvPicPr>
            <p:cNvPr id="76" name="Picture 16" descr="J:\Downloads\Code\post-131707-0-31963000-1351961460_thumb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6200000">
              <a:off x="-9031276" y="167868"/>
              <a:ext cx="4263008" cy="2403271"/>
            </a:xfrm>
            <a:prstGeom prst="rect">
              <a:avLst/>
            </a:prstGeom>
            <a:noFill/>
          </p:spPr>
        </p:pic>
        <p:pic>
          <p:nvPicPr>
            <p:cNvPr id="77" name="Picture 17" descr="J:\Downloads\Code\revo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2556792" y="-4779912"/>
              <a:ext cx="4248472" cy="4104456"/>
            </a:xfrm>
            <a:prstGeom prst="rect">
              <a:avLst/>
            </a:prstGeom>
            <a:noFill/>
          </p:spPr>
        </p:pic>
        <p:pic>
          <p:nvPicPr>
            <p:cNvPr id="78" name="Picture 18" descr="J:\Downloads\Code\Sample_5405_en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8101408" y="3501008"/>
              <a:ext cx="6553200" cy="4762500"/>
            </a:xfrm>
            <a:prstGeom prst="rect">
              <a:avLst/>
            </a:prstGeom>
            <a:noFill/>
          </p:spPr>
        </p:pic>
        <p:pic>
          <p:nvPicPr>
            <p:cNvPr id="79" name="Picture 19" descr="J:\Downloads\Code\sir_tavricheskiy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60032" y="3429000"/>
              <a:ext cx="4824536" cy="4824536"/>
            </a:xfrm>
            <a:prstGeom prst="rect">
              <a:avLst/>
            </a:prstGeom>
            <a:noFill/>
          </p:spPr>
        </p:pic>
        <p:pic>
          <p:nvPicPr>
            <p:cNvPr id="80" name="Picture 20" descr="J:\Downloads\Code\slivki_s_saxarom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-684584" y="-721096"/>
              <a:ext cx="4176464" cy="4176464"/>
            </a:xfrm>
            <a:prstGeom prst="rect">
              <a:avLst/>
            </a:prstGeom>
            <a:noFill/>
          </p:spPr>
        </p:pic>
        <p:pic>
          <p:nvPicPr>
            <p:cNvPr id="81" name="Picture 21" descr="J:\Downloads\Code\фото мыло хоз в обертке со штрих-кодом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165288" y="3501008"/>
              <a:ext cx="9649072" cy="4758755"/>
            </a:xfrm>
            <a:prstGeom prst="rect">
              <a:avLst/>
            </a:prstGeom>
            <a:noFill/>
          </p:spPr>
        </p:pic>
      </p:grpSp>
      <p:sp>
        <p:nvSpPr>
          <p:cNvPr id="83" name="Умножение 82"/>
          <p:cNvSpPr/>
          <p:nvPr/>
        </p:nvSpPr>
        <p:spPr>
          <a:xfrm>
            <a:off x="-324544" y="-1899592"/>
            <a:ext cx="2339752" cy="2160240"/>
          </a:xfrm>
          <a:prstGeom prst="mathMultiply">
            <a:avLst>
              <a:gd name="adj1" fmla="val 12086"/>
            </a:avLst>
          </a:prstGeom>
          <a:solidFill>
            <a:srgbClr val="FF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4" name="Фигура, имеющая форму буквы L 83"/>
          <p:cNvSpPr/>
          <p:nvPr/>
        </p:nvSpPr>
        <p:spPr>
          <a:xfrm rot="2641926" flipH="1">
            <a:off x="668280" y="-1792070"/>
            <a:ext cx="701840" cy="1482993"/>
          </a:xfrm>
          <a:prstGeom prst="corner">
            <a:avLst>
              <a:gd name="adj1" fmla="val 32010"/>
              <a:gd name="adj2" fmla="val 32010"/>
            </a:avLst>
          </a:prstGeom>
          <a:solidFill>
            <a:srgbClr val="00FF0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>
            <a:off x="4211960" y="-1899592"/>
            <a:ext cx="2339752" cy="2160240"/>
          </a:xfrm>
          <a:prstGeom prst="mathMultiply">
            <a:avLst>
              <a:gd name="adj1" fmla="val 12086"/>
            </a:avLst>
          </a:prstGeom>
          <a:solidFill>
            <a:srgbClr val="FF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8" name="Умножение 87"/>
          <p:cNvSpPr/>
          <p:nvPr/>
        </p:nvSpPr>
        <p:spPr>
          <a:xfrm>
            <a:off x="2267744" y="-2160240"/>
            <a:ext cx="2339752" cy="2160240"/>
          </a:xfrm>
          <a:prstGeom prst="mathMultiply">
            <a:avLst>
              <a:gd name="adj1" fmla="val 12086"/>
            </a:avLst>
          </a:prstGeom>
          <a:solidFill>
            <a:srgbClr val="FF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1" name="Фигура, имеющая форму буквы L 90"/>
          <p:cNvSpPr/>
          <p:nvPr/>
        </p:nvSpPr>
        <p:spPr>
          <a:xfrm rot="2641926" flipH="1">
            <a:off x="4988760" y="-1792070"/>
            <a:ext cx="701840" cy="1482993"/>
          </a:xfrm>
          <a:prstGeom prst="corner">
            <a:avLst>
              <a:gd name="adj1" fmla="val 32010"/>
              <a:gd name="adj2" fmla="val 32010"/>
            </a:avLst>
          </a:prstGeom>
          <a:solidFill>
            <a:srgbClr val="00FF0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Фигура, имеющая форму буквы L 91"/>
          <p:cNvSpPr/>
          <p:nvPr/>
        </p:nvSpPr>
        <p:spPr>
          <a:xfrm rot="2641926" flipH="1">
            <a:off x="2972536" y="-1936086"/>
            <a:ext cx="701840" cy="1482993"/>
          </a:xfrm>
          <a:prstGeom prst="corner">
            <a:avLst>
              <a:gd name="adj1" fmla="val 32010"/>
              <a:gd name="adj2" fmla="val 32010"/>
            </a:avLst>
          </a:prstGeom>
          <a:solidFill>
            <a:srgbClr val="00FF0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5.78035E-7 L -1.02552 -0.00324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94312 L -3.69914 -0.95353 " pathEditMode="relative" rAng="0" ptsTypes="AA">
                                      <p:cBhvr>
                                        <p:cTn id="8" dur="43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" y="-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21600"/>
                                  </p:stCondLst>
                                  <p:childTnLst>
                                    <p:animMotion origin="layout" path="M 0.00208 0.00717 L -3.69914 -0.00324 " pathEditMode="relative" rAng="0" ptsTypes="AA">
                                      <p:cBhvr>
                                        <p:cTn id="10" dur="43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" y="-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708 0.96486 L -0.29323 0.9648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1.05 0.9882 L -0.31233 0.9671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" y="-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73837 0.36301 L -0.62396 0.3630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0.71944 0.37965 L -0.61146 0.3796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53351 0.61873 L -0.89184 0.6712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" y="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0.56163 0.67352 L -0.90295 0.673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8" grpId="0" animBg="1"/>
      <p:bldP spid="88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316</Words>
  <Application>Microsoft Office PowerPoint</Application>
  <PresentationFormat>Экран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Лист</vt:lpstr>
      <vt:lpstr>ШТРИХ-КОД</vt:lpstr>
      <vt:lpstr>ІСТОРІЯ СТВОРЕННЯ</vt:lpstr>
      <vt:lpstr>ШТРИХ-КОД ТА ЙОГО РІЗНОВИДИ</vt:lpstr>
      <vt:lpstr>ПРИКЛАДИ ШТРИХ-КОДУ</vt:lpstr>
      <vt:lpstr>ПЕРЕВАГИ ВИДІВ ШТРИХ-КОДІВ</vt:lpstr>
      <vt:lpstr>ІНФОРМАЦІЯ НА ШТРИХОВОМУ КОДІ</vt:lpstr>
      <vt:lpstr>КОД КРАЇНИ</vt:lpstr>
      <vt:lpstr>РОЗРАХУНОК КОНТРОЛЬНОЇ СУМИ (EAN-13)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45_GD</dc:creator>
  <cp:lastModifiedBy>45_GD</cp:lastModifiedBy>
  <cp:revision>185</cp:revision>
  <dcterms:created xsi:type="dcterms:W3CDTF">2013-03-09T11:01:55Z</dcterms:created>
  <dcterms:modified xsi:type="dcterms:W3CDTF">2013-05-11T18:37:42Z</dcterms:modified>
</cp:coreProperties>
</file>