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9" r:id="rId6"/>
    <p:sldId id="270" r:id="rId7"/>
    <p:sldId id="271" r:id="rId8"/>
    <p:sldId id="272" r:id="rId9"/>
    <p:sldId id="281" r:id="rId10"/>
    <p:sldId id="275" r:id="rId11"/>
    <p:sldId id="276" r:id="rId12"/>
    <p:sldId id="277" r:id="rId13"/>
    <p:sldId id="278" r:id="rId14"/>
    <p:sldId id="280" r:id="rId15"/>
    <p:sldId id="274" r:id="rId16"/>
    <p:sldId id="273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781" autoAdjust="0"/>
  </p:normalViewPr>
  <p:slideViewPr>
    <p:cSldViewPr>
      <p:cViewPr varScale="1">
        <p:scale>
          <a:sx n="82" d="100"/>
          <a:sy n="82" d="100"/>
        </p:scale>
        <p:origin x="114" y="76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010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89661E45-D6C3-4BA4-B31A-0F42D1F5CEC3}" type="datetime1">
              <a:rPr lang="uk-UA" smtClean="0"/>
              <a:t>26.11.2014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A850423A-8BCE-448E-A97B-03A88B2B12C1}" type="slidenum">
              <a:rPr lang="uk-UA"/>
              <a:t>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E0BC4EDB-B954-4798-BD88-05686D4CF619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/>
              <a:t>Зразок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01F2A70B-78F2-4DCF-B53B-C990D2FAFB8A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1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10502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10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607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11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61489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12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59021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13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4243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2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9730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3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58629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4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3782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5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5715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6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5649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7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0544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8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4154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noProof="0" smtClean="0"/>
              <a:t>9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1749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uk-UA" sz="5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 </a:t>
            </a:r>
          </a:p>
        </p:txBody>
      </p:sp>
      <p:grpSp>
        <p:nvGrpSpPr>
          <p:cNvPr id="256" name="лінія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іліні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8" name="Поліліні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9" name="Поліліні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0" name="Поліліні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1" name="Поліліні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2" name="Поліліні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3" name="Поліліні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4" name="Поліліні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5" name="Поліліні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" name="Поліліні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7" name="Поліліні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8" name="Поліліні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9" name="Поліліні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0" name="Поліліні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1" name="Поліліні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2" name="Поліліні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3" name="Поліліні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4" name="Поліліні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5" name="Поліліні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" name="Поліліні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7" name="Поліліні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8" name="Поліліні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9" name="Поліліні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0" name="Поліліні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1" name="Поліліні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2" name="Поліліні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3" name="Поліліні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4" name="Поліліні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5" name="Поліліні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" name="Поліліні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7" name="Поліліні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8" name="Поліліні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9" name="Поліліні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0" name="Поліліні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1" name="Поліліні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2" name="Поліліні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3" name="Поліліні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4" name="Поліліні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5" name="Поліліні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6" name="Поліліні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7" name="Поліліні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8" name="Поліліні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9" name="Поліліні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0" name="Поліліні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1" name="Поліліні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2" name="Поліліні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3" name="Поліліні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4" name="Поліліні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5" name="Поліліні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6" name="Поліліні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7" name="Поліліні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8" name="Поліліні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9" name="Поліліні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0" name="Поліліні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1" name="Поліліні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2" name="Поліліні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3" name="Поліліні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4" name="Поліліні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5" name="Поліліні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6" name="Поліліні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7" name="Поліліні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8" name="Поліліні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9" name="Поліліні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0" name="Поліліні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1" name="Поліліні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2" name="Поліліні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3" name="Поліліні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4" name="Поліліні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5" name="Поліліні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6" name="Поліліні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7" name="Поліліні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8" name="Поліліні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9" name="Поліліні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0" name="Поліліні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1" name="Поліліні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2" name="Поліліні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3" name="Поліліні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4" name="Поліліні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5" name="Поліліні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6" name="Поліліні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7" name="Поліліні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8" name="Поліліні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9" name="Поліліні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0" name="Поліліні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1" name="Поліліні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2" name="Поліліні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3" name="Поліліні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4" name="Поліліні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5" name="Поліліні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6" name="Поліліні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7" name="Поліліні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8" name="Поліліні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9" name="Поліліні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0" name="Поліліні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1" name="Поліліні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2" name="Поліліні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3" name="Поліліні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4" name="Поліліні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5" name="Поліліні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6" name="Поліліні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7" name="Поліліні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8" name="Поліліні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9" name="Поліліні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0" name="Поліліні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1" name="Поліліні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2" name="Поліліні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3" name="Поліліні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4" name="Поліліні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5" name="Поліліні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6" name="Поліліні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7" name="Поліліні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8" name="Поліліні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9" name="Поліліні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0" name="Поліліні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1" name="Поліліні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2" name="Поліліні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3" name="Поліліні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4" name="Поліліні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5" name="Поліліні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6" name="Поліліні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7" name="Поліліні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8" name="Поліліні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9" name="Поліліні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іні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іліні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9" name="Поліліні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0" name="Поліліні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1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2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3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4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5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4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5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6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7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8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9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0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1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2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3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4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5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6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7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8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9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0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1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2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3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4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5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6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7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8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9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0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1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2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3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4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5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6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7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8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9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0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1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2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3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4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5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6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7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8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9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0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1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2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3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4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5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6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7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8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9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80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81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uk-UA"/>
            </a:lvl5pPr>
            <a:lvl6pPr marL="1956816" latinLnBrk="0">
              <a:defRPr lang="uk-UA"/>
            </a:lvl6pPr>
            <a:lvl7pPr marL="1956816" latinLnBrk="0">
              <a:defRPr lang="uk-UA"/>
            </a:lvl7pPr>
            <a:lvl8pPr marL="1956816" latinLnBrk="0">
              <a:defRPr lang="uk-UA"/>
            </a:lvl8pPr>
            <a:lvl9pPr marL="1956816" latinLnBrk="0">
              <a:defRPr lang="uk-UA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D0662-3B7D-4CE4-90A9-59CB74B1C25B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інія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іліні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9" name="Поліліні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0" name="Поліліні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1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2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3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4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5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4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5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6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7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8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9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0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1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2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3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4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5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6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7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8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9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0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1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2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3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4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5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6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7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8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9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0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1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2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3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4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5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6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7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8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9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0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1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2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3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4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5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6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7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8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9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0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1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2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3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4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5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6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7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8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9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80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81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uk-UA"/>
            </a:lvl5pPr>
            <a:lvl6pPr latinLnBrk="0">
              <a:defRPr lang="uk-UA"/>
            </a:lvl6pPr>
            <a:lvl7pPr latinLnBrk="0">
              <a:defRPr lang="uk-UA"/>
            </a:lvl7pPr>
            <a:lvl8pPr latinLnBrk="0">
              <a:defRPr lang="uk-UA" baseline="0"/>
            </a:lvl8pPr>
            <a:lvl9pPr latinLnBrk="0">
              <a:defRPr lang="uk-UA" baseline="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07877-4483-462B-B1BE-E7009D19138A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ліні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іліні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9" name="Поліліні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0" name="Поліліні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1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2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3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4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5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6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7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8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9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0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1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2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3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4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5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6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7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8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9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0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1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2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3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4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5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6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7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8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9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0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1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2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3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4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5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6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7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8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9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0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1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2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3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4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5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6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7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8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9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0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1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2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3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4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5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6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7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8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9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0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1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2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3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4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5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6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7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8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9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40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41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uk-UA"/>
            </a:lvl2pPr>
            <a:lvl3pPr marL="777240" latinLnBrk="0">
              <a:defRPr lang="uk-UA"/>
            </a:lvl3pPr>
            <a:lvl4pPr marL="1005840" latinLnBrk="0">
              <a:defRPr lang="uk-UA"/>
            </a:lvl4pPr>
            <a:lvl5pPr marL="1234440" latinLnBrk="0">
              <a:defRPr lang="uk-UA"/>
            </a:lvl5pPr>
            <a:lvl6pPr marL="1463040" latinLnBrk="0">
              <a:defRPr lang="uk-UA" baseline="0"/>
            </a:lvl6pPr>
            <a:lvl7pPr marL="1691640" latinLnBrk="0">
              <a:defRPr lang="uk-UA" baseline="0"/>
            </a:lvl7pPr>
            <a:lvl8pPr marL="1920240" latinLnBrk="0">
              <a:defRPr lang="uk-UA" baseline="0"/>
            </a:lvl8pPr>
            <a:lvl9pPr marL="2148840" latinLnBrk="0">
              <a:defRPr lang="uk-UA" baseline="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B579F-B244-4279-A7C6-6513DF7BE9FD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лінія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іліні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7" name="Поліліні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8" name="Поліліні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9" name="Поліліні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0" name="Поліліні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1" name="Поліліні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2" name="Поліліні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3" name="Поліліні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4" name="Поліліні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5" name="Поліліні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" name="Поліліні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7" name="Поліліні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8" name="Поліліні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9" name="Поліліні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0" name="Поліліні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1" name="Поліліні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2" name="Поліліні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3" name="Поліліні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4" name="Поліліні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5" name="Поліліні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" name="Поліліні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7" name="Поліліні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8" name="Поліліні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9" name="Поліліні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0" name="Поліліні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1" name="Поліліні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2" name="Поліліні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3" name="Поліліні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4" name="Поліліні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5" name="Поліліні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" name="Поліліні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7" name="Поліліні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8" name="Поліліні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9" name="Поліліні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0" name="Поліліні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1" name="Поліліні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2" name="Поліліні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3" name="Поліліні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4" name="Поліліні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5" name="Поліліні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6" name="Поліліні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7" name="Поліліні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8" name="Поліліні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9" name="Поліліні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0" name="Поліліні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1" name="Поліліні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2" name="Поліліні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3" name="Поліліні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4" name="Поліліні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5" name="Поліліні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6" name="Поліліні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7" name="Поліліні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8" name="Поліліні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9" name="Поліліні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0" name="Поліліні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1" name="Поліліні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2" name="Поліліні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3" name="Поліліні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4" name="Поліліні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5" name="Поліліні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6" name="Поліліні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7" name="Поліліні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8" name="Поліліні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9" name="Поліліні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0" name="Поліліні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1" name="Поліліні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2" name="Поліліні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3" name="Поліліні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4" name="Поліліні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5" name="Поліліні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6" name="Поліліні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7" name="Поліліні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8" name="Поліліні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9" name="Поліліні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0" name="Поліліні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1" name="Поліліні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2" name="Поліліні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3" name="Поліліні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4" name="Поліліні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5" name="Поліліні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6" name="Поліліні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7" name="Поліліні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8" name="Поліліні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9" name="Поліліні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0" name="Поліліні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1" name="Поліліні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2" name="Поліліні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3" name="Поліліні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4" name="Поліліні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5" name="Поліліні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6" name="Поліліні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7" name="Поліліні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8" name="Поліліні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9" name="Поліліні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0" name="Поліліні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1" name="Поліліні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2" name="Поліліні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3" name="Поліліні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4" name="Поліліні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5" name="Поліліні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6" name="Поліліні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7" name="Поліліні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8" name="Поліліні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9" name="Поліліні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0" name="Поліліні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1" name="Поліліні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2" name="Поліліні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3" name="Поліліні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4" name="Поліліні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5" name="Поліліні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6" name="Поліліні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7" name="Поліліні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8" name="Поліліні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9" name="Поліліні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0" name="Поліліні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1" name="Поліліні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2" name="Поліліні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3" name="Поліліні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4" name="Поліліні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5" name="Поліліні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6" name="Поліліні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7" name="Поліліні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8" name="Поліліні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uk-UA" sz="4400" b="0" cap="none" baseline="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uk-UA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uk-UA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uk-UA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A5C50-A0D2-4434-A4AA-01FA8440B600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ліні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іліні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0" name="Поліліні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1" name="Поліліні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2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3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4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5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6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7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8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9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0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1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2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3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4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5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6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7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8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9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0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1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2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3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4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5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6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7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8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9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0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1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2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3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4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5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6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7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8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9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0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1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2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3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4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5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6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7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8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9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0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1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2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3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4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5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6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7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8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9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0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1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2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3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4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5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6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7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8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9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0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1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2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marL="1956816" latinLnBrk="0">
              <a:defRPr lang="uk-UA" sz="1600"/>
            </a:lvl6pPr>
            <a:lvl7pPr marL="1956816" latinLnBrk="0">
              <a:defRPr lang="uk-UA" sz="1600" baseline="0"/>
            </a:lvl7pPr>
            <a:lvl8pPr marL="1956816" latinLnBrk="0">
              <a:defRPr lang="uk-UA" sz="1600" baseline="0"/>
            </a:lvl8pPr>
            <a:lvl9pPr marL="1956816" latinLnBrk="0">
              <a:defRPr lang="uk-UA" sz="1600" baseline="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marL="1956816" latinLnBrk="0">
              <a:defRPr lang="uk-UA" sz="1600"/>
            </a:lvl6pPr>
            <a:lvl7pPr marL="1956816" latinLnBrk="0">
              <a:defRPr lang="uk-UA" sz="1600"/>
            </a:lvl7pPr>
            <a:lvl8pPr marL="1956816" latinLnBrk="0">
              <a:defRPr lang="uk-UA" sz="1600" baseline="0"/>
            </a:lvl8pPr>
            <a:lvl9pPr marL="1956816" latinLnBrk="0">
              <a:defRPr lang="uk-UA" sz="1600" baseline="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37F8E-6799-49AB-BDB0-E59DF581C81A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ліні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іліні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2" name="Поліліні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3" name="Поліліні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4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5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6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7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8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9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0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1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2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3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4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5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6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7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8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9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0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1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2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3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4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5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6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7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8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9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0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1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2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3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4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5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6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7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8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9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0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1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2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3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4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5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6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7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8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9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0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1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2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3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4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5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6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7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8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9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0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1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2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3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4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5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6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7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8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9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0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1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2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3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4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uk-UA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uk-UA" sz="2400" b="0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marL="1956816" latinLnBrk="0">
              <a:defRPr lang="uk-UA" sz="1600"/>
            </a:lvl6pPr>
            <a:lvl7pPr marL="1956816" latinLnBrk="0">
              <a:defRPr lang="uk-UA" sz="1600" baseline="0"/>
            </a:lvl7pPr>
            <a:lvl8pPr marL="1956816" latinLnBrk="0">
              <a:defRPr lang="uk-UA" sz="1600" baseline="0"/>
            </a:lvl8pPr>
            <a:lvl9pPr marL="1956816" latinLnBrk="0">
              <a:defRPr lang="uk-UA" sz="1600" baseline="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uk-UA" sz="2400" b="0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marL="1956816" latinLnBrk="0">
              <a:defRPr lang="uk-UA" sz="1600"/>
            </a:lvl5pPr>
            <a:lvl6pPr marL="1956816" latinLnBrk="0">
              <a:defRPr lang="uk-UA" sz="1600"/>
            </a:lvl6pPr>
            <a:lvl7pPr marL="1956816" latinLnBrk="0">
              <a:defRPr lang="uk-UA" sz="1600"/>
            </a:lvl7pPr>
            <a:lvl8pPr marL="1956816" latinLnBrk="0">
              <a:defRPr lang="uk-UA" sz="1600"/>
            </a:lvl8pPr>
            <a:lvl9pPr marL="1956816" latinLnBrk="0">
              <a:defRPr lang="uk-UA"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B5230-563F-47C8-A603-C8EAA85C7AD6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ліні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іліні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58" name="Поліліні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59" name="Поліліні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0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1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2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3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4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5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6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7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8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9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0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1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2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3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4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5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6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7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8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9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0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1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2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3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4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5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6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7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8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9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0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1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2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3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4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5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6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7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8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9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0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1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2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3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4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5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6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7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8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9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0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1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2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3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4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5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6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7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8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9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0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1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2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3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4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5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6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7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8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9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0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188DE-4228-406C-A99D-080B63BD1525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07014-1313-425F-A267-F78735F6CB5B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рам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іліні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іліні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іліні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іліні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іліні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іліні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іліні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іліні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іліні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іліні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іліні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іліні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uk-UA" sz="3200" b="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 baseline="0"/>
            </a:lvl7pPr>
            <a:lvl8pPr latinLnBrk="0">
              <a:defRPr lang="uk-UA" sz="1600" baseline="0"/>
            </a:lvl8pPr>
            <a:lvl9pPr latinLnBrk="0">
              <a:defRPr lang="uk-UA" sz="1600" baseline="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uk-UA" sz="16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80DAE-3F88-40DD-882E-873049679728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рам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іліні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іліні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іліні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іліні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іліні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іліні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іліні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іліні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іліні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іліні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іліні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іліні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іліні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іліні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іліні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іліні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іліні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іліні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іліні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іліні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іліні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іліні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іліні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іліні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іліні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іліні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іліні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іліні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іліні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іліні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іліні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іліні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іліні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іліні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іліні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іліні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іліні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іліні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іліні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іліні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іліні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іліні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іліні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іліні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іліні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іліні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іліні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іліні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іліні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іліні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іліні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іліні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іліні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іліні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іліні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іліні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іліні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іліні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іліні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іліні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іліні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іліні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іліні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іліні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іліні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іліні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іліні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іліні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іліні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іліні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іліні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іліні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іліні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іліні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іліні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іліні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іліні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іліні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іліні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іліні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іліні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іліні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іліні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uk-UA" sz="3200" b="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uk-UA" sz="24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r>
              <a:rPr lang="uk-UA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uk-UA" sz="16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BD430-017C-4676-82D9-7B987825970A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D752D-974A-47CE-BBB2-67645D591148}" type="datetime1">
              <a:rPr lang="uk-UA" smtClean="0"/>
              <a:pPr/>
              <a:t>26.11.2014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uk-UA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uk-UA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uk-UA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image.slidesharecdn.com/random-120109101518-phpapp02/95/-16-728.jpg?cb=1326126814" TargetMode="External"/><Relationship Id="rId5" Type="http://schemas.openxmlformats.org/officeDocument/2006/relationships/hyperlink" Target="http://image.slidesharecdn.com/random-120109101518-phpapp02/95/-15-728.jpg?cb=1326126814" TargetMode="External"/><Relationship Id="rId4" Type="http://schemas.openxmlformats.org/officeDocument/2006/relationships/hyperlink" Target="http://image.slidesharecdn.com/random-120109101518-phpapp02/95/-14-728.jpg?cb=132612681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test.net/anatomiya/106-serc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ictest.net/yendokrinologya/352-Nirkovi-zahvoryuvannya.html" TargetMode="External"/><Relationship Id="rId4" Type="http://schemas.openxmlformats.org/officeDocument/2006/relationships/hyperlink" Target="http://medictest.net/anatomiya/260-Pechink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0%BB%D0%BA%D0%BE%D0%B3%D0%BE%D0%BB%D1%8C" TargetMode="External"/><Relationship Id="rId13" Type="http://schemas.openxmlformats.org/officeDocument/2006/relationships/hyperlink" Target="http://uk.wikipedia.org/wiki/%D0%9C%D0%B0%D1%80%D0%B5%D0%BD%D0%BD%D1%8F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uk.wikipedia.org/wiki/%D0%97%D0%B0%D0%BB%D0%B5%D0%B6%D0%BD%D1%96%D1%81%D1%82%D1%8C" TargetMode="External"/><Relationship Id="rId12" Type="http://schemas.openxmlformats.org/officeDocument/2006/relationships/hyperlink" Target="http://uk.wikipedia.org/wiki/%D0%93%D0%B0%D0%BB%D1%8E%D1%86%D0%B8%D0%BD%D0%B0%D1%86%D1%96%D1%9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A1%D0%B8%D0%BD%D0%B4%D1%80%D0%BE%D0%BC" TargetMode="External"/><Relationship Id="rId11" Type="http://schemas.openxmlformats.org/officeDocument/2006/relationships/hyperlink" Target="http://uk.wikipedia.org/wiki/%D0%A1%D1%82%D1%80%D0%B0%D1%85" TargetMode="External"/><Relationship Id="rId5" Type="http://schemas.openxmlformats.org/officeDocument/2006/relationships/hyperlink" Target="http://uk.wikipedia.org/wiki/%D0%90%D0%BB%D0%BA%D0%BE%D0%B3%D0%BE%D0%BB%D1%96%D0%B7%D0%BC#cite_note-1" TargetMode="External"/><Relationship Id="rId10" Type="http://schemas.openxmlformats.org/officeDocument/2006/relationships/hyperlink" Target="http://uk.wikipedia.org/wiki/%D0%A2%D1%80%D0%B5%D0%BC%D0%BE%D1%80" TargetMode="External"/><Relationship Id="rId4" Type="http://schemas.openxmlformats.org/officeDocument/2006/relationships/hyperlink" Target="http://uk.wikipedia.org/wiki/%D0%97%D0%B0%D1%85%D0%B2%D0%BE%D1%80%D1%8E%D0%B2%D0%B0%D0%BD%D0%BD%D1%8F" TargetMode="External"/><Relationship Id="rId9" Type="http://schemas.openxmlformats.org/officeDocument/2006/relationships/hyperlink" Target="http://uk.wikipedia.org/wiki/%D0%A1%D0%B8%D0%BC%D0%BF%D1%82%D0%BE%D0%B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8%D0%BD%D0%B4%D1%80%D0%BE%D0%BC_%D0%B2%D1%96%D0%B4%D0%BC%D1%96%D0%BD%D0%B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image.slidesharecdn.com/random-120109101518-phpapp02/95/-7-728.jpg?cb=1326126814" TargetMode="External"/><Relationship Id="rId4" Type="http://schemas.openxmlformats.org/officeDocument/2006/relationships/hyperlink" Target="http://image.slidesharecdn.com/random-120109101518-phpapp02/95/-6-728.jpg?cb=132612681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>
                <a:latin typeface=""/>
              </a:rPr>
              <a:t>Алкоголь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>
                <a:latin typeface=""/>
              </a:rPr>
              <a:t>та вплив алкоголю на здоров'я людини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688975"/>
            <a:ext cx="3064110" cy="14219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>
                <a:latin typeface=""/>
              </a:rPr>
              <a:t>Після вживання алкогольного напою алкоголь швидко всмоктуєтся в кров</a:t>
            </a:r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2162175" y="2673350"/>
            <a:ext cx="4248158" cy="14219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>
                <a:latin typeface=""/>
              </a:rPr>
              <a:t>Через кілька хвилин алкоголь розносится по усьому тілу й попадає у головний мозок</a:t>
            </a:r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30224" y="4877699"/>
            <a:ext cx="4402978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>
                <a:latin typeface=""/>
              </a:rPr>
              <a:t>Після вживання алкоголю кровоносні судини розширються й серце починає відчувати навантаження від алкоголю</a:t>
            </a:r>
            <a:endParaRPr lang="ru-RU" sz="2400"/>
          </a:p>
        </p:txBody>
      </p:sp>
      <p:pic>
        <p:nvPicPr>
          <p:cNvPr id="5" name="Рисунок 4" descr="foto-alkogolbi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172" y="546448"/>
            <a:ext cx="4713198" cy="4094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9959" y="4672522"/>
            <a:ext cx="5179288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E6E7F5"/>
                </a:solidFill>
                <a:latin typeface="Corbel" charset="0"/>
              </a:rPr>
              <a:t>Після вживання алкогольного напою печінка починає відчувати навантаження. Навіть при невеликій кількості алкоголю погіршується координація рухів, збільшується час реакції на зовнішні подразники й час ухвалення рішення, тому з людьми в цьому стані часто відбуваються нещасні випадки.</a:t>
            </a:r>
          </a:p>
        </p:txBody>
      </p:sp>
    </p:spTree>
    <p:extLst>
      <p:ext uri="{BB962C8B-B14F-4D97-AF65-F5344CB8AC3E}">
        <p14:creationId xmlns:p14="http://schemas.microsoft.com/office/powerpoint/2010/main" val="28410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110" y="274331"/>
            <a:ext cx="9143998" cy="1020762"/>
          </a:xfrm>
        </p:spPr>
        <p:txBody>
          <a:bodyPr/>
          <a:lstStyle/>
          <a:p>
            <a:r>
              <a:rPr lang="ru-RU">
                <a:cs typeface="Consolas"/>
              </a:rPr>
              <a:t>Що може статися в результаті алкогольного сп'яніння</a:t>
            </a:r>
          </a:p>
        </p:txBody>
      </p:sp>
      <p:pic>
        <p:nvPicPr>
          <p:cNvPr id="5" name="Рисунок 4" descr="61969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36" b="153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750" y="1822490"/>
            <a:ext cx="2743200" cy="43322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E6E7F5"/>
                </a:solidFill>
                <a:latin typeface="Corbel" charset="0"/>
              </a:rPr>
              <a:t>Що може статися в результаті алкогольного сп'яніння.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E6E7F5"/>
                </a:solidFill>
                <a:latin typeface="Corbel" charset="0"/>
                <a:hlinkClick r:id="rId4"/>
              </a:rPr>
              <a:t> </a:t>
            </a:r>
            <a:r>
              <a:rPr lang="ru-RU">
                <a:solidFill>
                  <a:srgbClr val="E6E7F5"/>
                </a:solidFill>
                <a:latin typeface="Corbel" charset="0"/>
              </a:rPr>
              <a:t>Можна стати посміховищем в очах навколишніх. Алкоголь викликає у мене відчуття впевненості в собі та допомагає розслабитися!!!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E6E7F5"/>
                </a:solidFill>
                <a:latin typeface="Corbel" charset="0"/>
                <a:hlinkClick r:id="rId5"/>
              </a:rPr>
              <a:t> </a:t>
            </a:r>
            <a:r>
              <a:rPr lang="ru-RU">
                <a:solidFill>
                  <a:srgbClr val="E6E7F5"/>
                </a:solidFill>
                <a:latin typeface="Corbel" charset="0"/>
              </a:rPr>
              <a:t>Можна потрапити у в'язницю…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E6E7F5"/>
                </a:solidFill>
                <a:latin typeface="Corbel" charset="0"/>
                <a:hlinkClick r:id="rId6"/>
              </a:rPr>
              <a:t> </a:t>
            </a:r>
            <a:r>
              <a:rPr lang="ru-RU">
                <a:solidFill>
                  <a:srgbClr val="E6E7F5"/>
                </a:solidFill>
                <a:latin typeface="Corbel" charset="0"/>
              </a:rPr>
              <a:t>Можна одержати важкі травми, включаючи травми голови. Може наступити огидне, хворобливе похмілля.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onsolas"/>
              </a:rPr>
              <a:t>Причини алкоголізму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890" y="1680552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>
              <a:solidFill>
                <a:srgbClr val="212121"/>
              </a:solidFill>
              <a:latin typeface="Arial" charset="0"/>
              <a:cs typeface="Arial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>
                <a:solidFill>
                  <a:srgbClr val="E6E7F5"/>
                </a:solidFill>
                <a:latin typeface="Arial" charset="0"/>
                <a:cs typeface="Arial" charset="0"/>
              </a:rPr>
              <a:t>Фізіологічні причини . Фізіологи і біохіміки намагалися виявити відмінності в хімічному дії алкоголю на непитущих і на осіб, що зловживають спиртним , особливо страждають алкогольною залежністю . В давно питущих був знайдений ряд біохімічних зрушень , хоча не зовсім ясно , чи є вони наслідком або причиною надмірного споживання алкоголю . Показано , зокрема , що в деяких осіб з алкогольною залежністю розвиваються додаткові метаболічні механізми , що забезпечують набагато більшу швидкість виведення спирту з організму , ніж в осіб без алкогольної залежності , і відповідно кращу переносимість великих доз алкоголю .</a:t>
            </a:r>
          </a:p>
          <a:p>
            <a:pPr>
              <a:buFont typeface="+mj-lt"/>
              <a:buAutoNum type="arabicPeriod"/>
            </a:pPr>
            <a:r>
              <a:rPr lang="ru-RU" sz="1400">
                <a:solidFill>
                  <a:srgbClr val="E6E7F5"/>
                </a:solidFill>
                <a:latin typeface="Calibri" charset="0"/>
              </a:rPr>
              <a:t>Генетичні причини . Відомо , що ризик розвитку алкоголізму у дітей , батьки яких страждають алкогольною залежністю , значно вище , ніж в іншій популяції , однак алкогольна залежність розвивається лише у 25% нащадків обох батьків - алкоголіків . Вірогідність розвитку алкоголізму у дітей , обоє батьків яких страждають алкоголізмом , в 5 разів вище , ніж у дітей батьків - непитущих 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>
                <a:solidFill>
                  <a:srgbClr val="E6E7F5"/>
                </a:solidFill>
                <a:latin typeface=""/>
              </a:rPr>
              <a:t>  </a:t>
            </a:r>
            <a:r>
              <a:rPr lang="ru-RU" sz="1400">
                <a:solidFill>
                  <a:srgbClr val="E6E7F5"/>
                </a:solidFill>
                <a:latin typeface="Corbel" charset="0"/>
              </a:rPr>
              <a:t>Психологічні причини . Є дані , що значна частина алкоголіків (майже 35 % ) страждає одночасно   іншими психічними порушеннями , однак такого поняття , як « алкоголічні особистість » , не існує.Розвиток пристрасті до алкоголю обумовлено складним переплетінням факторів: особистого досвіду , впливу однолітків у молоді роки , впливу батьків , соціальних і культурних звичаїв , життєвих стресів та доступності спиртних напоїв. Коли людина починає пити , фактори навколишнього середовища разом з фізіологічними змінами , викликаними пияцтвом , можуть посилювати і підтримувати цю звичку , поки , нарешті , вона не призведе до виникнення в питущого людини серйозних життєвих труднощів.</a:t>
            </a:r>
          </a:p>
          <a:p>
            <a:pPr marL="0" indent="0">
              <a:buNone/>
            </a:pPr>
            <a:endParaRPr lang="ru-RU">
              <a:solidFill>
                <a:srgbClr val="212121"/>
              </a:solidFill>
            </a:endParaRPr>
          </a:p>
          <a:p>
            <a:endParaRPr lang="ru-RU" sz="140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27" y="506807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E6E7F5"/>
                </a:solidFill>
                <a:latin typeface="Arial" charset="0"/>
                <a:cs typeface="Arial" charset="0"/>
              </a:rPr>
              <a:t>Негативний вплив алкоголю на органи і системи організму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007" y="1944453"/>
            <a:ext cx="9144000" cy="4267200"/>
          </a:xfrm>
        </p:spPr>
        <p:txBody>
          <a:bodyPr>
            <a:normAutofit lnSpcReduction="10000"/>
          </a:bodyPr>
          <a:lstStyle/>
          <a:p>
            <a:r>
              <a:rPr lang="ru-RU" sz="1400">
                <a:solidFill>
                  <a:srgbClr val="E6E7F5"/>
                </a:solidFill>
                <a:latin typeface="Arial" charset="0"/>
                <a:cs typeface="Arial" charset="0"/>
              </a:rPr>
              <a:t>Хвороби </a:t>
            </a:r>
            <a:r>
              <a:rPr lang="ru-RU" sz="1400">
                <a:solidFill>
                  <a:srgbClr val="FCF7E0"/>
                </a:solidFill>
                <a:latin typeface="Arial" charset="0"/>
                <a:cs typeface="Arial" charset="0"/>
                <a:hlinkClick r:id="rId3"/>
              </a:rPr>
              <a:t>серцево-судинної системи</a:t>
            </a:r>
            <a:r>
              <a:rPr lang="ru-RU" sz="1800">
                <a:latin typeface="Arial" charset="0"/>
                <a:cs typeface="Arial" charset="0"/>
              </a:rPr>
              <a:t> </a:t>
            </a:r>
            <a:r>
              <a:rPr lang="ru-RU" sz="1400">
                <a:latin typeface="Arial" charset="0"/>
                <a:cs typeface="Arial" charset="0"/>
              </a:rPr>
              <a:t>займають провідне місце в структурі смертності населення. Під впливом алкоголю дивується серцевий м'яз, що веде до тяжких захворювань і смерті</a:t>
            </a:r>
          </a:p>
          <a:p>
            <a:r>
              <a:rPr lang="ru-RU" sz="1400">
                <a:latin typeface="Arial" charset="0"/>
                <a:cs typeface="Arial" charset="0"/>
              </a:rPr>
              <a:t>Хвороби системи зовнішнього дихання. При одночасній дії цих двох отрут їх шкідливий вплив ще більше зростає. Тютюновий дим пошкоджує структуру альвеолярних макрофагів - клітин, що захищають легеневу тканину від органічного і мінерального пилу, знешкоджувальних мікроби і віруси, що знищують загиблі клітини. Тютюн і алкоголь представляють серйозну загрозу для здоров'я.</a:t>
            </a:r>
          </a:p>
          <a:p>
            <a:r>
              <a:rPr lang="ru-RU" sz="1400">
                <a:latin typeface="Arial" charset="0"/>
                <a:cs typeface="Arial" charset="0"/>
              </a:rPr>
              <a:t>Шлунково-кишкова патологія. Хворі на хронічний алкоголізм часто скаржаться на порушення діяльності шлунково-кишкового тракту, так як слизова шлунка першої сприймає отруйну дію алкоголю. При дослідженні у них виявляють гастрит, виразкові хвороби шлунка і дванадцятипалої кишки</a:t>
            </a:r>
          </a:p>
          <a:p>
            <a:r>
              <a:rPr lang="ru-RU" sz="1400">
                <a:solidFill>
                  <a:srgbClr val="0000FF"/>
                </a:solidFill>
                <a:latin typeface="Arial" charset="0"/>
                <a:cs typeface="Arial" charset="0"/>
                <a:hlinkClick r:id="rId4"/>
              </a:rPr>
              <a:t>Печінка</a:t>
            </a:r>
            <a:r>
              <a:rPr lang="ru-RU">
                <a:latin typeface="Arial" charset="0"/>
                <a:cs typeface="Arial" charset="0"/>
              </a:rPr>
              <a:t> </a:t>
            </a:r>
            <a:r>
              <a:rPr lang="ru-RU" sz="1400">
                <a:latin typeface="Arial" charset="0"/>
                <a:cs typeface="Arial" charset="0"/>
              </a:rPr>
              <a:t>займає особливе положення серед органів травної системи. Це головна «хімічна лабораторія» організму, яка виконує антитоксичну функцію, бере участь майже у всіх видах обміну речовин: білковому, жировому, вуглеводному, водному. Під дією алкоголю функції печінки порушуються, що може привести до цирозу                                                                                                                          </a:t>
            </a:r>
          </a:p>
          <a:p>
            <a:r>
              <a:rPr lang="ru-RU" sz="1400">
                <a:latin typeface="Arial" charset="0"/>
                <a:cs typeface="Arial" charset="0"/>
              </a:rPr>
              <a:t>   </a:t>
            </a:r>
            <a:r>
              <a:rPr lang="ru-RU" sz="1400">
                <a:solidFill>
                  <a:srgbClr val="0000FF"/>
                </a:solidFill>
                <a:latin typeface="Arial" charset="0"/>
                <a:cs typeface="Arial" charset="0"/>
                <a:hlinkClick r:id="rId5"/>
              </a:rPr>
              <a:t>Нирки</a:t>
            </a:r>
            <a:r>
              <a:rPr lang="ru-RU" sz="1400">
                <a:latin typeface="Arial" charset="0"/>
                <a:cs typeface="Arial" charset="0"/>
              </a:rPr>
              <a:t> . У більшості хворих алкоголізмом порушується видільна функція нирок. Відбуваються збої в роботі всієї гіпоталамо-гипофизно-надниркової системи, отже, порушується регуляція діяльності нирок. Згубно діє алкоголь на ніжний нирковий епітелій (захисна тканина, що вистилає внутрішню поверхню порожнистих органів), це істотно порушує роботу нирок.</a:t>
            </a:r>
          </a:p>
          <a:p>
            <a:endParaRPr lang="ru-RU" sz="1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05a22f13c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" y="912422"/>
            <a:ext cx="6804374" cy="4741112"/>
          </a:xfrm>
          <a:prstGeom prst="rect">
            <a:avLst/>
          </a:prstGeom>
        </p:spPr>
      </p:pic>
      <p:pic>
        <p:nvPicPr>
          <p:cNvPr id="3" name="Рисунок 2" descr="cur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697" y="935038"/>
            <a:ext cx="4901453" cy="4752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188" y="147638"/>
            <a:ext cx="8032251" cy="4247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>
                <a:latin typeface=""/>
              </a:rPr>
              <a:t>Статистика вживання алкоголю в Україні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1144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63" y="97982"/>
            <a:ext cx="9143998" cy="1020762"/>
          </a:xfrm>
        </p:spPr>
        <p:txBody>
          <a:bodyPr/>
          <a:lstStyle/>
          <a:p>
            <a:r>
              <a:rPr lang="ru-RU">
                <a:latin typeface="Arial Black"/>
                <a:cs typeface="Browallia New"/>
              </a:rPr>
              <a:t>Мета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latin typeface=""/>
              </a:rPr>
              <a:t>Дізнатись , що таке алкоголізм.</a:t>
            </a:r>
          </a:p>
          <a:p>
            <a:r>
              <a:rPr lang="ru-RU">
                <a:latin typeface="Corbel"/>
              </a:rPr>
              <a:t>Визначити ознаки алкоголізму.</a:t>
            </a:r>
          </a:p>
          <a:p>
            <a:r>
              <a:rPr lang="ru-RU">
                <a:latin typeface="Corbel"/>
              </a:rPr>
              <a:t>Визначити шкідливий вплив алкоголю на організм людини. </a:t>
            </a:r>
          </a:p>
          <a:p>
            <a:r>
              <a:rPr lang="ru-RU">
                <a:latin typeface=""/>
              </a:rPr>
              <a:t>Визначити від чого залежить вплив алкоголю на організм.</a:t>
            </a:r>
          </a:p>
          <a:p>
            <a:r>
              <a:rPr lang="ru-RU">
                <a:latin typeface="Corbel"/>
              </a:rPr>
              <a:t>Визначити причини алкоголізму у людей.</a:t>
            </a:r>
          </a:p>
          <a:p>
            <a:r>
              <a:rPr lang="ru-RU">
                <a:latin typeface="Corbel"/>
              </a:rPr>
              <a:t>Визначити вікові групи які зловживають алкоголем.</a:t>
            </a:r>
          </a:p>
        </p:txBody>
      </p:sp>
    </p:spTree>
    <p:extLst>
      <p:ext uri="{BB962C8B-B14F-4D97-AF65-F5344CB8AC3E}">
        <p14:creationId xmlns:p14="http://schemas.microsoft.com/office/powerpoint/2010/main" val="6892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onsolas"/>
              </a:rPr>
              <a:t>Алкоголізм</a:t>
            </a:r>
          </a:p>
        </p:txBody>
      </p:sp>
      <p:pic>
        <p:nvPicPr>
          <p:cNvPr id="5" name="Рисунок 4" descr="image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247" r="32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750" y="1873250"/>
            <a:ext cx="3351412" cy="428148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>
                <a:solidFill>
                  <a:srgbClr val="E6E7F5"/>
                </a:solidFill>
                <a:latin typeface="Corbel" charset="0"/>
              </a:rPr>
              <a:t>Алкоголі́зм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 — </a:t>
            </a:r>
            <a:r>
              <a:rPr lang="ru-RU" sz="2000">
                <a:solidFill>
                  <a:srgbClr val="E6E7F5"/>
                </a:solidFill>
                <a:latin typeface="Corbel" charset="0"/>
                <a:hlinkClick r:id="rId4"/>
              </a:rPr>
              <a:t>захворювання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, що викликається систематичним вживанням алкогольних напоїв, що характеризується патологічним потягом до них, призводить до психічних і фізичних розладів та порушує соціальні стосунки особи, яка страждає цим захворюванням.</a:t>
            </a:r>
            <a:r>
              <a:rPr lang="ru-RU" sz="2000">
                <a:solidFill>
                  <a:srgbClr val="E6E7F5"/>
                </a:solidFill>
                <a:latin typeface="Corbel" charset="0"/>
                <a:hlinkClick r:id="rId5"/>
              </a:rPr>
              <a:t>[1]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. Найважчою стадією є </a:t>
            </a:r>
            <a:r>
              <a:rPr lang="ru-RU" sz="2000">
                <a:solidFill>
                  <a:srgbClr val="E6E7F5"/>
                </a:solidFill>
                <a:latin typeface="Corbel" charset="0"/>
                <a:hlinkClick r:id="rId6"/>
              </a:rPr>
              <a:t>синдром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 фізичної </a:t>
            </a:r>
            <a:r>
              <a:rPr lang="ru-RU" sz="2000">
                <a:solidFill>
                  <a:srgbClr val="E6E7F5"/>
                </a:solidFill>
                <a:latin typeface="Corbel" charset="0"/>
                <a:hlinkClick r:id="rId7"/>
              </a:rPr>
              <a:t>залежності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 від </a:t>
            </a:r>
            <a:r>
              <a:rPr lang="ru-RU" sz="2000">
                <a:solidFill>
                  <a:srgbClr val="E6E7F5"/>
                </a:solidFill>
                <a:latin typeface="Corbel" charset="0"/>
                <a:hlinkClick r:id="rId8"/>
              </a:rPr>
              <a:t>алкоголю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, при якому раптове припинення його вживання може викликати такі абстинентні</a:t>
            </a:r>
            <a:r>
              <a:rPr lang="ru-RU" sz="2000">
                <a:solidFill>
                  <a:srgbClr val="E6E7F5"/>
                </a:solidFill>
                <a:latin typeface="Corbel" charset="0"/>
                <a:hlinkClick r:id="rId9"/>
              </a:rPr>
              <a:t>симптоми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, як </a:t>
            </a:r>
            <a:r>
              <a:rPr lang="ru-RU" sz="2000">
                <a:solidFill>
                  <a:srgbClr val="E6E7F5"/>
                </a:solidFill>
                <a:latin typeface="Corbel" charset="0"/>
                <a:hlinkClick r:id="rId10"/>
              </a:rPr>
              <a:t>тремор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, </a:t>
            </a:r>
            <a:r>
              <a:rPr lang="ru-RU" sz="2000">
                <a:solidFill>
                  <a:srgbClr val="E6E7F5"/>
                </a:solidFill>
                <a:latin typeface="Corbel" charset="0"/>
                <a:hlinkClick r:id="rId11"/>
              </a:rPr>
              <a:t>страх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, </a:t>
            </a:r>
            <a:r>
              <a:rPr lang="ru-RU" sz="2000">
                <a:solidFill>
                  <a:srgbClr val="E6E7F5"/>
                </a:solidFill>
                <a:latin typeface="Corbel" charset="0"/>
                <a:hlinkClick r:id="rId12"/>
              </a:rPr>
              <a:t>галюцинації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 або </a:t>
            </a:r>
            <a:r>
              <a:rPr lang="ru-RU" sz="2000">
                <a:solidFill>
                  <a:srgbClr val="E6E7F5"/>
                </a:solidFill>
                <a:latin typeface="Corbel" charset="0"/>
                <a:hlinkClick r:id="rId13"/>
              </a:rPr>
              <a:t>марення</a:t>
            </a:r>
            <a:r>
              <a:rPr lang="ru-RU" sz="2000">
                <a:solidFill>
                  <a:srgbClr val="E6E7F5"/>
                </a:solidFill>
                <a:latin typeface="Corbe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onsolas"/>
              </a:rPr>
              <a:t>Ознаки алкоголізму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>
              <a:solidFill>
                <a:srgbClr val="E6E7F5"/>
              </a:solidFill>
              <a:latin typeface="Corbel" charset="0"/>
            </a:endParaRPr>
          </a:p>
          <a:p>
            <a:r>
              <a:rPr lang="ru-RU">
                <a:solidFill>
                  <a:srgbClr val="E6E7F5"/>
                </a:solidFill>
                <a:latin typeface=""/>
              </a:rPr>
              <a:t>  </a:t>
            </a:r>
            <a:r>
              <a:rPr lang="ru-RU">
                <a:solidFill>
                  <a:srgbClr val="E6E7F5"/>
                </a:solidFill>
                <a:latin typeface="Corbel" charset="0"/>
              </a:rPr>
              <a:t>Хворобливий потяг до алкоголю;</a:t>
            </a:r>
          </a:p>
          <a:p>
            <a:r>
              <a:rPr lang="ru-RU">
                <a:solidFill>
                  <a:srgbClr val="E6E7F5"/>
                </a:solidFill>
                <a:latin typeface="Corbel" charset="0"/>
              </a:rPr>
              <a:t>Ріст толерантності (зростає витривалість до великої кількості алкоголю);</a:t>
            </a:r>
          </a:p>
          <a:p>
            <a:r>
              <a:rPr lang="ru-RU">
                <a:solidFill>
                  <a:srgbClr val="E6E7F5"/>
                </a:solidFill>
                <a:latin typeface="Corbel" charset="0"/>
              </a:rPr>
              <a:t>Втрата кількісного контролю;</a:t>
            </a:r>
          </a:p>
          <a:p>
            <a:r>
              <a:rPr lang="ru-RU">
                <a:solidFill>
                  <a:srgbClr val="E6E7F5"/>
                </a:solidFill>
                <a:latin typeface="Corbel" charset="0"/>
              </a:rPr>
              <a:t>Наявність </a:t>
            </a:r>
            <a:r>
              <a:rPr lang="ru-RU">
                <a:solidFill>
                  <a:srgbClr val="E6E7F5"/>
                </a:solidFill>
                <a:latin typeface="Corbel" charset="0"/>
                <a:hlinkClick r:id="rId3"/>
              </a:rPr>
              <a:t>синдрому відміни</a:t>
            </a:r>
            <a:r>
              <a:rPr lang="ru-RU">
                <a:solidFill>
                  <a:srgbClr val="E6E7F5"/>
                </a:solidFill>
                <a:latin typeface="Corbel" charset="0"/>
              </a:rPr>
              <a:t> або абстинентного синдрому.</a:t>
            </a:r>
          </a:p>
          <a:p>
            <a:pPr marL="0" indent="0">
              <a:buNone/>
            </a:pPr>
            <a:endParaRPr lang="ru-RU">
              <a:solidFill>
                <a:srgbClr val="252525"/>
              </a:solidFill>
              <a:latin typeface="Corbel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yak-zberigati-alkogol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873" b="987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750" y="246161"/>
            <a:ext cx="2743200" cy="59085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E6E7F5"/>
                </a:solidFill>
                <a:latin typeface="Corbel" charset="0"/>
              </a:rPr>
              <a:t>Алкогольні напої розрізняються між собою по міцності. Чим вище зміст алкоголю, тим міцніше напій. Наприклад, у пиві – 3-5 %, у вині – 12-18 % і в міцних напоях - 30-40%.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E6E7F5"/>
                </a:solidFill>
                <a:latin typeface="Corbel" charset="0"/>
                <a:hlinkClick r:id="rId4"/>
              </a:rPr>
              <a:t>6. </a:t>
            </a:r>
            <a:r>
              <a:rPr lang="ru-RU">
                <a:solidFill>
                  <a:srgbClr val="E6E7F5"/>
                </a:solidFill>
                <a:latin typeface="Corbel" charset="0"/>
              </a:rPr>
              <a:t>Що небезпечніше… Ч арка горілки, келих натурального вина, чи бокал пива?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E6E7F5"/>
                </a:solidFill>
                <a:latin typeface="Corbel" charset="0"/>
                <a:hlinkClick r:id="rId5"/>
              </a:rPr>
              <a:t>7. </a:t>
            </a:r>
            <a:r>
              <a:rPr lang="ru-RU">
                <a:solidFill>
                  <a:srgbClr val="E6E7F5"/>
                </a:solidFill>
                <a:latin typeface="Corbel" charset="0"/>
              </a:rPr>
              <a:t>1 л води = 1000 г 1 л алкоголю = 790 г Вміст алкоголю Відсотковий вміст алкоголю у різному посуді 40% 150 см 3 16 40 см 3 1 доза алкоголю = 16 см 3 =12,8 г 10-11% 330 см 3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onsolas"/>
              </a:rPr>
              <a:t>Вплив алкоголю на організм людини залежить від:</a:t>
            </a:r>
          </a:p>
        </p:txBody>
      </p:sp>
      <p:pic>
        <p:nvPicPr>
          <p:cNvPr id="5" name="Рисунок 4" descr="4568060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54" y="1884311"/>
            <a:ext cx="4041648" cy="4041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74013" y="1700213"/>
            <a:ext cx="3727450" cy="2931804"/>
          </a:xfrm>
        </p:spPr>
        <p:txBody>
          <a:bodyPr>
            <a:normAutofit fontScale="92500"/>
          </a:bodyPr>
          <a:lstStyle/>
          <a:p>
            <a:r>
              <a:rPr lang="ru-RU" sz="3200">
                <a:latin typeface="Corbel"/>
              </a:rPr>
              <a:t>ваги і росту людини.</a:t>
            </a:r>
          </a:p>
          <a:p>
            <a:r>
              <a:rPr lang="ru-RU" sz="2400">
                <a:latin typeface="Corbel"/>
              </a:rPr>
              <a:t>Чим менша вага людини і чим менший у неї зріст , тим швидше вона п'яніє.Діти й підлітки мають меншу вагу.Отже сп'яніння настає набагато швидше.Це підлтки повинні знати обов'язково!</a:t>
            </a:r>
          </a:p>
        </p:txBody>
      </p:sp>
    </p:spTree>
    <p:extLst>
      <p:ext uri="{BB962C8B-B14F-4D97-AF65-F5344CB8AC3E}">
        <p14:creationId xmlns:p14="http://schemas.microsoft.com/office/powerpoint/2010/main" val="14544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onsolas"/>
              </a:rPr>
              <a:t>Як алкоголь впливає на заняття спортом</a:t>
            </a:r>
          </a:p>
        </p:txBody>
      </p:sp>
      <p:pic>
        <p:nvPicPr>
          <p:cNvPr id="5" name="Рисунок 4" descr="images (1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292" r="62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70850" y="1630363"/>
            <a:ext cx="2743200" cy="3837806"/>
          </a:xfrm>
        </p:spPr>
        <p:txBody>
          <a:bodyPr>
            <a:normAutofit fontScale="77500" lnSpcReduction="20000"/>
          </a:bodyPr>
          <a:lstStyle/>
          <a:p>
            <a:r>
              <a:rPr lang="ru-RU" sz="3600">
                <a:latin typeface="Corbel"/>
              </a:rPr>
              <a:t>Зловживання алкоголем руйнує червоні волокна м'язів.</a:t>
            </a:r>
          </a:p>
          <a:p>
            <a:r>
              <a:rPr lang="ru-RU" sz="3600">
                <a:latin typeface="Corbel"/>
              </a:rPr>
              <a:t>Саме ці волокна визначають фізичну витривалість людини</a:t>
            </a:r>
          </a:p>
        </p:txBody>
      </p:sp>
    </p:spTree>
    <p:extLst>
      <p:ext uri="{BB962C8B-B14F-4D97-AF65-F5344CB8AC3E}">
        <p14:creationId xmlns:p14="http://schemas.microsoft.com/office/powerpoint/2010/main" val="21398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загруженно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598" r="1259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750" y="1708150"/>
            <a:ext cx="2743200" cy="2986190"/>
          </a:xfrm>
        </p:spPr>
        <p:txBody>
          <a:bodyPr>
            <a:normAutofit fontScale="77500" lnSpcReduction="20000"/>
          </a:bodyPr>
          <a:lstStyle/>
          <a:p>
            <a:r>
              <a:rPr lang="ru-RU" sz="3600">
                <a:latin typeface="Corbel"/>
              </a:rPr>
              <a:t>Також зловживання алкоголем руйнує білі волокна які відповідають за те як людина бігає і стрибає</a:t>
            </a:r>
          </a:p>
        </p:txBody>
      </p:sp>
    </p:spTree>
    <p:extLst>
      <p:ext uri="{BB962C8B-B14F-4D97-AF65-F5344CB8AC3E}">
        <p14:creationId xmlns:p14="http://schemas.microsoft.com/office/powerpoint/2010/main" val="22679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асна дошка 16 x 9">
  <a:themeElements>
    <a:clrScheme name="Класна дошка_16 x 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uk-UA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uk-UA"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Це значення вказує на кількість збережень або змін. Програма автоматично оновлює його після внесення будь-яких змін.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ФормаБібліотекиДокументів</Display>
  <Edit>ФормаБібліотекиДокументів</Edit>
  <New>ФормаБібліотекиДокументів</New>
</FormTemplates>
</file>

<file path=customXml/itemProps1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105</Words>
  <Application>Microsoft Office PowerPoint</Application>
  <PresentationFormat>Произвольный</PresentationFormat>
  <Paragraphs>35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Класна дошка 16 x 9</vt:lpstr>
      <vt:lpstr>Алкоголь</vt:lpstr>
      <vt:lpstr>Презентация PowerPoint</vt:lpstr>
      <vt:lpstr>Мета</vt:lpstr>
      <vt:lpstr>Алкоголізм</vt:lpstr>
      <vt:lpstr>Ознаки алкоголізму</vt:lpstr>
      <vt:lpstr>Презентация PowerPoint</vt:lpstr>
      <vt:lpstr>Вплив алкоголю на організм людини залежить від:</vt:lpstr>
      <vt:lpstr>Як алкоголь впливає на заняття спортом</vt:lpstr>
      <vt:lpstr>Презентация PowerPoint</vt:lpstr>
      <vt:lpstr>Презентация PowerPoint</vt:lpstr>
      <vt:lpstr>Що може статися в результаті алкогольного сп'яніння</vt:lpstr>
      <vt:lpstr>Причини алкоголізму</vt:lpstr>
      <vt:lpstr>Негативний вплив алкоголю на органи і системи організму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Алкоголь</dc:title>
  <cp:revision>6</cp:revision>
  <dcterms:created xsi:type="dcterms:W3CDTF">2013-04-05T19:59:21Z</dcterms:created>
  <dcterms:modified xsi:type="dcterms:W3CDTF">2014-11-26T16:00:41Z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