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2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8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FB970-2780-48D0-8FBB-3E1AA18D74CD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0984F-E8F6-4BB8-BAE4-60DA8B0637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2DE48-3A84-4178-9229-729A60B9C2AD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8ADCB-C733-471A-A7FB-0FEA59E1DB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2A7EA-61C3-4D2F-A025-DADA737628C4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EDBA9-AA8D-44BA-8A80-82A1EFFD03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548F-2575-4191-A48C-352307172D7A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AF1E7-7C9D-4EC6-9AA5-FA807BE401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48CF3-F386-4203-979A-17A36470DFC7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B2D0A-E38D-4394-BD37-C8B296CDF7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77D94-B3E2-48A8-8911-9AD3E54AA553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FAFFE-A9C1-4581-A047-0E2BE9BDEF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F8AFC-8592-4408-B4EE-6D6C1FDF6C2E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1CBFD-9DA4-41AF-A0AE-3DD33B1A32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017D5-8A9B-4D72-9722-2DB0F9340829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CB969-1A56-4B87-A56B-2C83BFEF9F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E7314-D2C6-4B27-A9EE-EF79AD0EE300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8691B-E3E8-4C98-BC59-A24632F46E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CE3B8-C8B4-43FB-AE06-58AB8F226F33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08F54-75CD-42DA-B523-06B8CE740E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E8BBC-65CA-4060-8810-6B33DFB87A26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05FEB-2A4C-4046-B749-502FD1973C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45DF22-3CF5-433B-890C-D7BC03DA058F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2425C8-BFB7-445B-92E8-0D30AC6412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333375"/>
            <a:ext cx="7918450" cy="24034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Презентац</a:t>
            </a:r>
            <a:r>
              <a:rPr lang="uk-UA" dirty="0" err="1" smtClean="0"/>
              <a:t>ія</a:t>
            </a: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на тему:</a:t>
            </a:r>
            <a:br>
              <a:rPr lang="uk-UA" dirty="0" smtClean="0"/>
            </a:br>
            <a:r>
              <a:rPr lang="uk-UA" dirty="0" smtClean="0"/>
              <a:t>«Конфлікти старшого шкільного віку»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0063" y="4292600"/>
            <a:ext cx="3305175" cy="2184400"/>
          </a:xfrm>
        </p:spPr>
        <p:txBody>
          <a:bodyPr rtlCol="0">
            <a:normAutofit fontScale="70000" lnSpcReduction="20000"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>
                <a:solidFill>
                  <a:schemeClr val="tx1"/>
                </a:solidFill>
              </a:rPr>
              <a:t>Підготували 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>
                <a:solidFill>
                  <a:schemeClr val="tx1"/>
                </a:solidFill>
              </a:rPr>
              <a:t>Студенти 142 групи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>
                <a:solidFill>
                  <a:schemeClr val="tx1"/>
                </a:solidFill>
              </a:rPr>
              <a:t>Ващенко Дар'я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>
                <a:solidFill>
                  <a:schemeClr val="tx1"/>
                </a:solidFill>
              </a:rPr>
              <a:t>Мартиненко Олена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>
                <a:solidFill>
                  <a:schemeClr val="tx1"/>
                </a:solidFill>
              </a:rPr>
              <a:t>Семененко Тетяна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>
                <a:solidFill>
                  <a:schemeClr val="tx1"/>
                </a:solidFill>
              </a:rPr>
              <a:t>Шарлай </a:t>
            </a:r>
            <a:r>
              <a:rPr lang="uk-UA" dirty="0" err="1" smtClean="0">
                <a:solidFill>
                  <a:schemeClr val="tx1"/>
                </a:solidFill>
              </a:rPr>
              <a:t>Наталья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3316" name="Picture 2" descr="http://vkurse.ua/i/2012-10/vliyayut-na-zdorove-v-budushche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2795588"/>
            <a:ext cx="5400675" cy="337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39750" y="260350"/>
            <a:ext cx="7993063" cy="165576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err="1">
                <a:solidFill>
                  <a:schemeClr val="tx1"/>
                </a:solidFill>
              </a:rPr>
              <a:t>Гумор</a:t>
            </a:r>
            <a:r>
              <a:rPr lang="ru-RU" sz="4000" dirty="0">
                <a:solidFill>
                  <a:schemeClr val="tx1"/>
                </a:solidFill>
              </a:rPr>
              <a:t> на </a:t>
            </a:r>
            <a:r>
              <a:rPr lang="ru-RU" sz="4000" dirty="0" err="1">
                <a:solidFill>
                  <a:schemeClr val="tx1"/>
                </a:solidFill>
              </a:rPr>
              <a:t>уроці</a:t>
            </a:r>
            <a:r>
              <a:rPr lang="ru-RU" sz="4000" dirty="0">
                <a:solidFill>
                  <a:schemeClr val="tx1"/>
                </a:solidFill>
              </a:rPr>
              <a:t>.</a:t>
            </a:r>
            <a:endParaRPr lang="ru-RU" sz="4000" i="1" dirty="0">
              <a:solidFill>
                <a:schemeClr val="tx1"/>
              </a:solidFill>
            </a:endParaRPr>
          </a:p>
        </p:txBody>
      </p:sp>
      <p:pic>
        <p:nvPicPr>
          <p:cNvPr id="22530" name="Picture 2" descr="http://nashydetky.com/wp-content/uploads/2012/08/shkolnyiy-yumor3-300x2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88" y="2092325"/>
            <a:ext cx="5911850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179388" y="2060575"/>
            <a:ext cx="4824412" cy="45370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solidFill>
                  <a:schemeClr val="tx1"/>
                </a:solidFill>
              </a:rPr>
              <a:t>Особливості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взаємовідносин</a:t>
            </a:r>
            <a:r>
              <a:rPr lang="ru-RU" sz="2400" dirty="0">
                <a:solidFill>
                  <a:schemeClr val="tx1"/>
                </a:solidFill>
              </a:rPr>
              <a:t> старших </a:t>
            </a:r>
            <a:r>
              <a:rPr lang="ru-RU" sz="2400" dirty="0" err="1">
                <a:solidFill>
                  <a:schemeClr val="tx1"/>
                </a:solidFill>
              </a:rPr>
              <a:t>учнів</a:t>
            </a:r>
            <a:r>
              <a:rPr lang="ru-RU" sz="2400" dirty="0">
                <a:solidFill>
                  <a:schemeClr val="tx1"/>
                </a:solidFill>
              </a:rPr>
              <a:t> з учителем, </a:t>
            </a:r>
            <a:r>
              <a:rPr lang="ru-RU" sz="2400" dirty="0" err="1">
                <a:solidFill>
                  <a:schemeClr val="tx1"/>
                </a:solidFill>
              </a:rPr>
              <a:t>прагнення</a:t>
            </a:r>
            <a:r>
              <a:rPr lang="ru-RU" sz="2400" dirty="0">
                <a:solidFill>
                  <a:schemeClr val="tx1"/>
                </a:solidFill>
              </a:rPr>
              <a:t> до нестандартного способу </a:t>
            </a:r>
            <a:r>
              <a:rPr lang="ru-RU" sz="2400" dirty="0" err="1">
                <a:solidFill>
                  <a:schemeClr val="tx1"/>
                </a:solidFill>
              </a:rPr>
              <a:t>вирішення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конфлікту</a:t>
            </a:r>
            <a:r>
              <a:rPr lang="ru-RU" sz="2400" dirty="0">
                <a:solidFill>
                  <a:schemeClr val="tx1"/>
                </a:solidFill>
              </a:rPr>
              <a:t>. Як правило, </a:t>
            </a:r>
            <a:r>
              <a:rPr lang="ru-RU" sz="2400" dirty="0" err="1">
                <a:solidFill>
                  <a:schemeClr val="tx1"/>
                </a:solidFill>
              </a:rPr>
              <a:t>учні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багато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пробачають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вчителям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розуміючи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труднощі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педагогічної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праці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якщо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відносинах</a:t>
            </a:r>
            <a:r>
              <a:rPr lang="ru-RU" sz="2400" dirty="0">
                <a:solidFill>
                  <a:schemeClr val="tx1"/>
                </a:solidFill>
              </a:rPr>
              <a:t> з ним </a:t>
            </a:r>
            <a:r>
              <a:rPr lang="ru-RU" sz="2400" dirty="0" err="1">
                <a:solidFill>
                  <a:schemeClr val="tx1"/>
                </a:solidFill>
              </a:rPr>
              <a:t>вчителя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немає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особистої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неприязні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611188" y="549275"/>
            <a:ext cx="7991475" cy="1584325"/>
          </a:xfrm>
          <a:prstGeom prst="roundRect">
            <a:avLst>
              <a:gd name="adj" fmla="val 16667"/>
            </a:avLst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2400" b="1"/>
              <a:t>Групові конфлікти з приводу навчальної роботи</a:t>
            </a:r>
            <a:endParaRPr lang="ru-RU" sz="2400" b="1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95288" y="2349500"/>
            <a:ext cx="4321175" cy="424815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/>
              <a:t>Більшість конфліктних ситуацій в цьому</a:t>
            </a:r>
            <a:endParaRPr lang="en-US"/>
          </a:p>
          <a:p>
            <a:pPr algn="ctr"/>
            <a:r>
              <a:rPr lang="uk-UA"/>
              <a:t> віці породжуються потребою</a:t>
            </a:r>
            <a:endParaRPr lang="en-US"/>
          </a:p>
          <a:p>
            <a:pPr algn="ctr"/>
            <a:r>
              <a:rPr lang="uk-UA"/>
              <a:t> старшокласників </a:t>
            </a:r>
            <a:endParaRPr lang="en-US"/>
          </a:p>
          <a:p>
            <a:pPr algn="ctr"/>
            <a:r>
              <a:rPr lang="uk-UA"/>
              <a:t>бути активними учасниками, </a:t>
            </a:r>
            <a:endParaRPr lang="en-US"/>
          </a:p>
          <a:p>
            <a:pPr algn="ctr"/>
            <a:r>
              <a:rPr lang="uk-UA"/>
              <a:t>а не тільки</a:t>
            </a:r>
            <a:endParaRPr lang="en-US"/>
          </a:p>
          <a:p>
            <a:pPr algn="ctr"/>
            <a:r>
              <a:rPr lang="uk-UA"/>
              <a:t> свідками соціальних подій, </a:t>
            </a:r>
            <a:endParaRPr lang="en-US"/>
          </a:p>
          <a:p>
            <a:pPr algn="ctr"/>
            <a:r>
              <a:rPr lang="uk-UA"/>
              <a:t>виразити своє відношення до них.</a:t>
            </a:r>
            <a:r>
              <a:rPr lang="ru-RU"/>
              <a:t> </a:t>
            </a:r>
          </a:p>
        </p:txBody>
      </p:sp>
      <p:pic>
        <p:nvPicPr>
          <p:cNvPr id="23560" name="Picture 8" descr="0_7c1fd_f3c2c6bf_X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3644900"/>
            <a:ext cx="3551238" cy="27352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971550" y="404813"/>
            <a:ext cx="7058025" cy="1871662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2400" b="1" i="1"/>
              <a:t>Дружба і кохання в школі</a:t>
            </a:r>
            <a:endParaRPr lang="ru-RU" sz="2400" b="1" i="1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323850" y="2565400"/>
            <a:ext cx="4679950" cy="3959225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/>
              <a:t>Для старшокласників «класичними» </a:t>
            </a:r>
          </a:p>
          <a:p>
            <a:pPr algn="ctr"/>
            <a:r>
              <a:rPr lang="uk-UA"/>
              <a:t>завжди будуть конфлікти з приводу </a:t>
            </a:r>
          </a:p>
          <a:p>
            <a:pPr algn="ctr"/>
            <a:r>
              <a:rPr lang="uk-UA"/>
              <a:t>взаємовідносин дівчат з хлопцями, </a:t>
            </a:r>
          </a:p>
          <a:p>
            <a:pPr algn="ctr"/>
            <a:r>
              <a:rPr lang="uk-UA"/>
              <a:t>з приводу поведінки їх в школі і поза нею. </a:t>
            </a:r>
            <a:endParaRPr lang="ru-RU"/>
          </a:p>
        </p:txBody>
      </p:sp>
      <p:pic>
        <p:nvPicPr>
          <p:cNvPr id="25608" name="Picture 8" descr="2139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2492375"/>
            <a:ext cx="2986088" cy="412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1619250" y="404813"/>
            <a:ext cx="6192838" cy="2016125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2400" b="1" i="1"/>
              <a:t>Право на гідність</a:t>
            </a:r>
            <a:endParaRPr lang="ru-RU" sz="2400" b="1" i="1"/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395288" y="2636838"/>
            <a:ext cx="4537075" cy="403225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/>
              <a:t>Багато конфліктів виникають </a:t>
            </a:r>
          </a:p>
          <a:p>
            <a:pPr algn="ctr"/>
            <a:r>
              <a:rPr lang="uk-UA"/>
              <a:t>з причини образи вчителями</a:t>
            </a:r>
          </a:p>
          <a:p>
            <a:pPr algn="ctr"/>
            <a:r>
              <a:rPr lang="uk-UA"/>
              <a:t> особистості учнів, приниження їх гідності,</a:t>
            </a:r>
          </a:p>
          <a:p>
            <a:pPr algn="ctr"/>
            <a:r>
              <a:rPr lang="uk-UA"/>
              <a:t> що породжує захисну реакцію.</a:t>
            </a:r>
            <a:r>
              <a:rPr lang="ru-RU"/>
              <a:t> </a:t>
            </a:r>
          </a:p>
        </p:txBody>
      </p:sp>
      <p:pic>
        <p:nvPicPr>
          <p:cNvPr id="26631" name="Picture 7" descr="1398905-3fb24bc191d32c7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3284538"/>
            <a:ext cx="3654425" cy="3178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971550" y="620713"/>
            <a:ext cx="7632700" cy="1728787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 i="1"/>
              <a:t>Рекомендації щодо запобігання конфліктів у старшому віці:</a:t>
            </a:r>
            <a:endParaRPr lang="ru-RU" b="1" i="1"/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395288" y="2565400"/>
            <a:ext cx="4176712" cy="403225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uk-UA" sz="2000" b="1" i="1"/>
              <a:t>1.Відмовитись від правила </a:t>
            </a:r>
          </a:p>
          <a:p>
            <a:pPr marL="342900" indent="-342900" algn="ctr"/>
            <a:r>
              <a:rPr lang="uk-UA" sz="2000" b="1" i="1"/>
              <a:t>часто, з натиском </a:t>
            </a:r>
          </a:p>
          <a:p>
            <a:pPr marL="342900" indent="-342900" algn="ctr"/>
            <a:r>
              <a:rPr lang="uk-UA" sz="2000" b="1" i="1"/>
              <a:t>підкреслювати </a:t>
            </a:r>
          </a:p>
          <a:p>
            <a:pPr marL="342900" indent="-342900" algn="ctr"/>
            <a:r>
              <a:rPr lang="uk-UA" sz="2000" b="1" i="1"/>
              <a:t>здібності одних учнів, </a:t>
            </a:r>
          </a:p>
          <a:p>
            <a:pPr marL="342900" indent="-342900" algn="ctr"/>
            <a:r>
              <a:rPr lang="uk-UA" sz="2000" b="1" i="1"/>
              <a:t>неуспіхи інших.</a:t>
            </a:r>
            <a:endParaRPr lang="ru-RU" sz="2000" b="1" i="1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4716463" y="2492375"/>
            <a:ext cx="3816350" cy="403225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uk-UA" sz="2000" b="1" i="1"/>
              <a:t>2.Відмовитись від прямого</a:t>
            </a:r>
          </a:p>
          <a:p>
            <a:pPr marL="342900" indent="-342900" algn="ctr"/>
            <a:r>
              <a:rPr lang="uk-UA" sz="2000" b="1" i="1"/>
              <a:t> протиставлення дітей </a:t>
            </a:r>
          </a:p>
          <a:p>
            <a:pPr marL="342900" indent="-342900" algn="ctr"/>
            <a:r>
              <a:rPr lang="uk-UA" sz="2000" b="1" i="1"/>
              <a:t>одне одному.</a:t>
            </a:r>
            <a:endParaRPr lang="ru-RU" sz="2000" b="1" i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250825" y="2205038"/>
            <a:ext cx="3960813" cy="4392612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uk-UA" sz="2000" b="1" i="1"/>
              <a:t>3.Не “пиляти” і не “лаяти” </a:t>
            </a:r>
          </a:p>
          <a:p>
            <a:pPr marL="342900" indent="-342900" algn="ctr"/>
            <a:r>
              <a:rPr lang="uk-UA" sz="2000" b="1" i="1"/>
              <a:t>при всьому класі. </a:t>
            </a:r>
          </a:p>
          <a:p>
            <a:pPr marL="342900" indent="-342900" algn="ctr"/>
            <a:r>
              <a:rPr lang="uk-UA" sz="2000" b="1" i="1"/>
              <a:t>Розмовляти частіше.</a:t>
            </a:r>
            <a:endParaRPr lang="ru-RU" sz="2000" b="1" i="1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4427538" y="2205038"/>
            <a:ext cx="4248150" cy="4319587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uk-UA" sz="2000" b="1" i="1"/>
              <a:t>4.Помічати найменші кроки </a:t>
            </a:r>
          </a:p>
          <a:p>
            <a:pPr marL="342900" indent="-342900" algn="ctr"/>
            <a:r>
              <a:rPr lang="uk-UA" sz="2000" b="1" i="1"/>
              <a:t>до компромісу егоцентричних </a:t>
            </a:r>
          </a:p>
          <a:p>
            <a:pPr marL="342900" indent="-342900" algn="ctr"/>
            <a:r>
              <a:rPr lang="uk-UA" sz="2000" b="1" i="1"/>
              <a:t>школярів, але не підкреслювати</a:t>
            </a:r>
          </a:p>
          <a:p>
            <a:pPr marL="342900" indent="-342900" algn="ctr"/>
            <a:r>
              <a:rPr lang="uk-UA" sz="2000" b="1" i="1"/>
              <a:t> це різко як щось несподіване.</a:t>
            </a:r>
            <a:endParaRPr lang="ru-RU" sz="2000" b="1" i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395288" y="1125538"/>
            <a:ext cx="3671887" cy="5256212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uk-UA" sz="2000" b="1" i="1"/>
              <a:t>5.Називати всіх на ім'я і </a:t>
            </a:r>
          </a:p>
          <a:p>
            <a:pPr marL="342900" indent="-342900" algn="ctr"/>
            <a:r>
              <a:rPr lang="uk-UA" sz="2000" b="1" i="1"/>
              <a:t>вимагати </a:t>
            </a:r>
          </a:p>
          <a:p>
            <a:pPr marL="342900" indent="-342900" algn="ctr"/>
            <a:r>
              <a:rPr lang="uk-UA" sz="2000" b="1" i="1"/>
              <a:t>цього від дітей під час </a:t>
            </a:r>
          </a:p>
          <a:p>
            <a:pPr marL="342900" indent="-342900" algn="ctr"/>
            <a:r>
              <a:rPr lang="uk-UA" sz="2000" b="1" i="1"/>
              <a:t>звернення одне до одного.</a:t>
            </a:r>
            <a:endParaRPr lang="ru-RU" sz="2000" b="1" i="1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4643438" y="1052513"/>
            <a:ext cx="4032250" cy="5256212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uk-UA" sz="2000" b="1" i="1"/>
              <a:t>6. Постійно підкреслювати, </a:t>
            </a:r>
          </a:p>
          <a:p>
            <a:pPr marL="342900" indent="-342900" algn="ctr"/>
            <a:r>
              <a:rPr lang="uk-UA" sz="2000" b="1" i="1"/>
              <a:t>що взаємостосунки </a:t>
            </a:r>
          </a:p>
          <a:p>
            <a:pPr marL="342900" indent="-342900" algn="ctr"/>
            <a:r>
              <a:rPr lang="uk-UA" sz="2000" b="1" i="1"/>
              <a:t>у класі повинні визначатися </a:t>
            </a:r>
          </a:p>
          <a:p>
            <a:pPr marL="342900" indent="-342900" algn="ctr"/>
            <a:r>
              <a:rPr lang="uk-UA" sz="2000" b="1" i="1"/>
              <a:t>не лише успішністю, а й </a:t>
            </a:r>
          </a:p>
          <a:p>
            <a:pPr marL="342900" indent="-342900" algn="ctr"/>
            <a:r>
              <a:rPr lang="uk-UA" sz="2000" b="1" i="1"/>
              <a:t>тими добрими справами,</a:t>
            </a:r>
          </a:p>
          <a:p>
            <a:pPr marL="342900" indent="-342900" algn="ctr"/>
            <a:r>
              <a:rPr lang="uk-UA" sz="2000" b="1" i="1"/>
              <a:t> які людина зробила для інших.</a:t>
            </a:r>
            <a:endParaRPr lang="ru-RU" sz="2000" b="1" i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179388" y="404813"/>
            <a:ext cx="2952750" cy="6119812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uk-UA" sz="2000" i="1"/>
              <a:t>7.Частіше говорити із </a:t>
            </a:r>
          </a:p>
          <a:p>
            <a:pPr marL="342900" indent="-342900" algn="ctr"/>
            <a:r>
              <a:rPr lang="uk-UA" sz="2000" i="1"/>
              <a:t>замкнутими, </a:t>
            </a:r>
          </a:p>
          <a:p>
            <a:pPr marL="342900" indent="-342900" algn="ctr"/>
            <a:r>
              <a:rPr lang="uk-UA" sz="2000" i="1"/>
              <a:t>“нецікавими” учнями, </a:t>
            </a:r>
          </a:p>
          <a:p>
            <a:pPr marL="342900" indent="-342900" algn="ctr"/>
            <a:r>
              <a:rPr lang="uk-UA" sz="2000" i="1"/>
              <a:t>адже поведінка дітей </a:t>
            </a:r>
          </a:p>
          <a:p>
            <a:pPr marL="342900" indent="-342900" algn="ctr"/>
            <a:r>
              <a:rPr lang="uk-UA" sz="2000" i="1"/>
              <a:t>багато в чому має </a:t>
            </a:r>
          </a:p>
          <a:p>
            <a:pPr marL="342900" indent="-342900" algn="ctr"/>
            <a:r>
              <a:rPr lang="uk-UA" sz="2000" i="1"/>
              <a:t>наслідувальний </a:t>
            </a:r>
          </a:p>
          <a:p>
            <a:pPr marL="342900" indent="-342900" algn="ctr"/>
            <a:r>
              <a:rPr lang="uk-UA" sz="2000" i="1"/>
              <a:t>характер, </a:t>
            </a:r>
          </a:p>
          <a:p>
            <a:pPr marL="342900" indent="-342900" algn="ctr"/>
            <a:r>
              <a:rPr lang="uk-UA" sz="2000" i="1"/>
              <a:t>і коли вони бачать, </a:t>
            </a:r>
          </a:p>
          <a:p>
            <a:pPr marL="342900" indent="-342900" algn="ctr"/>
            <a:r>
              <a:rPr lang="uk-UA" sz="2000" i="1"/>
              <a:t>як учитель говорить </a:t>
            </a:r>
          </a:p>
          <a:p>
            <a:pPr marL="342900" indent="-342900" algn="ctr"/>
            <a:r>
              <a:rPr lang="uk-UA" sz="2000" i="1"/>
              <a:t>з таким однокласником, </a:t>
            </a:r>
          </a:p>
          <a:p>
            <a:pPr marL="342900" indent="-342900" algn="ctr"/>
            <a:r>
              <a:rPr lang="uk-UA" sz="2000" i="1"/>
              <a:t>починають також</a:t>
            </a:r>
          </a:p>
          <a:p>
            <a:pPr marL="342900" indent="-342900" algn="ctr"/>
            <a:r>
              <a:rPr lang="uk-UA" sz="2000" i="1"/>
              <a:t> виявляти</a:t>
            </a:r>
          </a:p>
          <a:p>
            <a:pPr marL="342900" indent="-342900" algn="ctr"/>
            <a:r>
              <a:rPr lang="uk-UA" sz="2000" i="1"/>
              <a:t> до нього інтерес.</a:t>
            </a:r>
            <a:endParaRPr lang="ru-RU" sz="2000" i="1"/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3492500" y="404813"/>
            <a:ext cx="2592388" cy="6119812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uk-UA" sz="2000" b="1" i="1"/>
              <a:t>8.З повагою </a:t>
            </a:r>
          </a:p>
          <a:p>
            <a:pPr marL="342900" indent="-342900" algn="ctr"/>
            <a:r>
              <a:rPr lang="uk-UA" sz="2000" b="1" i="1"/>
              <a:t>ставитись </a:t>
            </a:r>
          </a:p>
          <a:p>
            <a:pPr marL="342900" indent="-342900" algn="ctr"/>
            <a:r>
              <a:rPr lang="uk-UA" sz="2000" b="1" i="1"/>
              <a:t>до особливостей </a:t>
            </a:r>
          </a:p>
          <a:p>
            <a:pPr marL="342900" indent="-342900" algn="ctr"/>
            <a:r>
              <a:rPr lang="uk-UA" sz="2000" b="1" i="1"/>
              <a:t>дівчат і хлопців.</a:t>
            </a:r>
            <a:endParaRPr lang="ru-RU" sz="2000" b="1" i="1"/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6372225" y="476250"/>
            <a:ext cx="2592388" cy="6048375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uk-UA" sz="2000" b="1" i="1"/>
              <a:t>9.Усе, що </a:t>
            </a:r>
          </a:p>
          <a:p>
            <a:pPr marL="342900" indent="-342900" algn="ctr"/>
            <a:r>
              <a:rPr lang="uk-UA" sz="2000" b="1" i="1"/>
              <a:t>відбувається</a:t>
            </a:r>
          </a:p>
          <a:p>
            <a:pPr marL="342900" indent="-342900" algn="ctr"/>
            <a:r>
              <a:rPr lang="uk-UA" sz="2000" b="1" i="1"/>
              <a:t> з учнями, </a:t>
            </a:r>
          </a:p>
          <a:p>
            <a:pPr marL="342900" indent="-342900" algn="ctr"/>
            <a:r>
              <a:rPr lang="uk-UA" sz="2000" b="1" i="1"/>
              <a:t>сприймати </a:t>
            </a:r>
          </a:p>
          <a:p>
            <a:pPr marL="342900" indent="-342900" algn="ctr"/>
            <a:r>
              <a:rPr lang="uk-UA" sz="2000" b="1" i="1"/>
              <a:t>всерйоз.</a:t>
            </a:r>
            <a:endParaRPr lang="ru-RU" sz="2000" b="1"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http://xn--l1adbjf.xn--p1ai/sites/default/files/articles/podrost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3788" y="0"/>
            <a:ext cx="6669087" cy="66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>
            <a:off x="467544" y="5154666"/>
            <a:ext cx="7920880" cy="151216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err="1">
                <a:solidFill>
                  <a:srgbClr val="FF0000"/>
                </a:solidFill>
              </a:rPr>
              <a:t>Юнацтво</a:t>
            </a:r>
            <a:r>
              <a:rPr lang="ru-RU" sz="2000" b="1" i="1" dirty="0">
                <a:solidFill>
                  <a:srgbClr val="FF0000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— час </a:t>
            </a:r>
            <a:r>
              <a:rPr lang="ru-RU" sz="2000" dirty="0" err="1">
                <a:solidFill>
                  <a:schemeClr val="tx1"/>
                </a:solidFill>
              </a:rPr>
              <a:t>самоствердження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бурхливого</a:t>
            </a:r>
            <a:r>
              <a:rPr lang="ru-RU" sz="2000" dirty="0">
                <a:solidFill>
                  <a:schemeClr val="tx1"/>
                </a:solidFill>
              </a:rPr>
              <a:t> росту </a:t>
            </a:r>
            <a:r>
              <a:rPr lang="ru-RU" sz="2000" dirty="0" err="1">
                <a:solidFill>
                  <a:schemeClr val="tx1"/>
                </a:solidFill>
              </a:rPr>
              <a:t>самосвідомості</a:t>
            </a:r>
            <a:r>
              <a:rPr lang="ru-RU" sz="2000" dirty="0">
                <a:solidFill>
                  <a:schemeClr val="tx1"/>
                </a:solidFill>
              </a:rPr>
              <a:t>, активного </a:t>
            </a:r>
            <a:r>
              <a:rPr lang="ru-RU" sz="2000" dirty="0" err="1">
                <a:solidFill>
                  <a:schemeClr val="tx1"/>
                </a:solidFill>
              </a:rPr>
              <a:t>осмислення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майбутнього</a:t>
            </a:r>
            <a:r>
              <a:rPr lang="ru-RU" sz="2000" dirty="0">
                <a:solidFill>
                  <a:schemeClr val="tx1"/>
                </a:solidFill>
              </a:rPr>
              <a:t>, час </a:t>
            </a:r>
            <a:r>
              <a:rPr lang="ru-RU" sz="2000" dirty="0" err="1">
                <a:solidFill>
                  <a:schemeClr val="tx1"/>
                </a:solidFill>
              </a:rPr>
              <a:t>пошуку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надій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сподівань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403648" y="188640"/>
            <a:ext cx="6336704" cy="93610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Особливості дітей даної вікової категорії</a:t>
            </a:r>
            <a:endParaRPr lang="ru-RU" dirty="0"/>
          </a:p>
        </p:txBody>
      </p:sp>
      <p:pic>
        <p:nvPicPr>
          <p:cNvPr id="15365" name="Picture 2" descr="http://severpost.ru/docs/upload/13965934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60925" y="1119188"/>
            <a:ext cx="42862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кругленный прямоугольник 9"/>
          <p:cNvSpPr/>
          <p:nvPr/>
        </p:nvSpPr>
        <p:spPr>
          <a:xfrm>
            <a:off x="250825" y="1412875"/>
            <a:ext cx="4826000" cy="8636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Яскраво</a:t>
            </a:r>
            <a:r>
              <a:rPr lang="ru-RU" dirty="0"/>
              <a:t> </a:t>
            </a:r>
            <a:r>
              <a:rPr lang="ru-RU" dirty="0" err="1"/>
              <a:t>виражено</a:t>
            </a:r>
            <a:r>
              <a:rPr lang="ru-RU" dirty="0"/>
              <a:t> </a:t>
            </a:r>
            <a:r>
              <a:rPr lang="ru-RU" dirty="0" err="1"/>
              <a:t>вибіркове</a:t>
            </a:r>
            <a:r>
              <a:rPr lang="ru-RU" dirty="0"/>
              <a:t> </a:t>
            </a:r>
            <a:r>
              <a:rPr lang="ru-RU" dirty="0" err="1"/>
              <a:t>відношення</a:t>
            </a:r>
            <a:r>
              <a:rPr lang="ru-RU" dirty="0"/>
              <a:t> до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.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71550" y="2428875"/>
            <a:ext cx="4824413" cy="8651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Юнацтво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розквіту</a:t>
            </a:r>
            <a:r>
              <a:rPr lang="ru-RU" dirty="0"/>
              <a:t>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розумової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</a:p>
        </p:txBody>
      </p:sp>
      <p:pic>
        <p:nvPicPr>
          <p:cNvPr id="15368" name="Picture 4" descr="http://vkurse.ua/i/2012-12/uspeshnoy-i-sostoyatelnoy-zhizn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16338"/>
            <a:ext cx="5130800" cy="320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Скругленный прямоугольник 13"/>
          <p:cNvSpPr/>
          <p:nvPr/>
        </p:nvSpPr>
        <p:spPr>
          <a:xfrm>
            <a:off x="2663825" y="3544888"/>
            <a:ext cx="4824413" cy="8636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Прагнення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власну</a:t>
            </a:r>
            <a:r>
              <a:rPr lang="ru-RU" dirty="0"/>
              <a:t> точку </a:t>
            </a:r>
            <a:r>
              <a:rPr lang="ru-RU" dirty="0" err="1"/>
              <a:t>зору</a:t>
            </a:r>
            <a:r>
              <a:rPr lang="ru-RU" dirty="0"/>
              <a:t>, </a:t>
            </a:r>
            <a:r>
              <a:rPr lang="ru-RU" dirty="0" err="1"/>
              <a:t>дати</a:t>
            </a:r>
            <a:r>
              <a:rPr lang="ru-RU" dirty="0"/>
              <a:t> свою </a:t>
            </a:r>
            <a:r>
              <a:rPr lang="ru-RU" dirty="0" err="1"/>
              <a:t>оцінку</a:t>
            </a:r>
            <a:r>
              <a:rPr lang="ru-RU" dirty="0"/>
              <a:t> </a:t>
            </a:r>
            <a:r>
              <a:rPr lang="ru-RU" dirty="0" err="1"/>
              <a:t>подіям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065588" y="4679950"/>
            <a:ext cx="4824412" cy="105251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Самостійність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</a:t>
            </a:r>
            <a:r>
              <a:rPr lang="ru-RU" dirty="0" err="1"/>
              <a:t>визначного</a:t>
            </a:r>
            <a:r>
              <a:rPr lang="ru-RU" dirty="0"/>
              <a:t> характеру та край </a:t>
            </a:r>
            <a:r>
              <a:rPr lang="ru-RU" dirty="0" err="1"/>
              <a:t>необхідна</a:t>
            </a:r>
            <a:r>
              <a:rPr lang="ru-RU" dirty="0"/>
              <a:t> для </a:t>
            </a:r>
            <a:r>
              <a:rPr lang="ru-RU" dirty="0" err="1"/>
              <a:t>самоствердження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.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427538" y="5959475"/>
            <a:ext cx="4824412" cy="96361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Юнацький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вироблення</a:t>
            </a:r>
            <a:r>
              <a:rPr lang="ru-RU" dirty="0"/>
              <a:t> </a:t>
            </a:r>
            <a:r>
              <a:rPr lang="ru-RU" dirty="0" err="1"/>
              <a:t>світогляду</a:t>
            </a:r>
            <a:r>
              <a:rPr lang="ru-RU" dirty="0"/>
              <a:t>, </a:t>
            </a:r>
            <a:r>
              <a:rPr lang="ru-RU" dirty="0" err="1"/>
              <a:t>переконань</a:t>
            </a:r>
            <a:r>
              <a:rPr lang="ru-RU" dirty="0"/>
              <a:t>, характеру та </a:t>
            </a:r>
            <a:r>
              <a:rPr lang="ru-RU" dirty="0" err="1"/>
              <a:t>життєвого</a:t>
            </a:r>
            <a:r>
              <a:rPr lang="ru-RU" dirty="0"/>
              <a:t> </a:t>
            </a:r>
            <a:r>
              <a:rPr lang="ru-RU" dirty="0" err="1"/>
              <a:t>самовизначення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73000">
              <a:srgbClr val="B43E85"/>
            </a:gs>
            <a:gs pos="100000">
              <a:srgbClr val="F8B04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31800" y="1500188"/>
            <a:ext cx="8569325" cy="53736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• </a:t>
            </a:r>
            <a:r>
              <a:rPr lang="ru-RU" sz="2800" dirty="0" err="1"/>
              <a:t>нерозуміння</a:t>
            </a:r>
            <a:r>
              <a:rPr lang="ru-RU" sz="2800" dirty="0"/>
              <a:t> </a:t>
            </a:r>
            <a:r>
              <a:rPr lang="ru-RU" sz="2800" dirty="0" err="1"/>
              <a:t>вчителем</a:t>
            </a:r>
            <a:r>
              <a:rPr lang="ru-RU" sz="2800" dirty="0"/>
              <a:t> </a:t>
            </a:r>
            <a:r>
              <a:rPr lang="ru-RU" sz="2800" dirty="0" err="1"/>
              <a:t>учня</a:t>
            </a:r>
            <a:r>
              <a:rPr lang="ru-RU" sz="28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• </a:t>
            </a:r>
            <a:r>
              <a:rPr lang="ru-RU" sz="2800" dirty="0" err="1"/>
              <a:t>незнання</a:t>
            </a:r>
            <a:r>
              <a:rPr lang="ru-RU" sz="2800" dirty="0"/>
              <a:t> </a:t>
            </a:r>
            <a:r>
              <a:rPr lang="ru-RU" sz="2800" dirty="0" err="1"/>
              <a:t>вчителем</a:t>
            </a:r>
            <a:r>
              <a:rPr lang="ru-RU" sz="2800" dirty="0"/>
              <a:t> </a:t>
            </a:r>
            <a:r>
              <a:rPr lang="ru-RU" sz="2800" dirty="0" err="1"/>
              <a:t>інтересів</a:t>
            </a:r>
            <a:r>
              <a:rPr lang="ru-RU" sz="2800" dirty="0"/>
              <a:t>, </a:t>
            </a:r>
            <a:r>
              <a:rPr lang="ru-RU" sz="2800" dirty="0" err="1"/>
              <a:t>прагнень</a:t>
            </a:r>
            <a:r>
              <a:rPr lang="ru-RU" sz="2800" dirty="0"/>
              <a:t> </a:t>
            </a:r>
            <a:r>
              <a:rPr lang="ru-RU" sz="2800" dirty="0" err="1"/>
              <a:t>школярів</a:t>
            </a:r>
            <a:r>
              <a:rPr lang="ru-RU" sz="28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• </a:t>
            </a:r>
            <a:r>
              <a:rPr lang="ru-RU" sz="2800" dirty="0" err="1"/>
              <a:t>допущення</a:t>
            </a:r>
            <a:r>
              <a:rPr lang="ru-RU" sz="2800" dirty="0"/>
              <a:t> </a:t>
            </a:r>
            <a:r>
              <a:rPr lang="ru-RU" sz="2800" dirty="0" err="1"/>
              <a:t>вчителем</a:t>
            </a:r>
            <a:r>
              <a:rPr lang="ru-RU" sz="2800" dirty="0"/>
              <a:t> </a:t>
            </a:r>
            <a:r>
              <a:rPr lang="ru-RU" sz="2800" dirty="0" err="1"/>
              <a:t>щодо</a:t>
            </a:r>
            <a:r>
              <a:rPr lang="ru-RU" sz="2800" dirty="0"/>
              <a:t> </a:t>
            </a:r>
            <a:r>
              <a:rPr lang="ru-RU" sz="2800" dirty="0" err="1"/>
              <a:t>учнів</a:t>
            </a:r>
            <a:r>
              <a:rPr lang="ru-RU" sz="2800" dirty="0"/>
              <a:t> </a:t>
            </a:r>
            <a:r>
              <a:rPr lang="ru-RU" sz="2800" dirty="0" err="1"/>
              <a:t>нетактовності</a:t>
            </a:r>
            <a:r>
              <a:rPr lang="ru-RU" sz="28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• </a:t>
            </a:r>
            <a:r>
              <a:rPr lang="ru-RU" sz="2800" dirty="0" err="1"/>
              <a:t>відсутність</a:t>
            </a:r>
            <a:r>
              <a:rPr lang="ru-RU" sz="2800" dirty="0"/>
              <a:t> </a:t>
            </a:r>
            <a:r>
              <a:rPr lang="ru-RU" sz="2800" dirty="0" err="1"/>
              <a:t>взаєморозуміння</a:t>
            </a:r>
            <a:r>
              <a:rPr lang="ru-RU" sz="2800" dirty="0"/>
              <a:t> педагога з батьками;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• </a:t>
            </a:r>
            <a:r>
              <a:rPr lang="ru-RU" sz="2800" dirty="0" err="1"/>
              <a:t>висока</a:t>
            </a:r>
            <a:r>
              <a:rPr lang="ru-RU" sz="2800" dirty="0"/>
              <a:t> </a:t>
            </a:r>
            <a:r>
              <a:rPr lang="ru-RU" sz="2800" dirty="0" err="1"/>
              <a:t>вимогливість</a:t>
            </a:r>
            <a:r>
              <a:rPr lang="ru-RU" sz="2800" dirty="0"/>
              <a:t> </a:t>
            </a:r>
            <a:r>
              <a:rPr lang="ru-RU" sz="2800" dirty="0" err="1"/>
              <a:t>вчителя</a:t>
            </a:r>
            <a:r>
              <a:rPr lang="ru-RU" sz="2800" dirty="0"/>
              <a:t> до </a:t>
            </a:r>
            <a:r>
              <a:rPr lang="ru-RU" sz="2800" dirty="0" err="1"/>
              <a:t>вчинків</a:t>
            </a:r>
            <a:r>
              <a:rPr lang="ru-RU" sz="2800" dirty="0"/>
              <a:t>, </a:t>
            </a:r>
            <a:r>
              <a:rPr lang="ru-RU" sz="2800" dirty="0" err="1"/>
              <a:t>поведінки</a:t>
            </a:r>
            <a:r>
              <a:rPr lang="ru-RU" sz="2800" dirty="0"/>
              <a:t> </a:t>
            </a:r>
            <a:r>
              <a:rPr lang="ru-RU" sz="2800" dirty="0" err="1"/>
              <a:t>учнів</a:t>
            </a:r>
            <a:r>
              <a:rPr lang="ru-RU" sz="28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• </a:t>
            </a:r>
            <a:r>
              <a:rPr lang="ru-RU" sz="2800" dirty="0" err="1"/>
              <a:t>відсутність</a:t>
            </a:r>
            <a:r>
              <a:rPr lang="ru-RU" sz="2800" dirty="0"/>
              <a:t> </a:t>
            </a:r>
            <a:r>
              <a:rPr lang="ru-RU" sz="2800" dirty="0"/>
              <a:t>контакту з </a:t>
            </a:r>
            <a:r>
              <a:rPr lang="ru-RU" sz="2800" dirty="0" err="1"/>
              <a:t>учнями</a:t>
            </a:r>
            <a:r>
              <a:rPr lang="ru-RU" sz="2800" dirty="0"/>
              <a:t> </a:t>
            </a:r>
            <a:r>
              <a:rPr lang="ru-RU" sz="2800" dirty="0" err="1"/>
              <a:t>після</a:t>
            </a:r>
            <a:r>
              <a:rPr lang="ru-RU" sz="2800" dirty="0"/>
              <a:t> </a:t>
            </a:r>
            <a:r>
              <a:rPr lang="ru-RU" sz="2800" dirty="0" err="1"/>
              <a:t>уроків</a:t>
            </a:r>
            <a:r>
              <a:rPr lang="ru-RU" sz="28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• </a:t>
            </a:r>
            <a:r>
              <a:rPr lang="ru-RU" sz="2800" dirty="0" err="1"/>
              <a:t>неоднакове</a:t>
            </a:r>
            <a:r>
              <a:rPr lang="ru-RU" sz="2800" dirty="0"/>
              <a:t> </a:t>
            </a:r>
            <a:r>
              <a:rPr lang="ru-RU" sz="2800" dirty="0" err="1"/>
              <a:t>ставлення</a:t>
            </a:r>
            <a:r>
              <a:rPr lang="ru-RU" sz="2800" dirty="0"/>
              <a:t> педагога до </a:t>
            </a:r>
            <a:r>
              <a:rPr lang="ru-RU" sz="2800" dirty="0" err="1"/>
              <a:t>різних</a:t>
            </a:r>
            <a:r>
              <a:rPr lang="ru-RU" sz="2800" dirty="0"/>
              <a:t> </a:t>
            </a:r>
            <a:r>
              <a:rPr lang="ru-RU" sz="2800" dirty="0" err="1"/>
              <a:t>учнів</a:t>
            </a:r>
            <a:r>
              <a:rPr lang="ru-RU" sz="2800" dirty="0"/>
              <a:t> </a:t>
            </a:r>
            <a:r>
              <a:rPr lang="ru-RU" sz="2800" dirty="0" err="1"/>
              <a:t>класу</a:t>
            </a:r>
            <a:r>
              <a:rPr lang="ru-RU" sz="28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• </a:t>
            </a:r>
            <a:r>
              <a:rPr lang="ru-RU" sz="2800" dirty="0" err="1"/>
              <a:t>несучасність</a:t>
            </a:r>
            <a:r>
              <a:rPr lang="ru-RU" sz="2800" dirty="0"/>
              <a:t> </a:t>
            </a:r>
            <a:r>
              <a:rPr lang="ru-RU" sz="2800" dirty="0" err="1"/>
              <a:t>поглядів</a:t>
            </a:r>
            <a:r>
              <a:rPr lang="ru-RU" sz="2800" dirty="0"/>
              <a:t>, </a:t>
            </a:r>
            <a:r>
              <a:rPr lang="ru-RU" sz="2800" dirty="0" err="1"/>
              <a:t>світогляду</a:t>
            </a:r>
            <a:r>
              <a:rPr lang="ru-RU" sz="2800" dirty="0"/>
              <a:t> педагога;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• </a:t>
            </a:r>
            <a:r>
              <a:rPr lang="ru-RU" sz="2800" dirty="0" err="1"/>
              <a:t>відсутність</a:t>
            </a:r>
            <a:r>
              <a:rPr lang="ru-RU" sz="2800" dirty="0"/>
              <a:t> </a:t>
            </a:r>
            <a:r>
              <a:rPr lang="ru-RU" sz="2800" dirty="0"/>
              <a:t>у </a:t>
            </a:r>
            <a:r>
              <a:rPr lang="ru-RU" sz="2800" dirty="0" err="1"/>
              <a:t>вчителя</a:t>
            </a:r>
            <a:r>
              <a:rPr lang="ru-RU" sz="2800" dirty="0"/>
              <a:t> </a:t>
            </a:r>
            <a:r>
              <a:rPr lang="ru-RU" sz="2800" dirty="0" err="1"/>
              <a:t>педагогічної</a:t>
            </a:r>
            <a:r>
              <a:rPr lang="ru-RU" sz="2800" dirty="0"/>
              <a:t> </a:t>
            </a:r>
            <a:r>
              <a:rPr lang="ru-RU" sz="2800" dirty="0" err="1"/>
              <a:t>витримки</a:t>
            </a:r>
            <a:r>
              <a:rPr lang="ru-RU" sz="2800" dirty="0"/>
              <a:t>.</a:t>
            </a:r>
          </a:p>
        </p:txBody>
      </p:sp>
      <p:sp>
        <p:nvSpPr>
          <p:cNvPr id="4" name="Овал 3"/>
          <p:cNvSpPr/>
          <p:nvPr/>
        </p:nvSpPr>
        <p:spPr>
          <a:xfrm>
            <a:off x="899592" y="116632"/>
            <a:ext cx="7632848" cy="136815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chemeClr val="tx1"/>
                </a:solidFill>
              </a:rPr>
              <a:t>Причини </a:t>
            </a:r>
            <a:r>
              <a:rPr lang="ru-RU" sz="2400" i="1" dirty="0" err="1">
                <a:solidFill>
                  <a:schemeClr val="tx1"/>
                </a:solidFill>
              </a:rPr>
              <a:t>виникнення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конфліктів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</a:rPr>
              <a:t>між</a:t>
            </a:r>
            <a:r>
              <a:rPr lang="ru-RU" sz="2400" b="1" i="1" dirty="0">
                <a:solidFill>
                  <a:schemeClr val="tx1"/>
                </a:solidFill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</a:rPr>
              <a:t>вчителями</a:t>
            </a:r>
            <a:r>
              <a:rPr lang="ru-RU" sz="2400" b="1" i="1" dirty="0">
                <a:solidFill>
                  <a:schemeClr val="tx1"/>
                </a:solidFill>
              </a:rPr>
              <a:t> та </a:t>
            </a:r>
            <a:r>
              <a:rPr lang="ru-RU" sz="2400" b="1" i="1" dirty="0" err="1">
                <a:solidFill>
                  <a:schemeClr val="tx1"/>
                </a:solidFill>
              </a:rPr>
              <a:t>учнями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>
                <a:solidFill>
                  <a:schemeClr val="tx1"/>
                </a:solidFill>
              </a:rPr>
              <a:t>(</a:t>
            </a:r>
            <a:r>
              <a:rPr lang="ru-RU" sz="2400" i="1" dirty="0" err="1">
                <a:solidFill>
                  <a:schemeClr val="tx1"/>
                </a:solidFill>
              </a:rPr>
              <a:t>названі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старшокласниками</a:t>
            </a:r>
            <a:r>
              <a:rPr lang="ru-RU" sz="2400" i="1" dirty="0">
                <a:solidFill>
                  <a:schemeClr val="tx1"/>
                </a:solidFill>
              </a:rPr>
              <a:t>):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84150" y="2060575"/>
            <a:ext cx="4321175" cy="46085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• сам </a:t>
            </a:r>
            <a:r>
              <a:rPr lang="ru-RU" sz="2400" dirty="0"/>
              <a:t>допускаю </a:t>
            </a:r>
            <a:r>
              <a:rPr lang="ru-RU" sz="2400" dirty="0" err="1"/>
              <a:t>помилки</a:t>
            </a:r>
            <a:r>
              <a:rPr lang="ru-RU" sz="2400" dirty="0"/>
              <a:t> у </a:t>
            </a:r>
            <a:r>
              <a:rPr lang="ru-RU" sz="2400" dirty="0" err="1"/>
              <a:t>поведінці</a:t>
            </a:r>
            <a:r>
              <a:rPr lang="ru-RU" sz="24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• не </a:t>
            </a:r>
            <a:r>
              <a:rPr lang="ru-RU" sz="2400" dirty="0" err="1"/>
              <a:t>вмію</a:t>
            </a:r>
            <a:r>
              <a:rPr lang="ru-RU" sz="2400" dirty="0"/>
              <a:t> вести </a:t>
            </a:r>
            <a:r>
              <a:rPr lang="ru-RU" sz="2400" dirty="0" err="1"/>
              <a:t>бесіду</a:t>
            </a:r>
            <a:r>
              <a:rPr lang="ru-RU" sz="2400" dirty="0"/>
              <a:t> </a:t>
            </a:r>
            <a:r>
              <a:rPr lang="ru-RU" sz="2400" dirty="0" err="1"/>
              <a:t>стримано</a:t>
            </a:r>
            <a:r>
              <a:rPr lang="ru-RU" sz="24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• </a:t>
            </a:r>
            <a:r>
              <a:rPr lang="ru-RU" sz="2400" dirty="0" err="1"/>
              <a:t>відчуваю</a:t>
            </a:r>
            <a:r>
              <a:rPr lang="ru-RU" sz="2400" dirty="0"/>
              <a:t> </a:t>
            </a:r>
            <a:r>
              <a:rPr lang="ru-RU" sz="2400" dirty="0" err="1"/>
              <a:t>несправедливість</a:t>
            </a:r>
            <a:r>
              <a:rPr lang="ru-RU" sz="2400" dirty="0"/>
              <a:t>, </a:t>
            </a:r>
            <a:r>
              <a:rPr lang="ru-RU" sz="2400" dirty="0" err="1"/>
              <a:t>надмірну</a:t>
            </a:r>
            <a:r>
              <a:rPr lang="ru-RU" sz="2400" dirty="0"/>
              <a:t> </a:t>
            </a:r>
            <a:r>
              <a:rPr lang="ru-RU" sz="2400" dirty="0" err="1"/>
              <a:t>критичність</a:t>
            </a:r>
            <a:r>
              <a:rPr lang="ru-RU" sz="2400" dirty="0"/>
              <a:t> з боку педагога до мене;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• не </a:t>
            </a:r>
            <a:r>
              <a:rPr lang="ru-RU" sz="2400" dirty="0" err="1"/>
              <a:t>задумуюсь</a:t>
            </a:r>
            <a:r>
              <a:rPr lang="ru-RU" sz="2400" dirty="0"/>
              <a:t> над </a:t>
            </a:r>
            <a:r>
              <a:rPr lang="ru-RU" sz="2400" dirty="0" err="1"/>
              <a:t>своїми</a:t>
            </a:r>
            <a:r>
              <a:rPr lang="ru-RU" sz="2400" dirty="0"/>
              <a:t> </a:t>
            </a:r>
            <a:r>
              <a:rPr lang="ru-RU" sz="2400" dirty="0" err="1"/>
              <a:t>вчинками</a:t>
            </a:r>
            <a:r>
              <a:rPr lang="ru-RU" sz="24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• </a:t>
            </a:r>
            <a:r>
              <a:rPr lang="ru-RU" sz="2400" dirty="0" err="1"/>
              <a:t>втратив</a:t>
            </a:r>
            <a:r>
              <a:rPr lang="ru-RU" sz="2400" dirty="0"/>
              <a:t> </a:t>
            </a:r>
            <a:r>
              <a:rPr lang="ru-RU" sz="2400" dirty="0" err="1"/>
              <a:t>інтерес</a:t>
            </a:r>
            <a:r>
              <a:rPr lang="ru-RU" sz="2400" dirty="0"/>
              <a:t> до </a:t>
            </a:r>
            <a:r>
              <a:rPr lang="ru-RU" sz="2400" dirty="0" err="1"/>
              <a:t>навчання</a:t>
            </a:r>
            <a:r>
              <a:rPr lang="ru-RU" sz="2400" dirty="0"/>
              <a:t>.</a:t>
            </a:r>
          </a:p>
        </p:txBody>
      </p:sp>
      <p:pic>
        <p:nvPicPr>
          <p:cNvPr id="17410" name="Picture 2" descr="http://www.za-partoi.ru/images/blob_cache/1083.249x3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1649413"/>
            <a:ext cx="3956050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 4"/>
          <p:cNvSpPr/>
          <p:nvPr/>
        </p:nvSpPr>
        <p:spPr>
          <a:xfrm>
            <a:off x="184150" y="188913"/>
            <a:ext cx="8640763" cy="15113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chemeClr val="tx1"/>
                </a:solidFill>
              </a:rPr>
              <a:t>Причини </a:t>
            </a:r>
            <a:r>
              <a:rPr lang="ru-RU" sz="2400" i="1" dirty="0" err="1">
                <a:solidFill>
                  <a:schemeClr val="tx1"/>
                </a:solidFill>
              </a:rPr>
              <a:t>конфліктів</a:t>
            </a:r>
            <a:r>
              <a:rPr lang="ru-RU" sz="2400" i="1" dirty="0">
                <a:solidFill>
                  <a:schemeClr val="tx1"/>
                </a:solidFill>
              </a:rPr>
              <a:t>, </a:t>
            </a:r>
            <a:r>
              <a:rPr lang="ru-RU" sz="2400" i="1" dirty="0" err="1">
                <a:solidFill>
                  <a:schemeClr val="tx1"/>
                </a:solidFill>
              </a:rPr>
              <a:t>що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відбуваються</a:t>
            </a:r>
            <a:r>
              <a:rPr lang="ru-RU" sz="2400" i="1" dirty="0">
                <a:solidFill>
                  <a:schemeClr val="tx1"/>
                </a:solidFill>
              </a:rPr>
              <a:t> з </a:t>
            </a:r>
            <a:r>
              <a:rPr lang="ru-RU" sz="2400" i="1" dirty="0" err="1">
                <a:solidFill>
                  <a:schemeClr val="tx1"/>
                </a:solidFill>
              </a:rPr>
              <a:t>ініціативи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учнів</a:t>
            </a:r>
            <a:r>
              <a:rPr lang="ru-RU" sz="2400" i="1" dirty="0">
                <a:solidFill>
                  <a:schemeClr val="tx1"/>
                </a:solidFill>
              </a:rPr>
              <a:t> (</a:t>
            </a:r>
            <a:r>
              <a:rPr lang="ru-RU" sz="2400" i="1" dirty="0">
                <a:solidFill>
                  <a:schemeClr val="tx1"/>
                </a:solidFill>
              </a:rPr>
              <a:t>За результатами </a:t>
            </a:r>
            <a:r>
              <a:rPr lang="ru-RU" sz="2400" i="1" dirty="0" err="1">
                <a:solidFill>
                  <a:schemeClr val="tx1"/>
                </a:solidFill>
              </a:rPr>
              <a:t>анкетування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учнів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>
                <a:solidFill>
                  <a:schemeClr val="tx1"/>
                </a:solidFill>
              </a:rPr>
              <a:t>)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73000">
              <a:srgbClr val="B43E85"/>
            </a:gs>
            <a:gs pos="100000">
              <a:srgbClr val="F8B04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34616" y="116632"/>
            <a:ext cx="7632848" cy="136815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chemeClr val="tx1"/>
                </a:solidFill>
              </a:rPr>
              <a:t>Причини </a:t>
            </a:r>
            <a:r>
              <a:rPr lang="ru-RU" sz="2400" i="1" dirty="0" err="1">
                <a:solidFill>
                  <a:schemeClr val="tx1"/>
                </a:solidFill>
              </a:rPr>
              <a:t>виникнення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конфліктів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</a:rPr>
              <a:t>батьків</a:t>
            </a:r>
            <a:r>
              <a:rPr lang="ru-RU" sz="2400" b="1" i="1" dirty="0">
                <a:solidFill>
                  <a:schemeClr val="tx1"/>
                </a:solidFill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</a:rPr>
              <a:t>зі</a:t>
            </a:r>
            <a:r>
              <a:rPr lang="ru-RU" sz="2400" b="1" i="1" dirty="0">
                <a:solidFill>
                  <a:schemeClr val="tx1"/>
                </a:solidFill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</a:rPr>
              <a:t>своїми</a:t>
            </a:r>
            <a:r>
              <a:rPr lang="ru-RU" sz="2400" b="1" i="1" dirty="0">
                <a:solidFill>
                  <a:schemeClr val="tx1"/>
                </a:solidFill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</a:rPr>
              <a:t>досить</a:t>
            </a:r>
            <a:r>
              <a:rPr lang="ru-RU" sz="2400" b="1" i="1" dirty="0">
                <a:solidFill>
                  <a:schemeClr val="tx1"/>
                </a:solidFill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</a:rPr>
              <a:t>дорослими</a:t>
            </a:r>
            <a:r>
              <a:rPr lang="ru-RU" sz="2400" b="1" i="1" dirty="0">
                <a:solidFill>
                  <a:schemeClr val="tx1"/>
                </a:solidFill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</a:rPr>
              <a:t>дітьми</a:t>
            </a:r>
            <a:r>
              <a:rPr lang="ru-RU" sz="2400" i="1" dirty="0">
                <a:solidFill>
                  <a:schemeClr val="tx1"/>
                </a:solidFill>
              </a:rPr>
              <a:t>: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31800" y="1500188"/>
            <a:ext cx="8569325" cy="53736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• </a:t>
            </a:r>
            <a:r>
              <a:rPr lang="ru-RU" sz="2800" dirty="0" err="1"/>
              <a:t>конфлікти</a:t>
            </a:r>
            <a:r>
              <a:rPr lang="ru-RU" sz="2800" dirty="0"/>
              <a:t> </a:t>
            </a:r>
            <a:r>
              <a:rPr lang="ru-RU" sz="2800" dirty="0"/>
              <a:t>і </a:t>
            </a:r>
            <a:r>
              <a:rPr lang="ru-RU" sz="2800" dirty="0" err="1"/>
              <a:t>суперечки</a:t>
            </a:r>
            <a:r>
              <a:rPr lang="ru-RU" sz="2800" dirty="0"/>
              <a:t> через те,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діти</a:t>
            </a:r>
            <a:r>
              <a:rPr lang="ru-RU" sz="2800" dirty="0"/>
              <a:t>, на думку </a:t>
            </a:r>
            <a:r>
              <a:rPr lang="ru-RU" sz="2800" dirty="0" err="1"/>
              <a:t>батьків</a:t>
            </a:r>
            <a:r>
              <a:rPr lang="ru-RU" sz="2800" dirty="0"/>
              <a:t>, </a:t>
            </a:r>
            <a:r>
              <a:rPr lang="ru-RU" sz="2800" dirty="0" err="1"/>
              <a:t>займаються</a:t>
            </a:r>
            <a:r>
              <a:rPr lang="ru-RU" sz="2800" dirty="0"/>
              <a:t> </a:t>
            </a:r>
            <a:r>
              <a:rPr lang="ru-RU" sz="2800" dirty="0" err="1"/>
              <a:t>зовсім</a:t>
            </a:r>
            <a:r>
              <a:rPr lang="ru-RU" sz="2800" dirty="0"/>
              <a:t> не </a:t>
            </a:r>
            <a:r>
              <a:rPr lang="ru-RU" sz="2800" dirty="0" err="1"/>
              <a:t>тим</a:t>
            </a:r>
            <a:r>
              <a:rPr lang="ru-RU" sz="2800" dirty="0"/>
              <a:t>, </a:t>
            </a:r>
            <a:r>
              <a:rPr lang="ru-RU" sz="2800" dirty="0" err="1"/>
              <a:t>чим</a:t>
            </a:r>
            <a:r>
              <a:rPr lang="ru-RU" sz="2800" dirty="0"/>
              <a:t> </a:t>
            </a:r>
            <a:r>
              <a:rPr lang="ru-RU" sz="2800" dirty="0" err="1"/>
              <a:t>їм</a:t>
            </a:r>
            <a:r>
              <a:rPr lang="ru-RU" sz="2800" dirty="0"/>
              <a:t> </a:t>
            </a:r>
            <a:r>
              <a:rPr lang="ru-RU" sz="2800" dirty="0" err="1"/>
              <a:t>слід</a:t>
            </a:r>
            <a:r>
              <a:rPr lang="ru-RU" sz="2800" dirty="0"/>
              <a:t> </a:t>
            </a:r>
            <a:r>
              <a:rPr lang="ru-RU" sz="2800" dirty="0" err="1"/>
              <a:t>було</a:t>
            </a:r>
            <a:r>
              <a:rPr lang="ru-RU" sz="2800" dirty="0"/>
              <a:t> б </a:t>
            </a:r>
            <a:r>
              <a:rPr lang="ru-RU" sz="2800" dirty="0" err="1"/>
              <a:t>займатися</a:t>
            </a:r>
            <a:r>
              <a:rPr lang="ru-RU" sz="2800" dirty="0"/>
              <a:t> перед </a:t>
            </a:r>
            <a:r>
              <a:rPr lang="ru-RU" sz="2800" dirty="0" err="1"/>
              <a:t>закінченням</a:t>
            </a:r>
            <a:r>
              <a:rPr lang="ru-RU" sz="2800" dirty="0"/>
              <a:t> </a:t>
            </a:r>
            <a:r>
              <a:rPr lang="ru-RU" sz="2800" dirty="0" err="1"/>
              <a:t>школи</a:t>
            </a:r>
            <a:r>
              <a:rPr lang="ru-RU" sz="28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• батьки не </a:t>
            </a:r>
            <a:r>
              <a:rPr lang="ru-RU" sz="2800" dirty="0" err="1"/>
              <a:t>задоволені</a:t>
            </a:r>
            <a:r>
              <a:rPr lang="ru-RU" sz="2800" dirty="0"/>
              <a:t> </a:t>
            </a:r>
            <a:r>
              <a:rPr lang="ru-RU" sz="2800" dirty="0" err="1"/>
              <a:t>тим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їхні</a:t>
            </a:r>
            <a:r>
              <a:rPr lang="ru-RU" sz="2800" dirty="0"/>
              <a:t> </a:t>
            </a:r>
            <a:r>
              <a:rPr lang="ru-RU" sz="2800" dirty="0" err="1"/>
              <a:t>діти</a:t>
            </a:r>
            <a:r>
              <a:rPr lang="ru-RU" sz="2800" dirty="0"/>
              <a:t> </a:t>
            </a:r>
            <a:r>
              <a:rPr lang="ru-RU" sz="2800" dirty="0" err="1"/>
              <a:t>дружать</a:t>
            </a:r>
            <a:r>
              <a:rPr lang="ru-RU" sz="2800" dirty="0"/>
              <a:t> з </a:t>
            </a:r>
            <a:r>
              <a:rPr lang="ru-RU" sz="2800" dirty="0" err="1"/>
              <a:t>деякими</a:t>
            </a:r>
            <a:r>
              <a:rPr lang="ru-RU" sz="2800" dirty="0"/>
              <a:t> з </a:t>
            </a:r>
            <a:r>
              <a:rPr lang="ru-RU" sz="2800" dirty="0" err="1"/>
              <a:t>однолітків</a:t>
            </a:r>
            <a:r>
              <a:rPr lang="ru-RU" sz="28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• </a:t>
            </a:r>
            <a:r>
              <a:rPr lang="ru-RU" sz="2800" dirty="0" err="1"/>
              <a:t>вибір</a:t>
            </a:r>
            <a:r>
              <a:rPr lang="ru-RU" sz="2800" dirty="0"/>
              <a:t> </a:t>
            </a:r>
            <a:r>
              <a:rPr lang="ru-RU" sz="2800" dirty="0" err="1"/>
              <a:t>професії</a:t>
            </a:r>
            <a:r>
              <a:rPr lang="ru-RU" sz="2800" dirty="0"/>
              <a:t> </a:t>
            </a:r>
            <a:r>
              <a:rPr lang="ru-RU" sz="2800" dirty="0" err="1"/>
              <a:t>випускником</a:t>
            </a:r>
            <a:r>
              <a:rPr lang="ru-RU" sz="2800" dirty="0"/>
              <a:t>;</a:t>
            </a:r>
            <a:endParaRPr lang="ru-RU" sz="28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• </a:t>
            </a:r>
            <a:r>
              <a:rPr lang="ru-RU" sz="2800" dirty="0" err="1"/>
              <a:t>між</a:t>
            </a:r>
            <a:r>
              <a:rPr lang="ru-RU" sz="2800" dirty="0"/>
              <a:t> батьками,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розлучені</a:t>
            </a:r>
            <a:r>
              <a:rPr lang="ru-RU" sz="2800" dirty="0"/>
              <a:t>, </a:t>
            </a:r>
            <a:r>
              <a:rPr lang="ru-RU" sz="2800" dirty="0"/>
              <a:t>і </a:t>
            </a:r>
            <a:r>
              <a:rPr lang="ru-RU" sz="2800" dirty="0" err="1"/>
              <a:t>дитиною</a:t>
            </a:r>
            <a:r>
              <a:rPr lang="ru-RU" sz="2800" dirty="0"/>
              <a:t> старшого </a:t>
            </a:r>
            <a:r>
              <a:rPr lang="ru-RU" sz="2800" dirty="0" err="1"/>
              <a:t>шкільного</a:t>
            </a:r>
            <a:r>
              <a:rPr lang="ru-RU" sz="2800" dirty="0"/>
              <a:t> </a:t>
            </a:r>
            <a:r>
              <a:rPr lang="ru-RU" sz="2800" dirty="0" err="1"/>
              <a:t>віку</a:t>
            </a:r>
            <a:r>
              <a:rPr lang="ru-RU" sz="2800" dirty="0"/>
              <a:t> </a:t>
            </a:r>
            <a:r>
              <a:rPr lang="ru-RU" sz="2800" dirty="0" err="1"/>
              <a:t>виникають</a:t>
            </a:r>
            <a:r>
              <a:rPr lang="ru-RU" sz="2800" dirty="0"/>
              <a:t> </a:t>
            </a:r>
            <a:r>
              <a:rPr lang="ru-RU" sz="2800" dirty="0" err="1"/>
              <a:t>конфлікти</a:t>
            </a:r>
            <a:r>
              <a:rPr lang="ru-RU" sz="2800" dirty="0"/>
              <a:t> через те, </a:t>
            </a:r>
            <a:r>
              <a:rPr lang="ru-RU" sz="2800" dirty="0" err="1"/>
              <a:t>що</a:t>
            </a:r>
            <a:r>
              <a:rPr lang="ru-RU" sz="2800" dirty="0"/>
              <a:t> в </a:t>
            </a:r>
            <a:r>
              <a:rPr lang="ru-RU" sz="2800" dirty="0" err="1"/>
              <a:t>родині</a:t>
            </a:r>
            <a:r>
              <a:rPr lang="ru-RU" sz="2800" dirty="0"/>
              <a:t> </a:t>
            </a:r>
            <a:r>
              <a:rPr lang="ru-RU" sz="2800" dirty="0" err="1"/>
              <a:t>з'явилась</a:t>
            </a:r>
            <a:r>
              <a:rPr lang="ru-RU" sz="2800" dirty="0"/>
              <a:t> </a:t>
            </a:r>
            <a:r>
              <a:rPr lang="ru-RU" sz="2800" dirty="0" err="1"/>
              <a:t>чужа</a:t>
            </a:r>
            <a:r>
              <a:rPr lang="ru-RU" sz="2800" dirty="0"/>
              <a:t> </a:t>
            </a:r>
            <a:r>
              <a:rPr lang="ru-RU" sz="2800" dirty="0" err="1"/>
              <a:t>людина</a:t>
            </a:r>
            <a:r>
              <a:rPr lang="ru-RU" sz="28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/>
              <a:t>•</a:t>
            </a:r>
            <a:r>
              <a:rPr lang="ru-RU" sz="2800" dirty="0" err="1"/>
              <a:t>між</a:t>
            </a:r>
            <a:r>
              <a:rPr lang="ru-RU" sz="2800" dirty="0"/>
              <a:t> </a:t>
            </a:r>
            <a:r>
              <a:rPr lang="ru-RU" sz="2800" dirty="0" err="1"/>
              <a:t>дітьми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різних</a:t>
            </a:r>
            <a:r>
              <a:rPr lang="ru-RU" sz="2800" dirty="0"/>
              <a:t> </a:t>
            </a:r>
            <a:r>
              <a:rPr lang="ru-RU" sz="2800" dirty="0" err="1"/>
              <a:t>батьків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змушені</a:t>
            </a:r>
            <a:r>
              <a:rPr lang="ru-RU" sz="2800" dirty="0"/>
              <a:t> </a:t>
            </a:r>
            <a:r>
              <a:rPr lang="ru-RU" sz="2800" dirty="0" err="1"/>
              <a:t>жити</a:t>
            </a:r>
            <a:r>
              <a:rPr lang="ru-RU" sz="2800" dirty="0"/>
              <a:t> разом в </a:t>
            </a:r>
            <a:r>
              <a:rPr lang="ru-RU" sz="2800" dirty="0" err="1"/>
              <a:t>одній</a:t>
            </a:r>
            <a:r>
              <a:rPr lang="ru-RU" sz="2800" dirty="0"/>
              <a:t> </a:t>
            </a:r>
            <a:r>
              <a:rPr lang="ru-RU" sz="2800" dirty="0" err="1"/>
              <a:t>сім'ї</a:t>
            </a:r>
            <a:r>
              <a:rPr lang="ru-RU" sz="2800" dirty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8100" y="1700213"/>
            <a:ext cx="6910388" cy="180022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 err="1">
                <a:solidFill>
                  <a:schemeClr val="tx1"/>
                </a:solidFill>
              </a:rPr>
              <a:t>Які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умовно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можна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назвати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словесними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домаганнями</a:t>
            </a:r>
            <a:r>
              <a:rPr lang="ru-RU" i="1" dirty="0">
                <a:solidFill>
                  <a:schemeClr val="tx1"/>
                </a:solidFill>
              </a:rPr>
              <a:t>:</a:t>
            </a:r>
            <a:endParaRPr lang="ru-RU" i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прізвиська</a:t>
            </a:r>
            <a:r>
              <a:rPr lang="ru-RU" dirty="0"/>
              <a:t>, </a:t>
            </a:r>
            <a:r>
              <a:rPr lang="ru-RU" dirty="0" err="1"/>
              <a:t>піддражнювання</a:t>
            </a:r>
            <a:r>
              <a:rPr lang="ru-RU" dirty="0"/>
              <a:t>, </a:t>
            </a:r>
            <a:r>
              <a:rPr lang="ru-RU" dirty="0" err="1"/>
              <a:t>образи</a:t>
            </a:r>
            <a:r>
              <a:rPr lang="ru-RU" dirty="0"/>
              <a:t>;</a:t>
            </a: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- нападки, </a:t>
            </a:r>
            <a:r>
              <a:rPr lang="ru-RU" dirty="0" err="1"/>
              <a:t>обсмикування</a:t>
            </a:r>
            <a:r>
              <a:rPr lang="ru-RU" dirty="0"/>
              <a:t>;</a:t>
            </a: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- </a:t>
            </a:r>
            <a:r>
              <a:rPr lang="ru-RU" dirty="0" err="1"/>
              <a:t>прагнення</a:t>
            </a:r>
            <a:r>
              <a:rPr lang="ru-RU" dirty="0"/>
              <a:t> </a:t>
            </a:r>
            <a:r>
              <a:rPr lang="ru-RU" dirty="0" err="1"/>
              <a:t>перекричати</a:t>
            </a:r>
            <a:r>
              <a:rPr lang="ru-RU" dirty="0"/>
              <a:t>;</a:t>
            </a: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- </a:t>
            </a:r>
            <a:r>
              <a:rPr lang="ru-RU" dirty="0" err="1"/>
              <a:t>примусити</a:t>
            </a:r>
            <a:r>
              <a:rPr lang="ru-RU" dirty="0"/>
              <a:t> </a:t>
            </a:r>
            <a:r>
              <a:rPr lang="ru-RU" dirty="0" err="1"/>
              <a:t>замовкнути</a:t>
            </a:r>
            <a:r>
              <a:rPr lang="ru-RU" dirty="0"/>
              <a:t>.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44700" y="3670300"/>
            <a:ext cx="7102475" cy="16637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 err="1">
                <a:solidFill>
                  <a:schemeClr val="tx1"/>
                </a:solidFill>
              </a:rPr>
              <a:t>Проблеми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взаємостосунків</a:t>
            </a:r>
            <a:r>
              <a:rPr lang="ru-RU" i="1" dirty="0">
                <a:solidFill>
                  <a:schemeClr val="tx1"/>
                </a:solidFill>
              </a:rPr>
              <a:t>:</a:t>
            </a:r>
            <a:endParaRPr lang="ru-RU" i="1" dirty="0">
              <a:solidFill>
                <a:schemeClr val="tx1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груба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агресивна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поведінка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на спортивному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майданчику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, на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перерві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, в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їдальні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;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боротьба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за авторитет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;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відмова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від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чергування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по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класу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школі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.</a:t>
            </a:r>
            <a:endParaRPr lang="ru-RU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275" y="5516563"/>
            <a:ext cx="5754688" cy="1341437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 err="1">
                <a:solidFill>
                  <a:schemeClr val="tx1"/>
                </a:solidFill>
              </a:rPr>
              <a:t>Проблеми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володіння</a:t>
            </a:r>
            <a:r>
              <a:rPr lang="ru-RU" i="1" dirty="0">
                <a:solidFill>
                  <a:schemeClr val="tx1"/>
                </a:solidFill>
              </a:rPr>
              <a:t> (</a:t>
            </a:r>
            <a:r>
              <a:rPr lang="ru-RU" i="1" dirty="0" err="1">
                <a:solidFill>
                  <a:schemeClr val="tx1"/>
                </a:solidFill>
              </a:rPr>
              <a:t>доступності</a:t>
            </a:r>
            <a:r>
              <a:rPr lang="ru-RU" i="1" dirty="0">
                <a:solidFill>
                  <a:schemeClr val="tx1"/>
                </a:solidFill>
              </a:rPr>
              <a:t>):</a:t>
            </a:r>
            <a:endParaRPr lang="ru-RU" i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-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псування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або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втрата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майна: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підручників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мобільних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телефонів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дисків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інших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цінних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речей.</a:t>
            </a:r>
            <a:endParaRPr lang="ru-RU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84150" y="188913"/>
            <a:ext cx="8640763" cy="15113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chemeClr val="tx1"/>
                </a:solidFill>
              </a:rPr>
              <a:t>Причини </a:t>
            </a:r>
            <a:r>
              <a:rPr lang="ru-RU" sz="2400" i="1" dirty="0" err="1">
                <a:solidFill>
                  <a:schemeClr val="tx1"/>
                </a:solidFill>
              </a:rPr>
              <a:t>конфліктів</a:t>
            </a:r>
            <a:r>
              <a:rPr lang="ru-RU" sz="2400" i="1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виникають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</a:rPr>
              <a:t>між</a:t>
            </a:r>
            <a:r>
              <a:rPr lang="ru-RU" sz="2400" b="1" i="1" dirty="0">
                <a:solidFill>
                  <a:schemeClr val="tx1"/>
                </a:solidFill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</a:rPr>
              <a:t>однолітками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827088" y="254000"/>
            <a:ext cx="7273925" cy="1230313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 err="1">
                <a:solidFill>
                  <a:schemeClr val="bg1">
                    <a:lumMod val="95000"/>
                  </a:schemeClr>
                </a:solidFill>
              </a:rPr>
              <a:t>Приклади</a:t>
            </a:r>
            <a:r>
              <a:rPr lang="ru-RU" sz="3200" b="1" i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3200" b="1" i="1" dirty="0" err="1">
                <a:solidFill>
                  <a:schemeClr val="bg1">
                    <a:lumMod val="95000"/>
                  </a:schemeClr>
                </a:solidFill>
              </a:rPr>
              <a:t>конфліктних</a:t>
            </a:r>
            <a:r>
              <a:rPr lang="ru-RU" sz="3200" b="1" i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3200" b="1" i="1" dirty="0" err="1">
                <a:solidFill>
                  <a:schemeClr val="bg1">
                    <a:lumMod val="95000"/>
                  </a:schemeClr>
                </a:solidFill>
              </a:rPr>
              <a:t>ситуацій</a:t>
            </a:r>
            <a:r>
              <a:rPr lang="ru-RU" sz="3200" b="1" i="1" dirty="0">
                <a:solidFill>
                  <a:schemeClr val="bg1">
                    <a:lumMod val="95000"/>
                  </a:schemeClr>
                </a:solidFill>
              </a:rPr>
              <a:t> старших </a:t>
            </a:r>
            <a:r>
              <a:rPr lang="ru-RU" sz="3200" b="1" i="1" dirty="0" err="1">
                <a:solidFill>
                  <a:schemeClr val="bg1">
                    <a:lumMod val="95000"/>
                  </a:schemeClr>
                </a:solidFill>
              </a:rPr>
              <a:t>класів</a:t>
            </a:r>
            <a:r>
              <a:rPr lang="ru-RU" sz="3200" b="1" i="1" dirty="0">
                <a:solidFill>
                  <a:schemeClr val="bg1">
                    <a:lumMod val="95000"/>
                  </a:schemeClr>
                </a:solidFill>
              </a:rPr>
              <a:t>:</a:t>
            </a:r>
            <a:endParaRPr lang="ru-RU" sz="3200" i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20483" name="Picture 2" descr="http://cs617526.vk.me/v617526836/102b/39LYC-t1Kw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1871663"/>
            <a:ext cx="4332288" cy="455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179388" y="1700213"/>
            <a:ext cx="4824412" cy="489743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800" b="1" dirty="0" err="1">
                <a:solidFill>
                  <a:schemeClr val="tx1"/>
                </a:solidFill>
              </a:rPr>
              <a:t>Нові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відношення</a:t>
            </a:r>
            <a:r>
              <a:rPr lang="ru-RU" sz="2800" b="1" dirty="0">
                <a:solidFill>
                  <a:schemeClr val="tx1"/>
                </a:solidFill>
              </a:rPr>
              <a:t> з </a:t>
            </a:r>
            <a:r>
              <a:rPr lang="ru-RU" sz="2800" b="1" dirty="0" err="1">
                <a:solidFill>
                  <a:schemeClr val="tx1"/>
                </a:solidFill>
              </a:rPr>
              <a:t>вчителями</a:t>
            </a:r>
            <a:r>
              <a:rPr lang="ru-RU" sz="2800" dirty="0">
                <a:solidFill>
                  <a:schemeClr val="tx1"/>
                </a:solidFill>
              </a:rPr>
              <a:t>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800" b="1" dirty="0" err="1">
                <a:solidFill>
                  <a:schemeClr val="tx1"/>
                </a:solidFill>
              </a:rPr>
              <a:t>Гумор</a:t>
            </a:r>
            <a:r>
              <a:rPr lang="ru-RU" sz="2800" b="1" dirty="0">
                <a:solidFill>
                  <a:schemeClr val="tx1"/>
                </a:solidFill>
              </a:rPr>
              <a:t> на </a:t>
            </a:r>
            <a:r>
              <a:rPr lang="ru-RU" sz="2800" b="1" dirty="0" err="1">
                <a:solidFill>
                  <a:schemeClr val="tx1"/>
                </a:solidFill>
              </a:rPr>
              <a:t>уроці</a:t>
            </a:r>
            <a:r>
              <a:rPr lang="ru-RU" sz="2800" b="1" dirty="0">
                <a:solidFill>
                  <a:schemeClr val="tx1"/>
                </a:solidFill>
              </a:rPr>
              <a:t>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800" b="1" dirty="0" err="1">
                <a:solidFill>
                  <a:schemeClr val="tx1"/>
                </a:solidFill>
              </a:rPr>
              <a:t>Групові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конфлікти</a:t>
            </a:r>
            <a:r>
              <a:rPr lang="ru-RU" sz="2800" b="1" dirty="0">
                <a:solidFill>
                  <a:schemeClr val="tx1"/>
                </a:solidFill>
              </a:rPr>
              <a:t> з приводу </a:t>
            </a:r>
            <a:r>
              <a:rPr lang="ru-RU" sz="2800" b="1" dirty="0" err="1">
                <a:solidFill>
                  <a:schemeClr val="tx1"/>
                </a:solidFill>
              </a:rPr>
              <a:t>навчальної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роботи</a:t>
            </a:r>
            <a:r>
              <a:rPr lang="ru-RU" sz="2800" b="1" dirty="0">
                <a:solidFill>
                  <a:schemeClr val="tx1"/>
                </a:solidFill>
              </a:rPr>
              <a:t>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800" b="1" dirty="0">
                <a:solidFill>
                  <a:schemeClr val="tx1"/>
                </a:solidFill>
              </a:rPr>
              <a:t>Дружба і </a:t>
            </a:r>
            <a:r>
              <a:rPr lang="ru-RU" sz="2800" b="1" dirty="0" err="1">
                <a:solidFill>
                  <a:schemeClr val="tx1"/>
                </a:solidFill>
              </a:rPr>
              <a:t>кохання</a:t>
            </a:r>
            <a:r>
              <a:rPr lang="ru-RU" sz="2800" b="1" dirty="0">
                <a:solidFill>
                  <a:schemeClr val="tx1"/>
                </a:solidFill>
              </a:rPr>
              <a:t> в </a:t>
            </a:r>
            <a:r>
              <a:rPr lang="ru-RU" sz="2800" b="1" dirty="0" err="1">
                <a:solidFill>
                  <a:schemeClr val="tx1"/>
                </a:solidFill>
              </a:rPr>
              <a:t>школі</a:t>
            </a:r>
            <a:r>
              <a:rPr lang="ru-RU" sz="2800" b="1" dirty="0">
                <a:solidFill>
                  <a:schemeClr val="tx1"/>
                </a:solidFill>
              </a:rPr>
              <a:t>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800" b="1" dirty="0">
                <a:solidFill>
                  <a:schemeClr val="tx1"/>
                </a:solidFill>
              </a:rPr>
              <a:t>Право на </a:t>
            </a:r>
            <a:r>
              <a:rPr lang="ru-RU" sz="2800" b="1" dirty="0" err="1">
                <a:solidFill>
                  <a:schemeClr val="tx1"/>
                </a:solidFill>
              </a:rPr>
              <a:t>гідність</a:t>
            </a:r>
            <a:r>
              <a:rPr lang="ru-RU" sz="2800" b="1" dirty="0">
                <a:solidFill>
                  <a:schemeClr val="tx1"/>
                </a:solidFill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39750" y="260350"/>
            <a:ext cx="7993063" cy="165576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i="1" dirty="0" err="1">
                <a:solidFill>
                  <a:schemeClr val="tx1"/>
                </a:solidFill>
              </a:rPr>
              <a:t>Нові</a:t>
            </a:r>
            <a:r>
              <a:rPr lang="ru-RU" sz="4000" i="1" dirty="0">
                <a:solidFill>
                  <a:schemeClr val="tx1"/>
                </a:solidFill>
              </a:rPr>
              <a:t> </a:t>
            </a:r>
            <a:r>
              <a:rPr lang="ru-RU" sz="4000" i="1" dirty="0" err="1">
                <a:solidFill>
                  <a:schemeClr val="tx1"/>
                </a:solidFill>
              </a:rPr>
              <a:t>відношення</a:t>
            </a:r>
            <a:r>
              <a:rPr lang="ru-RU" sz="4000" i="1" dirty="0">
                <a:solidFill>
                  <a:schemeClr val="tx1"/>
                </a:solidFill>
              </a:rPr>
              <a:t> з </a:t>
            </a:r>
            <a:r>
              <a:rPr lang="ru-RU" sz="4000" i="1" dirty="0" err="1">
                <a:solidFill>
                  <a:schemeClr val="tx1"/>
                </a:solidFill>
              </a:rPr>
              <a:t>вчителями</a:t>
            </a:r>
            <a:r>
              <a:rPr lang="ru-RU" sz="4000" i="1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21506" name="Picture 2" descr="http://komintern.mogilev.edu.by/sm_full.aspx?guid=209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2263775"/>
            <a:ext cx="7142163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кругленный прямоугольник 5"/>
          <p:cNvSpPr/>
          <p:nvPr/>
        </p:nvSpPr>
        <p:spPr>
          <a:xfrm>
            <a:off x="179388" y="1916113"/>
            <a:ext cx="4824412" cy="468153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 err="1">
                <a:solidFill>
                  <a:schemeClr val="tx1"/>
                </a:solidFill>
              </a:rPr>
              <a:t>Бажання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учня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привернути</a:t>
            </a:r>
            <a:r>
              <a:rPr lang="ru-RU" sz="2400" dirty="0">
                <a:solidFill>
                  <a:schemeClr val="tx1"/>
                </a:solidFill>
              </a:rPr>
              <a:t> до себе </a:t>
            </a:r>
            <a:r>
              <a:rPr lang="ru-RU" sz="2400" dirty="0" err="1">
                <a:solidFill>
                  <a:schemeClr val="tx1"/>
                </a:solidFill>
              </a:rPr>
              <a:t>увагу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молодої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вчительки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виділиться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серед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однолітками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своєю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«</a:t>
            </a:r>
            <a:r>
              <a:rPr lang="ru-RU" sz="2400" dirty="0" err="1">
                <a:solidFill>
                  <a:schemeClr val="tx1"/>
                </a:solidFill>
              </a:rPr>
              <a:t>наглістю</a:t>
            </a:r>
            <a:r>
              <a:rPr lang="en-US" sz="2400" dirty="0">
                <a:solidFill>
                  <a:schemeClr val="tx1"/>
                </a:solidFill>
              </a:rPr>
              <a:t>» </a:t>
            </a:r>
            <a:r>
              <a:rPr lang="ru-RU" sz="2400" dirty="0">
                <a:solidFill>
                  <a:schemeClr val="tx1"/>
                </a:solidFill>
              </a:rPr>
              <a:t>по </a:t>
            </a:r>
            <a:r>
              <a:rPr lang="ru-RU" sz="2400" dirty="0" err="1">
                <a:solidFill>
                  <a:schemeClr val="tx1"/>
                </a:solidFill>
              </a:rPr>
              <a:t>відношенню</a:t>
            </a:r>
            <a:r>
              <a:rPr lang="ru-RU" sz="2400" dirty="0">
                <a:solidFill>
                  <a:schemeClr val="tx1"/>
                </a:solidFill>
              </a:rPr>
              <a:t> до </a:t>
            </a:r>
            <a:r>
              <a:rPr lang="ru-RU" sz="2400" dirty="0" err="1">
                <a:solidFill>
                  <a:schemeClr val="tx1"/>
                </a:solidFill>
              </a:rPr>
              <a:t>неї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endParaRPr lang="ru-RU" sz="2400" dirty="0">
              <a:solidFill>
                <a:schemeClr val="tx1"/>
              </a:solidFill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 err="1">
                <a:solidFill>
                  <a:schemeClr val="tx1"/>
                </a:solidFill>
              </a:rPr>
              <a:t>Конфлікти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викликані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вчителем</a:t>
            </a:r>
            <a:r>
              <a:rPr lang="ru-RU" sz="2400" dirty="0">
                <a:solidFill>
                  <a:schemeClr val="tx1"/>
                </a:solidFill>
              </a:rPr>
              <a:t> в </a:t>
            </a:r>
            <a:r>
              <a:rPr lang="ru-RU" sz="2400" dirty="0" err="1">
                <a:solidFill>
                  <a:schemeClr val="tx1"/>
                </a:solidFill>
              </a:rPr>
              <a:t>результаті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застосування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міри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покарання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невідповідної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віковим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здатностям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учня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616</Words>
  <Application>Microsoft Office PowerPoint</Application>
  <PresentationFormat>Экран (4:3)</PresentationFormat>
  <Paragraphs>125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Calibri</vt:lpstr>
      <vt:lpstr>Arial</vt:lpstr>
      <vt:lpstr>Тема Office</vt:lpstr>
      <vt:lpstr>Презентація на тему: «Конфлікти старшого шкільного віку»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март</dc:creator>
  <cp:lastModifiedBy>Admin</cp:lastModifiedBy>
  <cp:revision>10</cp:revision>
  <dcterms:created xsi:type="dcterms:W3CDTF">2014-05-06T15:54:34Z</dcterms:created>
  <dcterms:modified xsi:type="dcterms:W3CDTF">2014-05-06T20:03:44Z</dcterms:modified>
</cp:coreProperties>
</file>