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0D50-45D9-4F39-81FE-0EAA2A69519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309C-B522-4151-A9DF-289A23B7A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0D50-45D9-4F39-81FE-0EAA2A69519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309C-B522-4151-A9DF-289A23B7A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0D50-45D9-4F39-81FE-0EAA2A69519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309C-B522-4151-A9DF-289A23B7A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0D50-45D9-4F39-81FE-0EAA2A69519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309C-B522-4151-A9DF-289A23B7A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0D50-45D9-4F39-81FE-0EAA2A69519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309C-B522-4151-A9DF-289A23B7A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0D50-45D9-4F39-81FE-0EAA2A69519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309C-B522-4151-A9DF-289A23B7A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0D50-45D9-4F39-81FE-0EAA2A69519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309C-B522-4151-A9DF-289A23B7A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0D50-45D9-4F39-81FE-0EAA2A69519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309C-B522-4151-A9DF-289A23B7A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0D50-45D9-4F39-81FE-0EAA2A69519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309C-B522-4151-A9DF-289A23B7A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0D50-45D9-4F39-81FE-0EAA2A69519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309C-B522-4151-A9DF-289A23B7A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0D50-45D9-4F39-81FE-0EAA2A69519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309C-B522-4151-A9DF-289A23B7A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20D50-45D9-4F39-81FE-0EAA2A69519D}" type="datetimeFigureOut">
              <a:rPr lang="ru-RU" smtClean="0"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7309C-B522-4151-A9DF-289A23B7AF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1428736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Constantia" pitchFamily="18" charset="0"/>
              </a:rPr>
              <a:t/>
            </a:r>
            <a:br>
              <a:rPr lang="ru-RU" sz="2400" i="1" dirty="0" smtClean="0">
                <a:latin typeface="Constantia" pitchFamily="18" charset="0"/>
              </a:rPr>
            </a:br>
            <a:r>
              <a:rPr lang="ru-RU" sz="2400" i="1" dirty="0" smtClean="0">
                <a:latin typeface="Constantia" pitchFamily="18" charset="0"/>
              </a:rPr>
              <a:t>Проект на тему : СМИ ( виды и функции СМИ , СМИ как средство форм</a:t>
            </a:r>
            <a:r>
              <a:rPr lang="ru-RU" sz="2400" i="1" dirty="0">
                <a:latin typeface="Constantia" pitchFamily="18" charset="0"/>
              </a:rPr>
              <a:t>и</a:t>
            </a:r>
            <a:r>
              <a:rPr lang="ru-RU" sz="2400" i="1" dirty="0" smtClean="0">
                <a:latin typeface="Constantia" pitchFamily="18" charset="0"/>
              </a:rPr>
              <a:t>рования общественного мнения 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72264" y="4786322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latin typeface="Constantia" pitchFamily="18" charset="0"/>
              </a:rPr>
              <a:t>Ученицы 11-Б класса</a:t>
            </a:r>
          </a:p>
          <a:p>
            <a:pPr algn="r"/>
            <a:r>
              <a:rPr lang="ru-RU" i="1" dirty="0" smtClean="0">
                <a:latin typeface="Constantia" pitchFamily="18" charset="0"/>
              </a:rPr>
              <a:t>ЗМЛ№99</a:t>
            </a:r>
          </a:p>
          <a:p>
            <a:pPr algn="r"/>
            <a:r>
              <a:rPr lang="ru-RU" i="1" dirty="0" smtClean="0">
                <a:latin typeface="Constantia" pitchFamily="18" charset="0"/>
              </a:rPr>
              <a:t>Шевченко Анжелы</a:t>
            </a:r>
          </a:p>
          <a:p>
            <a:pPr algn="r"/>
            <a:r>
              <a:rPr lang="ru-RU" i="1" dirty="0" smtClean="0">
                <a:latin typeface="Constantia" pitchFamily="18" charset="0"/>
              </a:rPr>
              <a:t>Учитель : </a:t>
            </a:r>
          </a:p>
          <a:p>
            <a:pPr algn="r"/>
            <a:r>
              <a:rPr lang="ru-RU" i="1" dirty="0" err="1" smtClean="0">
                <a:latin typeface="Constantia" pitchFamily="18" charset="0"/>
              </a:rPr>
              <a:t>Диордиева</a:t>
            </a:r>
            <a:r>
              <a:rPr lang="ru-RU" i="1" dirty="0" smtClean="0">
                <a:latin typeface="Constantia" pitchFamily="18" charset="0"/>
              </a:rPr>
              <a:t> Н.В.</a:t>
            </a:r>
            <a:endParaRPr lang="ru-RU" i="1" dirty="0">
              <a:latin typeface="Constant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9296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>
                <a:latin typeface="Constantia" pitchFamily="18" charset="0"/>
              </a:rPr>
              <a:t>Появление массовой аудитории у телевидения и определило и экономическую специфику аудиовизуальных СМИ. Возможность одновременного доступа рекламодателей к большому числу потребителей сформировала практику коммерческого телевидения, реализующего одну из ведущих концепций </a:t>
            </a:r>
            <a:r>
              <a:rPr lang="ru-RU" dirty="0" err="1">
                <a:latin typeface="Constantia" pitchFamily="18" charset="0"/>
              </a:rPr>
              <a:t>современнойтелеиндустрии</a:t>
            </a:r>
            <a:r>
              <a:rPr lang="ru-RU" dirty="0">
                <a:latin typeface="Constantia" pitchFamily="18" charset="0"/>
              </a:rPr>
              <a:t>. Именно в условиях коммерческого радио и телевидения зрители впервые получили возможность «бесплатного» доступа к программам. Коммерческому ТВ противостоит практика общественного вещания, основанная на признании особой социально-политической миссии аудиовизуальных СМИ. Обращаясь к массовой аудитории, непосредственно влияя на формирование общественного мнения и индивидуальных взглядов зрителей, вещание стало сегодня уникальным </a:t>
            </a:r>
            <a:r>
              <a:rPr lang="ru-RU" dirty="0" err="1">
                <a:latin typeface="Constantia" pitchFamily="18" charset="0"/>
              </a:rPr>
              <a:t>медиаинститутом</a:t>
            </a:r>
            <a:r>
              <a:rPr lang="ru-RU" dirty="0">
                <a:latin typeface="Constantia" pitchFamily="18" charset="0"/>
              </a:rPr>
              <a:t>, сердцевиной политической системы, механизмом создания национальной идентичности, с одной стороны, и массовой культуры – с другой.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_365_2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429132"/>
            <a:ext cx="3476625" cy="212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0"/>
            <a:ext cx="82153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25-й кадр  — вымышленная методика воздействия на подсознание людей посредством вставки в видеоряд скрытой рекламы в виде дополнительных кадров. Автор метода Джеймс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признал,что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результаты экспериментов, якобы подтверждавших наличие такого воздействия на людей, были им сфабрикованы. Несмотря на это, использование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сублиминальной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рекламы запрещено в ряде стран.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Идея заключается в том, что зрение человека якобы способно различать не более чем 24 кадра в секунду (хотя эта граница зависит от чёткости краёв и скорости движения объектов на экране). Поэтому инородный кадр, показываемый менее чем на 1/24 секунды, якобы минуя сознание, воздействует сразу на подсознание. Таким образом отсеивается огромное количество информации . На самом же деле через подсознание проходит вся информация, поступающая в мозг, а затем для обработки той информации, которая будет воспринята как наиболее важная, подключается сознание.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жительности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восприятия может значительно превышать 1/25 секунды (например, обычная телевизионная реклама), а следовательно, «скрытая» реклама уже в любом случае менее продуктивна, чем обычная.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4643446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Таким образом было изобретено еще одно средство влияния на сознание людей .</a:t>
            </a:r>
            <a:endParaRPr lang="ru-RU" sz="2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Пример применения 25-го кадра в политике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1357298"/>
            <a:ext cx="7572428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 время парламентских выборов на Украине в 2006 году руководитель избирательной кампании Партии регионов Евгений Кушнарёв заявил об использовании блоком «Наша Украина» так называемого «25-го кадра» в агитационном фильме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Загроза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Страшнаправда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продемонстрированном 10 марта на Первом национальном канале. По его словам, на протяжении всей ленты пять раз по три кадра появляется изображение черепа. Блок «Наша Украина», в свою очередь, опроверг через свою пресс-службу обвинения, назвав череп спецэффектом, упрекнув Партию регионов в раздувании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псевдосенсаций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отвлечения внимания от компрометирующих фактов, приведённых в фильме. При замедленном просмотре видно, что изображение черепа проявлялось в виде вспышки при смене сюжетов и занимало более одного кадра в каждом случае, то есть не являлось 25-м кадром как таковым.</a:t>
            </a:r>
          </a:p>
          <a:p>
            <a:endParaRPr lang="ru-RU" dirty="0"/>
          </a:p>
        </p:txBody>
      </p:sp>
      <p:pic>
        <p:nvPicPr>
          <p:cNvPr id="4" name="Рисунок 3" descr="chto-takoe-25-kadr-234x30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857760"/>
            <a:ext cx="1448755" cy="1857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м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357543"/>
            <a:ext cx="4143404" cy="3314723"/>
          </a:xfrm>
          <a:prstGeom prst="rect">
            <a:avLst/>
          </a:prstGeom>
        </p:spPr>
      </p:pic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066" y="214290"/>
            <a:ext cx="4079383" cy="2714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4500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 появлением и распространением Интернета он стал сам по себе во многом использоваться как средство массовой коммуникации, и в его рамках стали действовать традиционные средства массовой коммуникации, появились интернет-СМИ. Они быстро завоевали популярность, хотя их аудитория пока гораздо меньше, чем «традиционных» (как их стали называть) СМИ.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3500438"/>
            <a:ext cx="4071966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все СМИ имеют сайты в Интернете, на многих из них публикуются регулярно обновляемая информация: как правило, это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интернет-версии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 же материалов, иногда они выходят с задержкой, иногда к материалам и/или архивам доступ является платным. Также существуют интернет-радио и интернет-телевидение.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1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Благодаря </a:t>
            </a:r>
            <a:r>
              <a:rPr lang="ru-RU" i="1" dirty="0">
                <a:latin typeface="Constantia" pitchFamily="18" charset="0"/>
              </a:rPr>
              <a:t>развитию интернет-СМИ, количество людей, предпочитающих читать бумажную прессу, с каждым годом сокращается. Так, опросы общественного мнения в 2009 г. показывали, что только 19 % жителей США в возрасте от 18 до 35 лет просматривают бумажную прессу. Средний возраст читателей бумажных газет в США равен 55 годам. Общий тираж выпускаемых в США газет с 1989 по 2009 годы сократился с 62 </a:t>
            </a:r>
            <a:r>
              <a:rPr lang="ru-RU" i="1" dirty="0" err="1">
                <a:latin typeface="Constantia" pitchFamily="18" charset="0"/>
              </a:rPr>
              <a:t>млн</a:t>
            </a:r>
            <a:r>
              <a:rPr lang="ru-RU" i="1" dirty="0">
                <a:latin typeface="Constantia" pitchFamily="18" charset="0"/>
              </a:rPr>
              <a:t> до 49 </a:t>
            </a:r>
            <a:r>
              <a:rPr lang="ru-RU" i="1" dirty="0" err="1">
                <a:latin typeface="Constantia" pitchFamily="18" charset="0"/>
              </a:rPr>
              <a:t>млн</a:t>
            </a:r>
            <a:r>
              <a:rPr lang="ru-RU" i="1" dirty="0">
                <a:latin typeface="Constantia" pitchFamily="18" charset="0"/>
              </a:rPr>
              <a:t> экземпляров в день.</a:t>
            </a:r>
          </a:p>
          <a:p>
            <a:endParaRPr lang="ru-RU" dirty="0"/>
          </a:p>
        </p:txBody>
      </p:sp>
      <p:pic>
        <p:nvPicPr>
          <p:cNvPr id="3" name="Рисунок 2" descr="4b16990e49fe809bd809c7357f860e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357430"/>
            <a:ext cx="5715000" cy="421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7686" y="5714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latin typeface="Constantia" pitchFamily="18" charset="0"/>
              </a:rPr>
              <a:t>Средства массовой информации </a:t>
            </a:r>
            <a:r>
              <a:rPr lang="ru-RU" dirty="0">
                <a:latin typeface="Constantia" pitchFamily="18" charset="0"/>
              </a:rPr>
              <a:t>(СМИ), </a:t>
            </a:r>
            <a:r>
              <a:rPr lang="ru-RU" dirty="0" err="1">
                <a:latin typeface="Constantia" pitchFamily="18" charset="0"/>
              </a:rPr>
              <a:t>масс-медиа</a:t>
            </a:r>
            <a:r>
              <a:rPr lang="ru-RU" dirty="0">
                <a:latin typeface="Constantia" pitchFamily="18" charset="0"/>
              </a:rPr>
              <a:t> — периодические печатные издания, радио-, теле- и видеопрограммы, </a:t>
            </a:r>
            <a:r>
              <a:rPr lang="ru-RU" dirty="0" err="1">
                <a:latin typeface="Constantia" pitchFamily="18" charset="0"/>
              </a:rPr>
              <a:t>кинохроникальные</a:t>
            </a:r>
            <a:r>
              <a:rPr lang="ru-RU" dirty="0">
                <a:latin typeface="Constantia" pitchFamily="18" charset="0"/>
              </a:rPr>
              <a:t> программы, иные формы распространения массовой информации. Под массовой информацией законодатель понимает: «предназначенные для неограниченного круга лиц печатные, аудио-, аудиовизуальные и иные сообщения и материалы».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429132"/>
            <a:ext cx="3174297" cy="1928826"/>
          </a:xfrm>
          <a:prstGeom prst="rect">
            <a:avLst/>
          </a:prstGeom>
        </p:spPr>
      </p:pic>
      <p:pic>
        <p:nvPicPr>
          <p:cNvPr id="5" name="Рисунок 4" descr="4260_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3619525" cy="2714644"/>
          </a:xfrm>
          <a:prstGeom prst="rect">
            <a:avLst/>
          </a:prstGeom>
        </p:spPr>
      </p:pic>
      <p:pic>
        <p:nvPicPr>
          <p:cNvPr id="6" name="Рисунок 5" descr="1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4357694"/>
            <a:ext cx="2059085" cy="2100267"/>
          </a:xfrm>
          <a:prstGeom prst="rect">
            <a:avLst/>
          </a:prstGeom>
        </p:spPr>
      </p:pic>
      <p:pic>
        <p:nvPicPr>
          <p:cNvPr id="7" name="Рисунок 6" descr="orig_blog_96562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71876"/>
            <a:ext cx="3199944" cy="3023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215370" cy="5509200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lvl="0"/>
            <a:r>
              <a:rPr lang="ru-RU" i="1" dirty="0" smtClean="0">
                <a:latin typeface="Constantia" pitchFamily="18" charset="0"/>
              </a:rPr>
              <a:t>У </a:t>
            </a:r>
            <a:r>
              <a:rPr lang="ru-RU" i="1" dirty="0">
                <a:latin typeface="Constantia" pitchFamily="18" charset="0"/>
              </a:rPr>
              <a:t>СМИ огромное количество функций в </a:t>
            </a:r>
            <a:r>
              <a:rPr lang="ru-RU" i="1" dirty="0" smtClean="0">
                <a:latin typeface="Constantia" pitchFamily="18" charset="0"/>
              </a:rPr>
              <a:t>разных сферах:</a:t>
            </a:r>
          </a:p>
          <a:p>
            <a:pPr lvl="0"/>
            <a:endParaRPr lang="ru-RU" i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i="1" dirty="0" smtClean="0">
                <a:latin typeface="Constantia" pitchFamily="18" charset="0"/>
              </a:rPr>
              <a:t> коммуникативная </a:t>
            </a:r>
            <a:r>
              <a:rPr lang="ru-RU" sz="1400" i="1" dirty="0">
                <a:latin typeface="Constantia" pitchFamily="18" charset="0"/>
              </a:rPr>
              <a:t>- функция общения, налаживания контакта, которую автор называет исходной функцией журналистики; </a:t>
            </a:r>
            <a:endParaRPr lang="ru-RU" sz="1400" i="1" dirty="0" smtClean="0">
              <a:latin typeface="Constantia" pitchFamily="18" charset="0"/>
            </a:endParaRPr>
          </a:p>
          <a:p>
            <a:endParaRPr lang="ru-RU" sz="1400" i="1" dirty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i="1" dirty="0">
                <a:latin typeface="Constantia" pitchFamily="18" charset="0"/>
              </a:rPr>
              <a:t> </a:t>
            </a:r>
            <a:r>
              <a:rPr lang="ru-RU" sz="1400" i="1" dirty="0" smtClean="0">
                <a:latin typeface="Constantia" pitchFamily="18" charset="0"/>
              </a:rPr>
              <a:t>непосредственно-организаторская</a:t>
            </a:r>
            <a:r>
              <a:rPr lang="ru-RU" sz="1400" i="1" dirty="0">
                <a:latin typeface="Constantia" pitchFamily="18" charset="0"/>
              </a:rPr>
              <a:t>, в которой наиболее наглядно проявляется роль журналистики как "четвертой власти" в обществе; </a:t>
            </a:r>
          </a:p>
          <a:p>
            <a:pPr>
              <a:buFont typeface="Arial" pitchFamily="34" charset="0"/>
              <a:buChar char="•"/>
            </a:pPr>
            <a:endParaRPr lang="ru-RU" sz="1400" i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i="1" dirty="0" smtClean="0">
                <a:latin typeface="Constantia" pitchFamily="18" charset="0"/>
              </a:rPr>
              <a:t>идеологическая </a:t>
            </a:r>
            <a:r>
              <a:rPr lang="ru-RU" sz="1400" i="1" dirty="0">
                <a:latin typeface="Constantia" pitchFamily="18" charset="0"/>
              </a:rPr>
              <a:t>(социально-ориентирующая), связанная со стремлением оказать глубокое влияние на мировоззренческие основы и ценностные ориентации аудитории, на самосознание людей, их идеалы и стремления, включая мотивацию поведенческих актов; </a:t>
            </a:r>
          </a:p>
          <a:p>
            <a:pPr>
              <a:buFont typeface="Arial" pitchFamily="34" charset="0"/>
              <a:buChar char="•"/>
            </a:pPr>
            <a:endParaRPr lang="ru-RU" sz="1400" i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i="1" dirty="0" smtClean="0">
                <a:latin typeface="Constantia" pitchFamily="18" charset="0"/>
              </a:rPr>
              <a:t>культурно-образовательная</a:t>
            </a:r>
            <a:r>
              <a:rPr lang="ru-RU" sz="1400" i="1" dirty="0">
                <a:latin typeface="Constantia" pitchFamily="18" charset="0"/>
              </a:rPr>
              <a:t>, заключающаяся, по мнению автора, в том, чтобы, будучи одним из институтов культуры общества, участвовать в пропаганде и распространении в жизни общества высоких культурных ценностей, воспитывать людей на образцах общемировой культуры, тем самым способствуя всестороннему развитию человека; </a:t>
            </a:r>
          </a:p>
          <a:p>
            <a:pPr>
              <a:buFont typeface="Arial" pitchFamily="34" charset="0"/>
              <a:buChar char="•"/>
            </a:pPr>
            <a:endParaRPr lang="ru-RU" sz="1400" i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i="1" dirty="0" smtClean="0">
                <a:latin typeface="Constantia" pitchFamily="18" charset="0"/>
              </a:rPr>
              <a:t> рекламно-справочная</a:t>
            </a:r>
            <a:r>
              <a:rPr lang="ru-RU" sz="1400" i="1" dirty="0">
                <a:latin typeface="Constantia" pitchFamily="18" charset="0"/>
              </a:rPr>
              <a:t>, связанная с удовлетворением утилитарных запросов в связи с миром увлечений разных слоев аудитории (сад, огород, туризм, коллекционирование, шахматы и т.д. и т.п.)"; </a:t>
            </a:r>
          </a:p>
          <a:p>
            <a:pPr>
              <a:buFont typeface="Arial" pitchFamily="34" charset="0"/>
              <a:buChar char="•"/>
            </a:pPr>
            <a:endParaRPr lang="ru-RU" sz="1400" i="1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i="1" dirty="0" smtClean="0">
                <a:latin typeface="Constantia" pitchFamily="18" charset="0"/>
              </a:rPr>
              <a:t> рекреативная </a:t>
            </a:r>
            <a:r>
              <a:rPr lang="ru-RU" sz="1400" i="1" dirty="0">
                <a:latin typeface="Constantia" pitchFamily="18" charset="0"/>
              </a:rPr>
              <a:t>(развлечения, снятия напряжения, получение удовольствия).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57354" y="-3924151"/>
            <a:ext cx="9715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в современных </a:t>
            </a:r>
            <a:r>
              <a:rPr lang="ru-RU" dirty="0" err="1"/>
              <a:t>исследованияхможно</a:t>
            </a:r>
            <a:r>
              <a:rPr lang="ru-RU" dirty="0"/>
              <a:t> также </a:t>
            </a:r>
            <a:r>
              <a:rPr lang="ru-RU" dirty="0" err="1"/>
              <a:t>встретитьсамое</a:t>
            </a:r>
            <a:r>
              <a:rPr lang="ru-RU" dirty="0"/>
              <a:t> простое разделение функций:</a:t>
            </a:r>
          </a:p>
          <a:p>
            <a:r>
              <a:rPr lang="ru-RU" dirty="0"/>
              <a:t>• гуманитарные функции СМИ - информирование, образование, развлечение и т.п.; </a:t>
            </a:r>
          </a:p>
          <a:p>
            <a:r>
              <a:rPr lang="ru-RU" dirty="0"/>
              <a:t>• политические функции СМИ - формирование массового общественного сознания и/или направленное влияние на отдельные группы населения. </a:t>
            </a:r>
          </a:p>
          <a:p>
            <a:r>
              <a:rPr lang="ru-RU" dirty="0"/>
              <a:t> Видимо, эти функции названы политическими, поскольку политическая власть воздействует на общественное мнение, формирует определенную идеологию в массах, привлекает к политическим идеям различные группы лиц. Особенно сильно процесс влияния на общественное мнение происходит во время политических выборов, когда внедряются установки, стереотипы, навязываются свои цели и человек побуждается к определенному действию.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42852"/>
            <a:ext cx="61436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Monotype Corsiva" pitchFamily="66" charset="0"/>
              </a:rPr>
              <a:t>В </a:t>
            </a:r>
            <a:r>
              <a:rPr lang="ru-RU" dirty="0">
                <a:latin typeface="Monotype Corsiva" pitchFamily="66" charset="0"/>
              </a:rPr>
              <a:t>современных </a:t>
            </a:r>
            <a:r>
              <a:rPr lang="ru-RU" dirty="0" smtClean="0">
                <a:latin typeface="Monotype Corsiva" pitchFamily="66" charset="0"/>
              </a:rPr>
              <a:t>исследованиях можно </a:t>
            </a:r>
            <a:r>
              <a:rPr lang="ru-RU" dirty="0">
                <a:latin typeface="Monotype Corsiva" pitchFamily="66" charset="0"/>
              </a:rPr>
              <a:t>также </a:t>
            </a:r>
            <a:r>
              <a:rPr lang="ru-RU" dirty="0" smtClean="0">
                <a:latin typeface="Monotype Corsiva" pitchFamily="66" charset="0"/>
              </a:rPr>
              <a:t>встретить самое </a:t>
            </a:r>
            <a:r>
              <a:rPr lang="ru-RU" dirty="0">
                <a:latin typeface="Monotype Corsiva" pitchFamily="66" charset="0"/>
              </a:rPr>
              <a:t>простое разделение функций:</a:t>
            </a:r>
          </a:p>
          <a:p>
            <a:r>
              <a:rPr lang="ru-RU" dirty="0">
                <a:latin typeface="Monotype Corsiva" pitchFamily="66" charset="0"/>
              </a:rPr>
              <a:t>• гуманитарные функции СМИ - информирование, образование, развлечение и т.п.; </a:t>
            </a:r>
          </a:p>
          <a:p>
            <a:r>
              <a:rPr lang="ru-RU" dirty="0">
                <a:latin typeface="Monotype Corsiva" pitchFamily="66" charset="0"/>
              </a:rPr>
              <a:t>• политические функции СМИ - формирование массового общественного сознания и/или направленное влияние на отдельные группы населения. </a:t>
            </a:r>
          </a:p>
          <a:p>
            <a:r>
              <a:rPr lang="ru-RU" sz="1400" dirty="0"/>
              <a:t> </a:t>
            </a:r>
          </a:p>
          <a:p>
            <a:endParaRPr lang="ru-RU" sz="1400" dirty="0">
              <a:latin typeface="Constantia" pitchFamily="18" charset="0"/>
            </a:endParaRPr>
          </a:p>
        </p:txBody>
      </p:sp>
      <p:pic>
        <p:nvPicPr>
          <p:cNvPr id="4" name="Рисунок 3" descr="S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143116"/>
            <a:ext cx="4730326" cy="4038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3000372"/>
            <a:ext cx="3571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Constantia" pitchFamily="18" charset="0"/>
              </a:rPr>
              <a:t>Видимо, эти функции названы политическими, поскольку политическая власть воздействует на общественное мнение, формирует определенную идеологию в массах, привлекает к политическим идеям различные группы лиц. Особенно сильно процесс влияния на общественное мнение происходит во время политических выборов, когда внедряются установки, стереотипы, навязываются свои цели и человек побуждается к определенному действию.</a:t>
            </a:r>
            <a:endParaRPr lang="ru-RU" sz="1400" i="1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Constantia" pitchFamily="18" charset="0"/>
              </a:rPr>
              <a:t>Все конкретные разновидности средств массовой информации, в своей совокупности образуют единую систему СМИ. Структурно эта система распадается на три базовые группы</a:t>
            </a: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: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3" name="Рисунок 2" descr="2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1" y="2857496"/>
            <a:ext cx="5143509" cy="3857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3143248"/>
            <a:ext cx="2857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Печатная пресса (газеты, журналы…)</a:t>
            </a:r>
          </a:p>
          <a:p>
            <a:pPr lvl="0"/>
            <a:endParaRPr lang="ru-RU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Аудиовизуальные СМИ (радио, телевидение…)</a:t>
            </a:r>
          </a:p>
          <a:p>
            <a:pPr lvl="0"/>
            <a:endParaRPr lang="ru-RU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Информационные службы (новостные агентства, пресс-службы…)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47149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i="1" dirty="0">
                <a:latin typeface="+mj-lt"/>
              </a:rPr>
              <a:t>История рекламы в прессе уходит в далекое прошлое. </a:t>
            </a:r>
            <a:r>
              <a:rPr lang="ru-RU" i="1" dirty="0" smtClean="0">
                <a:latin typeface="+mj-lt"/>
              </a:rPr>
              <a:t>Однако </a:t>
            </a:r>
            <a:r>
              <a:rPr lang="ru-RU" i="1" dirty="0">
                <a:latin typeface="+mj-lt"/>
              </a:rPr>
              <a:t>действительное рождение прессы произошло гораздо позже, лишь в пятнадцатом веке. Именно в это время в результате бурного развития торговли в европейских странах начал формироваться устойчивый спрос на информацию. </a:t>
            </a:r>
          </a:p>
          <a:p>
            <a:r>
              <a:rPr lang="ru-RU" i="1" dirty="0">
                <a:latin typeface="+mj-lt"/>
              </a:rPr>
              <a:t>Первые печатные листки выходили нерегулярно, небольшими тиражами, с несистематизированным содержанием. Лишь в семнадцатом веке по всему цивилизованному миру начали издаваться настоящие периодические печатные издания. </a:t>
            </a:r>
          </a:p>
          <a:p>
            <a:r>
              <a:rPr lang="ru-RU" i="1" dirty="0">
                <a:latin typeface="+mj-lt"/>
              </a:rPr>
              <a:t>Развитию прессы того периода способствовала как готовность людей к потреблению информации, связанная с повысившимся уровнем грамотности населения, так и экономическая выгодность издания периодики. </a:t>
            </a:r>
          </a:p>
        </p:txBody>
      </p:sp>
      <p:pic>
        <p:nvPicPr>
          <p:cNvPr id="3" name="Рисунок 2" descr="789202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14290"/>
            <a:ext cx="3443282" cy="2217970"/>
          </a:xfrm>
          <a:prstGeom prst="rect">
            <a:avLst/>
          </a:prstGeom>
        </p:spPr>
      </p:pic>
      <p:pic>
        <p:nvPicPr>
          <p:cNvPr id="4" name="Рисунок 3" descr="SWScan00293_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714620"/>
            <a:ext cx="2409494" cy="3406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36528_23550a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2"/>
            <a:ext cx="2719022" cy="2949030"/>
          </a:xfrm>
          <a:prstGeom prst="rect">
            <a:avLst/>
          </a:prstGeom>
        </p:spPr>
      </p:pic>
      <p:pic>
        <p:nvPicPr>
          <p:cNvPr id="3" name="Рисунок 2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314322"/>
            <a:ext cx="2381254" cy="3321223"/>
          </a:xfrm>
          <a:prstGeom prst="rect">
            <a:avLst/>
          </a:prstGeom>
        </p:spPr>
      </p:pic>
      <p:pic>
        <p:nvPicPr>
          <p:cNvPr id="4" name="Рисунок 3" descr="20history.jp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86936" y="3286124"/>
            <a:ext cx="2451981" cy="3347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142852"/>
            <a:ext cx="53578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+mj-lt"/>
              </a:rPr>
              <a:t>На начало двадцатого века газеты и журналы являются единственным средством массовой информации. Реклама в них становится самым мощным маркетинговым средством. Однако в дальнейшем ситуация существенно меняется. Научные и технические достижения вносят свои коррективы в формирование рекламного рынка.</a:t>
            </a:r>
          </a:p>
          <a:p>
            <a:r>
              <a:rPr lang="ru-RU" sz="1600" i="1" dirty="0">
                <a:latin typeface="+mj-lt"/>
              </a:rPr>
              <a:t>В тридцатые годы достаточно мощно развивается новое средство массовой информации – радио. Часть рекламодателей начинает пользоваться «эфирными» возможностями. Еще через двадцать лет наступает эра телевидения.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3643314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В семидесятые годы двадцатого века становится очевидным, что пресса окончательно утратила монополию на рекламу в средствах массой информации – современный рынок требует новых подходов. </a:t>
            </a:r>
          </a:p>
          <a:p>
            <a:r>
              <a:rPr lang="ru-RU" sz="1600" i="1" dirty="0"/>
              <a:t>В 90-е годы 20 века на рекламном рынке мощно заявляют о себе </a:t>
            </a:r>
            <a:r>
              <a:rPr lang="ru-RU" sz="1600" i="1" dirty="0" err="1"/>
              <a:t>директ-маркетинг</a:t>
            </a:r>
            <a:r>
              <a:rPr lang="ru-RU" sz="1600" i="1" dirty="0"/>
              <a:t> и интернет. Резко падает доля расходов на рекламу в прессе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полной мере свои преимущества как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рекламоносителя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пресса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раскрывает на примере сообщений с объемным и сложным для восприятия вербальным текстом, требующим неспешного, заинтересованного изучения.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газетном или журнальном объявлении можно:</a:t>
            </a:r>
          </a:p>
          <a:p>
            <a:endParaRPr lang="ru-RU" i="1" dirty="0"/>
          </a:p>
        </p:txBody>
      </p:sp>
      <p:pic>
        <p:nvPicPr>
          <p:cNvPr id="3" name="Рисунок 2" descr="Media_web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285992"/>
            <a:ext cx="5451247" cy="3857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000240"/>
            <a:ext cx="35718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рекламировать не один товар или услугу, а длинный их перечень;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приводить значительное количество доводов и аргументов в пользу рекламируемого продукта;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подробно описывать продукт, даже сложный по своей природе и функциям, представляя его в подробностях;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комментировать изображение продукта, а также схему его конструкции или проезда к нему;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применять мало и даже вовсе незнакомые реципиенту слова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подкреплять предложение цифрами в почти неограниченном количестве;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перечислять почтовые 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интернет-адреса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другую дополнительную информацию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786322"/>
            <a:ext cx="2941432" cy="1957389"/>
          </a:xfrm>
          <a:prstGeom prst="rect">
            <a:avLst/>
          </a:prstGeom>
        </p:spPr>
      </p:pic>
      <p:pic>
        <p:nvPicPr>
          <p:cNvPr id="3" name="Рисунок 2" descr="dffce4276662d6bbaa43b282fddaf4383f15a4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49" y="142852"/>
            <a:ext cx="4083355" cy="2428892"/>
          </a:xfrm>
          <a:prstGeom prst="rect">
            <a:avLst/>
          </a:prstGeom>
        </p:spPr>
      </p:pic>
      <p:pic>
        <p:nvPicPr>
          <p:cNvPr id="4" name="Рисунок 3" descr="tv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857760"/>
            <a:ext cx="1874613" cy="1874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i="1" dirty="0">
                <a:latin typeface="Constantia" pitchFamily="18" charset="0"/>
              </a:rPr>
              <a:t>Самый обширный сектор </a:t>
            </a:r>
            <a:r>
              <a:rPr lang="ru-RU" i="1" dirty="0" err="1">
                <a:latin typeface="Constantia" pitchFamily="18" charset="0"/>
              </a:rPr>
              <a:t>медиаэкономики</a:t>
            </a:r>
            <a:r>
              <a:rPr lang="ru-RU" i="1" dirty="0">
                <a:latin typeface="Constantia" pitchFamily="18" charset="0"/>
              </a:rPr>
              <a:t> – аудиовизуальный – наряду с традиционным эфирным телевидением располагает и другими чрезвычайно существенными сегментами – радио, кабельными сетями, спутниковым ТВ, видеопроизводством.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857496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Constantia" pitchFamily="18" charset="0"/>
              </a:rPr>
              <a:t>Аудиовизуальные СМИ более явно, чем прочие, демонстрируют нам роль технологического фактора в развитии </a:t>
            </a:r>
            <a:r>
              <a:rPr lang="ru-RU" i="1" dirty="0" err="1">
                <a:latin typeface="Constantia" pitchFamily="18" charset="0"/>
              </a:rPr>
              <a:t>медиаиндустрии</a:t>
            </a:r>
            <a:r>
              <a:rPr lang="ru-RU" i="1" dirty="0">
                <a:latin typeface="Constantia" pitchFamily="18" charset="0"/>
              </a:rPr>
              <a:t>. Его связь с развитием </a:t>
            </a:r>
            <a:r>
              <a:rPr lang="ru-RU" i="1" dirty="0" err="1">
                <a:latin typeface="Constantia" pitchFamily="18" charset="0"/>
              </a:rPr>
              <a:t>медиасистемой</a:t>
            </a:r>
            <a:r>
              <a:rPr lang="ru-RU" i="1" dirty="0">
                <a:latin typeface="Constantia" pitchFamily="18" charset="0"/>
              </a:rPr>
              <a:t> очевидна: телеграф и телефон способствовали становлению системы ускоренной доставки текстов, немое кино продемонстрировало новые возможности по распространению изображений.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7818" y="4643446"/>
            <a:ext cx="35004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Constantia" pitchFamily="18" charset="0"/>
              </a:rPr>
              <a:t>Радио, кинематограф, телевидение создали действительно массовую аудиторию – неограниченное количество людей могли одновременно слушать или смотреть одни и те же программы.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1237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применения 25-го кадра в политике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2013-12-09T18:48:07Z</dcterms:created>
  <dcterms:modified xsi:type="dcterms:W3CDTF">2014-06-07T06:24:17Z</dcterms:modified>
</cp:coreProperties>
</file>