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  <p:sldId id="268" r:id="rId11"/>
    <p:sldId id="264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4676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33A2BF-81DC-4776-8C05-A63769F24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6331A-3758-41B4-AC35-E20DB8F7AF40}" type="datetimeFigureOut">
              <a:rPr lang="uk-UA" smtClean="0"/>
              <a:pPr/>
              <a:t>03.02.2014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4F984-F6BB-4D0E-98F1-2CB93B3561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6331A-3758-41B4-AC35-E20DB8F7AF40}" type="datetimeFigureOut">
              <a:rPr lang="uk-UA" smtClean="0"/>
              <a:pPr/>
              <a:t>03.02.2014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4F984-F6BB-4D0E-98F1-2CB93B3561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6331A-3758-41B4-AC35-E20DB8F7AF40}" type="datetimeFigureOut">
              <a:rPr lang="uk-UA" smtClean="0"/>
              <a:pPr/>
              <a:t>03.02.2014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4F984-F6BB-4D0E-98F1-2CB93B3561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38323-F41D-4438-A62E-4A5BFF0AD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6331A-3758-41B4-AC35-E20DB8F7AF40}" type="datetimeFigureOut">
              <a:rPr lang="uk-UA" smtClean="0"/>
              <a:pPr/>
              <a:t>03.02.2014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4F984-F6BB-4D0E-98F1-2CB93B3561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6331A-3758-41B4-AC35-E20DB8F7AF40}" type="datetimeFigureOut">
              <a:rPr lang="uk-UA" smtClean="0"/>
              <a:pPr/>
              <a:t>03.02.2014</a:t>
            </a:fld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4F984-F6BB-4D0E-98F1-2CB93B3561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6331A-3758-41B4-AC35-E20DB8F7AF40}" type="datetimeFigureOut">
              <a:rPr lang="uk-UA" smtClean="0"/>
              <a:pPr/>
              <a:t>03.02.2014</a:t>
            </a:fld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4F984-F6BB-4D0E-98F1-2CB93B3561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6331A-3758-41B4-AC35-E20DB8F7AF40}" type="datetimeFigureOut">
              <a:rPr lang="uk-UA" smtClean="0"/>
              <a:pPr/>
              <a:t>03.02.2014</a:t>
            </a:fld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4F984-F6BB-4D0E-98F1-2CB93B3561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6331A-3758-41B4-AC35-E20DB8F7AF40}" type="datetimeFigureOut">
              <a:rPr lang="uk-UA" smtClean="0"/>
              <a:pPr/>
              <a:t>03.02.2014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4F984-F6BB-4D0E-98F1-2CB93B3561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6331A-3758-41B4-AC35-E20DB8F7AF40}" type="datetimeFigureOut">
              <a:rPr lang="uk-UA" smtClean="0"/>
              <a:pPr/>
              <a:t>03.02.2014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4F984-F6BB-4D0E-98F1-2CB93B3561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fld id="{F196331A-3758-41B4-AC35-E20DB8F7AF40}" type="datetimeFigureOut">
              <a:rPr lang="uk-UA" smtClean="0"/>
              <a:pPr/>
              <a:t>03.02.2014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fld id="{EF74F984-F6BB-4D0E-98F1-2CB93B35615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spd="med">
    <p:wheel spokes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9.jpeg"/><Relationship Id="rId18" Type="http://schemas.openxmlformats.org/officeDocument/2006/relationships/slide" Target="slide14.xml"/><Relationship Id="rId3" Type="http://schemas.openxmlformats.org/officeDocument/2006/relationships/image" Target="../media/image4.jpeg"/><Relationship Id="rId21" Type="http://schemas.openxmlformats.org/officeDocument/2006/relationships/image" Target="../media/image13.jpeg"/><Relationship Id="rId7" Type="http://schemas.openxmlformats.org/officeDocument/2006/relationships/image" Target="../media/image6.jpeg"/><Relationship Id="rId12" Type="http://schemas.openxmlformats.org/officeDocument/2006/relationships/slide" Target="slide8.xml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slide" Target="slide7.xml"/><Relationship Id="rId16" Type="http://schemas.openxmlformats.org/officeDocument/2006/relationships/slide" Target="slide13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8.jpeg"/><Relationship Id="rId24" Type="http://schemas.openxmlformats.org/officeDocument/2006/relationships/slide" Target="slide18.xml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23" Type="http://schemas.openxmlformats.org/officeDocument/2006/relationships/image" Target="../media/image14.jpeg"/><Relationship Id="rId10" Type="http://schemas.openxmlformats.org/officeDocument/2006/relationships/slide" Target="slide9.xml"/><Relationship Id="rId19" Type="http://schemas.openxmlformats.org/officeDocument/2006/relationships/slide" Target="slide15.xml"/><Relationship Id="rId4" Type="http://schemas.openxmlformats.org/officeDocument/2006/relationships/slide" Target="slide5.xml"/><Relationship Id="rId9" Type="http://schemas.openxmlformats.org/officeDocument/2006/relationships/image" Target="../media/image7.jpeg"/><Relationship Id="rId14" Type="http://schemas.openxmlformats.org/officeDocument/2006/relationships/slide" Target="slide12.xml"/><Relationship Id="rId22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44824"/>
            <a:ext cx="7467600" cy="1470025"/>
          </a:xfrm>
        </p:spPr>
        <p:txBody>
          <a:bodyPr/>
          <a:lstStyle/>
          <a:p>
            <a:pPr algn="ctr"/>
            <a:r>
              <a:rPr lang="uk-UA" sz="6000" dirty="0" smtClean="0"/>
              <a:t>Архітектура</a:t>
            </a:r>
            <a:endParaRPr lang="uk-UA" sz="60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Класицизм</a:t>
            </a:r>
            <a:endParaRPr lang="uk-UA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991100" cy="4525963"/>
          </a:xfrm>
        </p:spPr>
        <p:txBody>
          <a:bodyPr/>
          <a:lstStyle/>
          <a:p>
            <a:pPr>
              <a:buNone/>
            </a:pPr>
            <a:r>
              <a:rPr lang="uk-UA" sz="2400" dirty="0" smtClean="0"/>
              <a:t>Якщо ранішній палац </a:t>
            </a:r>
            <a:r>
              <a:rPr lang="uk-UA" sz="2400" dirty="0" err="1" smtClean="0"/>
              <a:t>Тьєне</a:t>
            </a:r>
            <a:r>
              <a:rPr lang="uk-UA" sz="2400" dirty="0" smtClean="0"/>
              <a:t> ще має риси палаців Флоренції, то наступні зовсім на нього не схожі. </a:t>
            </a:r>
            <a:r>
              <a:rPr lang="uk-UA" sz="2400" dirty="0" err="1" smtClean="0"/>
              <a:t>Палладіо</a:t>
            </a:r>
            <a:r>
              <a:rPr lang="uk-UA" sz="2400" dirty="0" smtClean="0"/>
              <a:t> виробив свій варіант </a:t>
            </a:r>
            <a:r>
              <a:rPr lang="uk-UA" sz="2400" dirty="0" err="1" smtClean="0"/>
              <a:t>магнацького</a:t>
            </a:r>
            <a:r>
              <a:rPr lang="uk-UA" sz="2400" dirty="0" smtClean="0"/>
              <a:t> палацу і варіював його все життя. Він розробив нову систему пропорцій ордерів. Тепер ордер був не декором фасаду, а головним принципом побудови. </a:t>
            </a:r>
            <a:r>
              <a:rPr lang="uk-UA" sz="2400" dirty="0" err="1" smtClean="0"/>
              <a:t>Палладіо</a:t>
            </a:r>
            <a:r>
              <a:rPr lang="uk-UA" sz="2400" dirty="0" smtClean="0"/>
              <a:t> вивчав «Десять книжок про архітектуру» </a:t>
            </a:r>
            <a:r>
              <a:rPr lang="uk-UA" sz="2400" dirty="0" err="1" smtClean="0"/>
              <a:t>Вітрувія</a:t>
            </a:r>
            <a:r>
              <a:rPr lang="uk-UA" sz="2400" dirty="0" smtClean="0"/>
              <a:t> і пішов далі, розробив новий різновид міського палацу з </a:t>
            </a:r>
            <a:r>
              <a:rPr lang="uk-UA" sz="2400" dirty="0" err="1" smtClean="0"/>
              <a:t>перістилем</a:t>
            </a:r>
            <a:r>
              <a:rPr lang="uk-UA" sz="2400" dirty="0" smtClean="0"/>
              <a:t> і внутрішнім двором.</a:t>
            </a:r>
            <a:endParaRPr lang="uk-UA" sz="2400" dirty="0"/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8316416" y="6165304"/>
            <a:ext cx="576064" cy="5040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Содержимое 7" descr="Palazzo_Chiericat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23520" y="1700808"/>
            <a:ext cx="4320480" cy="3240360"/>
          </a:xfr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315200" cy="1143000"/>
          </a:xfrm>
        </p:spPr>
        <p:txBody>
          <a:bodyPr/>
          <a:lstStyle/>
          <a:p>
            <a:pPr algn="ctr"/>
            <a:r>
              <a:rPr lang="uk-UA" sz="4800" i="1" dirty="0" smtClean="0"/>
              <a:t>Ампір</a:t>
            </a:r>
            <a:endParaRPr lang="uk-UA" sz="4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64704"/>
            <a:ext cx="4415036" cy="6093296"/>
          </a:xfrm>
        </p:spPr>
        <p:txBody>
          <a:bodyPr/>
          <a:lstStyle/>
          <a:p>
            <a:pPr>
              <a:buNone/>
            </a:pPr>
            <a:r>
              <a:rPr lang="uk-UA" sz="2200" b="1" i="1" dirty="0" err="1" smtClean="0"/>
              <a:t>Ампі́р</a:t>
            </a:r>
            <a:r>
              <a:rPr lang="uk-UA" sz="2200" b="1" dirty="0" smtClean="0"/>
              <a:t> </a:t>
            </a:r>
            <a:r>
              <a:rPr lang="uk-UA" sz="2200" dirty="0" smtClean="0"/>
              <a:t>— Наполеонівський ампір - стиль жорсткий, пафосний і холодний, офіційний, більш символічний. Він помітно відрізнявся від класицизму кінця 18 ст., який вільно обрали і відродили французькі митці в середині століття. Наполеон, як узурпатор влади, активно жадав величі і ореолу могутності давньоримських імператорів. Саме тому митцям Франції було наказано брати за взірці мистецтво не республіканського Риму, а в </a:t>
            </a:r>
            <a:r>
              <a:rPr lang="uk-UA" sz="2200" b="1" dirty="0" smtClean="0"/>
              <a:t>Римі доби імператорів</a:t>
            </a:r>
            <a:r>
              <a:rPr lang="uk-UA" sz="2200" dirty="0" smtClean="0"/>
              <a:t> — офіційному, поміркованому і холодно-величному. </a:t>
            </a:r>
          </a:p>
          <a:p>
            <a:r>
              <a:rPr lang="uk-UA" sz="2200" dirty="0" smtClean="0"/>
              <a:t> </a:t>
            </a:r>
          </a:p>
          <a:p>
            <a:pPr>
              <a:buNone/>
            </a:pPr>
            <a:endParaRPr lang="uk-UA" sz="2200" dirty="0"/>
          </a:p>
        </p:txBody>
      </p:sp>
      <p:pic>
        <p:nvPicPr>
          <p:cNvPr id="6" name="Содержимое 5" descr="Triumphal_Gates_on_the_Poklonnaya_Hil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5" y="1484784"/>
            <a:ext cx="4716016" cy="4192014"/>
          </a:xfrm>
        </p:spPr>
      </p:pic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8316416" y="6165304"/>
            <a:ext cx="576064" cy="5040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/>
              <a:t>Рококо</a:t>
            </a:r>
            <a:endParaRPr lang="uk-UA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1340768"/>
            <a:ext cx="3803476" cy="4525963"/>
          </a:xfrm>
        </p:spPr>
        <p:txBody>
          <a:bodyPr/>
          <a:lstStyle/>
          <a:p>
            <a:pPr>
              <a:buNone/>
            </a:pPr>
            <a:r>
              <a:rPr lang="uk-UA" sz="2400" b="1" dirty="0" err="1" smtClean="0"/>
              <a:t>Рококо́</a:t>
            </a:r>
            <a:r>
              <a:rPr lang="uk-UA" sz="2400" dirty="0" smtClean="0"/>
              <a:t> — </a:t>
            </a:r>
            <a:r>
              <a:rPr lang="ru-RU" sz="2400" dirty="0" smtClean="0"/>
              <a:t>Стиль рококо </a:t>
            </a:r>
            <a:r>
              <a:rPr lang="ru-RU" sz="2400" dirty="0" err="1" smtClean="0"/>
              <a:t>створений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жінки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пристосований</a:t>
            </a:r>
            <a:r>
              <a:rPr lang="ru-RU" sz="2400" dirty="0" smtClean="0"/>
              <a:t> до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мінливих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смаків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примх</a:t>
            </a:r>
            <a:r>
              <a:rPr lang="ru-RU" sz="2400" dirty="0" smtClean="0"/>
              <a:t>. </a:t>
            </a:r>
            <a:r>
              <a:rPr lang="ru-RU" sz="2400" dirty="0" err="1" smtClean="0"/>
              <a:t>Майже</a:t>
            </a:r>
            <a:r>
              <a:rPr lang="ru-RU" sz="2400" dirty="0" smtClean="0"/>
              <a:t> </a:t>
            </a:r>
            <a:r>
              <a:rPr lang="ru-RU" sz="2400" dirty="0" err="1" smtClean="0"/>
              <a:t>головним</a:t>
            </a:r>
            <a:r>
              <a:rPr lang="ru-RU" sz="2400" dirty="0" smtClean="0"/>
              <a:t> словом </a:t>
            </a:r>
            <a:r>
              <a:rPr lang="ru-RU" sz="2400" dirty="0" err="1" smtClean="0"/>
              <a:t>доби</a:t>
            </a:r>
            <a:r>
              <a:rPr lang="ru-RU" sz="2400" dirty="0" smtClean="0"/>
              <a:t> рококо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слово «</a:t>
            </a:r>
            <a:r>
              <a:rPr lang="ru-RU" sz="2400" dirty="0" err="1" smtClean="0"/>
              <a:t>примха</a:t>
            </a:r>
            <a:r>
              <a:rPr lang="ru-RU" sz="2400" dirty="0" smtClean="0"/>
              <a:t>» (каприз). У </a:t>
            </a:r>
            <a:r>
              <a:rPr lang="ru-RU" sz="2400" dirty="0" err="1" smtClean="0"/>
              <a:t>мистецтві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визначається</a:t>
            </a:r>
            <a:r>
              <a:rPr lang="ru-RU" sz="2400" dirty="0" smtClean="0"/>
              <a:t> легкими, </a:t>
            </a:r>
            <a:r>
              <a:rPr lang="ru-RU" sz="2400" dirty="0" err="1" smtClean="0"/>
              <a:t>нервовими</a:t>
            </a:r>
            <a:r>
              <a:rPr lang="ru-RU" sz="2400" dirty="0" smtClean="0"/>
              <a:t>, </a:t>
            </a:r>
            <a:r>
              <a:rPr lang="ru-RU" sz="2400" dirty="0" err="1" smtClean="0"/>
              <a:t>ніжними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химерними</a:t>
            </a:r>
            <a:r>
              <a:rPr lang="ru-RU" sz="2400" dirty="0" smtClean="0"/>
              <a:t> формами («</a:t>
            </a:r>
            <a:r>
              <a:rPr lang="ru-RU" sz="2400" dirty="0" err="1" smtClean="0"/>
              <a:t>грайливе</a:t>
            </a:r>
            <a:r>
              <a:rPr lang="ru-RU" sz="2400" dirty="0" smtClean="0"/>
              <a:t>» рококо).</a:t>
            </a:r>
            <a:endParaRPr lang="uk-UA" sz="2400" dirty="0" smtClean="0"/>
          </a:p>
          <a:p>
            <a:pPr>
              <a:buNone/>
            </a:pPr>
            <a:endParaRPr lang="uk-UA" sz="2400" dirty="0"/>
          </a:p>
        </p:txBody>
      </p:sp>
      <p:pic>
        <p:nvPicPr>
          <p:cNvPr id="6" name="Содержимое 5" descr="795px-Queluz_Palace_fountain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17348" y="1700808"/>
            <a:ext cx="4826652" cy="3642757"/>
          </a:xfrm>
        </p:spPr>
      </p:pic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8316416" y="6165304"/>
            <a:ext cx="576064" cy="5040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err="1" smtClean="0"/>
              <a:t>Неоготика</a:t>
            </a:r>
            <a:endParaRPr lang="uk-UA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56792"/>
            <a:ext cx="4523556" cy="4525963"/>
          </a:xfrm>
        </p:spPr>
        <p:txBody>
          <a:bodyPr/>
          <a:lstStyle/>
          <a:p>
            <a:r>
              <a:rPr lang="uk-UA" sz="2400" b="1" dirty="0" err="1" smtClean="0"/>
              <a:t>Неоготика</a:t>
            </a:r>
            <a:r>
              <a:rPr lang="uk-UA" sz="2400" dirty="0" smtClean="0"/>
              <a:t> або </a:t>
            </a:r>
            <a:r>
              <a:rPr lang="uk-UA" sz="2400" b="1" dirty="0" smtClean="0"/>
              <a:t>Псевдоготика</a:t>
            </a:r>
            <a:r>
              <a:rPr lang="uk-UA" sz="2400" dirty="0" smtClean="0"/>
              <a:t> — напрямок в архітектурі, що сполучає елементи готики з ясними композиціями, що йдуть від класицизму. Частка «</a:t>
            </a:r>
            <a:r>
              <a:rPr lang="uk-UA" sz="2400" dirty="0" err="1" smtClean="0"/>
              <a:t>нео</a:t>
            </a:r>
            <a:r>
              <a:rPr lang="uk-UA" sz="2400" dirty="0" smtClean="0"/>
              <a:t>» - вказівка, що стиль виник на новому етапі розвитку архітектури кінця 18-середини 19 ст. і є складовою частиною так званих історичних стилів.</a:t>
            </a:r>
            <a:endParaRPr lang="uk-UA" sz="2400" dirty="0"/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8316416" y="6165304"/>
            <a:ext cx="576064" cy="5040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Содержимое 7" descr="800px-Inveraray_Castle_from_abov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1726" y="2060848"/>
            <a:ext cx="4642274" cy="3168352"/>
          </a:xfr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err="1" smtClean="0"/>
              <a:t>Модерннізм</a:t>
            </a:r>
            <a:endParaRPr lang="uk-UA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6508576" cy="4525963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	</a:t>
            </a:r>
            <a:r>
              <a:rPr lang="uk-UA" b="1" dirty="0" err="1" smtClean="0"/>
              <a:t>Модерні́зм</a:t>
            </a:r>
            <a:r>
              <a:rPr lang="uk-UA" dirty="0" smtClean="0"/>
              <a:t> - загальний термін, що використовується для виниклих на початку </a:t>
            </a:r>
            <a:r>
              <a:rPr lang="uk-UA" u="sng" dirty="0" smtClean="0"/>
              <a:t>20 століття</a:t>
            </a:r>
            <a:r>
              <a:rPr lang="uk-UA" dirty="0" smtClean="0"/>
              <a:t> спроб порвати з художніми традиціями </a:t>
            </a:r>
            <a:r>
              <a:rPr lang="uk-UA" u="sng" dirty="0" smtClean="0"/>
              <a:t>19 століття</a:t>
            </a:r>
            <a:r>
              <a:rPr lang="uk-UA" dirty="0" smtClean="0"/>
              <a:t>; заснований на концепції домінування форми на противагу змісту. </a:t>
            </a:r>
            <a:endParaRPr lang="uk-UA" dirty="0"/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8316416" y="6165304"/>
            <a:ext cx="576064" cy="5040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/>
              <a:t>Неокласицизм</a:t>
            </a:r>
            <a:endParaRPr lang="uk-UA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3543300" cy="4525963"/>
          </a:xfrm>
        </p:spPr>
        <p:txBody>
          <a:bodyPr/>
          <a:lstStyle/>
          <a:p>
            <a:pPr>
              <a:buNone/>
            </a:pPr>
            <a:r>
              <a:rPr lang="uk-UA" b="1" dirty="0" err="1" smtClean="0"/>
              <a:t>Неокласици́зм</a:t>
            </a:r>
            <a:r>
              <a:rPr lang="uk-UA" dirty="0" smtClean="0"/>
              <a:t> — загальна назва ряду художніх течій 2-ї половини 19—20 ст., які зверталися до традицій </a:t>
            </a:r>
            <a:r>
              <a:rPr lang="uk-UA" u="sng" dirty="0" smtClean="0"/>
              <a:t>античності</a:t>
            </a:r>
            <a:r>
              <a:rPr lang="uk-UA" dirty="0" smtClean="0"/>
              <a:t>, </a:t>
            </a:r>
            <a:r>
              <a:rPr lang="uk-UA" u="sng" dirty="0" smtClean="0"/>
              <a:t>відродження</a:t>
            </a:r>
            <a:r>
              <a:rPr lang="uk-UA" dirty="0" smtClean="0"/>
              <a:t> та </a:t>
            </a:r>
            <a:r>
              <a:rPr lang="uk-UA" u="sng" dirty="0" smtClean="0"/>
              <a:t>класицизму</a:t>
            </a:r>
            <a:r>
              <a:rPr lang="uk-UA" dirty="0" smtClean="0"/>
              <a:t>. 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8316416" y="6165304"/>
            <a:ext cx="576064" cy="5040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 descr="загруженное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1147" y="1772816"/>
            <a:ext cx="4902854" cy="3672408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Конструктивізм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1556792"/>
            <a:ext cx="3759324" cy="4525963"/>
          </a:xfrm>
        </p:spPr>
        <p:txBody>
          <a:bodyPr/>
          <a:lstStyle/>
          <a:p>
            <a:pPr>
              <a:buNone/>
            </a:pPr>
            <a:r>
              <a:rPr lang="vi-VN" sz="2400" dirty="0" smtClean="0"/>
              <a:t>В архітектурі конструктивізм обстоює раціональну доцільність, економність, лаконізм у засобах вираження. Прагнучи поєднати мистецьку творчість з виробництвом, Конструктиві́зм відкидає практично не вмотивовану декоративність, схематизує мову мистецтва.</a:t>
            </a:r>
            <a:endParaRPr lang="uk-UA" sz="2400" dirty="0"/>
          </a:p>
        </p:txBody>
      </p:sp>
      <p:pic>
        <p:nvPicPr>
          <p:cNvPr id="6" name="Содержимое 5" descr="800px-Rusakov_club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03745" y="1844824"/>
            <a:ext cx="4840255" cy="3224820"/>
          </a:xfrm>
        </p:spPr>
      </p:pic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8316416" y="6165304"/>
            <a:ext cx="576064" cy="5040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0"/>
            <a:ext cx="7315200" cy="1143000"/>
          </a:xfrm>
        </p:spPr>
        <p:txBody>
          <a:bodyPr/>
          <a:lstStyle/>
          <a:p>
            <a:pPr algn="ctr"/>
            <a:r>
              <a:rPr lang="uk-UA" i="1" dirty="0" err="1" smtClean="0"/>
              <a:t>Деконструктивізм</a:t>
            </a:r>
            <a:endParaRPr lang="uk-UA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764704"/>
            <a:ext cx="4307532" cy="4525963"/>
          </a:xfrm>
        </p:spPr>
        <p:txBody>
          <a:bodyPr/>
          <a:lstStyle/>
          <a:p>
            <a:pPr>
              <a:buNone/>
            </a:pPr>
            <a:r>
              <a:rPr lang="vi-VN" sz="2400" b="1" dirty="0" smtClean="0"/>
              <a:t>Деконструктиві́зм</a:t>
            </a:r>
            <a:r>
              <a:rPr lang="vi-VN" sz="2400" dirty="0" smtClean="0"/>
              <a:t> — напрям в сучасній архітектурі, заснований на застосуванні в будівельній практиці ідей французького філософа Жака Дерріда. Іншим джерелом натхнення деконструктивістів є радянськийконструктивізм 1920-х рр. Для деконструктівістських проектів характерні візуальна ускладненість, несподівані зламані форми, підкреслено агресивне вторгнення в міське середовище.</a:t>
            </a:r>
            <a:endParaRPr lang="uk-UA" sz="2400" dirty="0"/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8316416" y="6165304"/>
            <a:ext cx="576064" cy="5040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 descr="Wfm_stata_cen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6857" y="980728"/>
            <a:ext cx="4757143" cy="4248472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0"/>
            <a:ext cx="7315200" cy="1143000"/>
          </a:xfrm>
        </p:spPr>
        <p:txBody>
          <a:bodyPr/>
          <a:lstStyle/>
          <a:p>
            <a:r>
              <a:rPr lang="uk-UA" dirty="0" smtClean="0"/>
              <a:t>Хай-тек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895528" cy="6858000"/>
          </a:xfrm>
        </p:spPr>
        <p:txBody>
          <a:bodyPr/>
          <a:lstStyle/>
          <a:p>
            <a:r>
              <a:rPr lang="uk-UA" sz="2200" dirty="0" smtClean="0"/>
              <a:t>Використання простих геометричних фігур при збереженні виразного силуету.</a:t>
            </a:r>
          </a:p>
          <a:p>
            <a:r>
              <a:rPr lang="uk-UA" sz="2200" dirty="0" smtClean="0"/>
              <a:t>Широке використання скла, пластмас, блискучих поверхонь металу.</a:t>
            </a:r>
          </a:p>
          <a:p>
            <a:r>
              <a:rPr lang="uk-UA" sz="2200" dirty="0" smtClean="0"/>
              <a:t>Використання сіро-металевих фарб.</a:t>
            </a:r>
          </a:p>
          <a:p>
            <a:r>
              <a:rPr lang="uk-UA" sz="2200" dirty="0" smtClean="0"/>
              <a:t>Децентралізація джерел освітлення.</a:t>
            </a:r>
          </a:p>
          <a:p>
            <a:r>
              <a:rPr lang="uk-UA" sz="2200" dirty="0" smtClean="0"/>
              <a:t>Багато трубчастих конструкцій та сходинки, що винесені на зовні.</a:t>
            </a:r>
          </a:p>
          <a:p>
            <a:r>
              <a:rPr lang="uk-UA" sz="2200" dirty="0" smtClean="0"/>
              <a:t>Високий прагматизм в плануванні і використанні простору (виконується не завжди).</a:t>
            </a:r>
          </a:p>
          <a:p>
            <a:r>
              <a:rPr lang="uk-UA" sz="2200" dirty="0" smtClean="0"/>
              <a:t>Глобалізація — італієць будує у Франції, а японець в арабській країні (деяке ігнорування національних особливостей культури).</a:t>
            </a:r>
          </a:p>
          <a:p>
            <a:pPr>
              <a:buNone/>
            </a:pPr>
            <a:endParaRPr lang="uk-UA" sz="2200" dirty="0"/>
          </a:p>
        </p:txBody>
      </p:sp>
      <p:pic>
        <p:nvPicPr>
          <p:cNvPr id="6" name="Содержимое 5" descr="480px-Sogetsu_Hal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196752"/>
            <a:ext cx="3900229" cy="4875288"/>
          </a:xfrm>
        </p:spPr>
      </p:pic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8316416" y="6165304"/>
            <a:ext cx="576064" cy="5040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276872"/>
            <a:ext cx="7315200" cy="1143000"/>
          </a:xfrm>
        </p:spPr>
        <p:txBody>
          <a:bodyPr/>
          <a:lstStyle/>
          <a:p>
            <a:r>
              <a:rPr lang="uk-UA" sz="7200" i="1" dirty="0" smtClean="0"/>
              <a:t>Дякую за увагу</a:t>
            </a:r>
            <a:endParaRPr lang="uk-UA" sz="7200" i="1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Архітектурний стиль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5536" y="1052736"/>
            <a:ext cx="3543300" cy="4525963"/>
          </a:xfrm>
        </p:spPr>
        <p:txBody>
          <a:bodyPr/>
          <a:lstStyle/>
          <a:p>
            <a:pPr algn="ctr">
              <a:buNone/>
            </a:pPr>
            <a:r>
              <a:rPr lang="uk-UA" b="1" spc="-150" dirty="0" smtClean="0"/>
              <a:t>Архітектурний стиль</a:t>
            </a:r>
            <a:r>
              <a:rPr lang="uk-UA" spc="-150" dirty="0" smtClean="0"/>
              <a:t> — сукупність основних рис та ознак архітектури певного історичного часу і місця, яка проявляється у функціональних, конструктивних, мистецьких особливостях будов.</a:t>
            </a:r>
          </a:p>
          <a:p>
            <a:endParaRPr lang="uk-UA" dirty="0"/>
          </a:p>
        </p:txBody>
      </p:sp>
      <p:pic>
        <p:nvPicPr>
          <p:cNvPr id="6" name="Содержимое 5" descr="pic_13412995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196752"/>
            <a:ext cx="4572000" cy="3572692"/>
          </a:xfr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0"/>
            <a:ext cx="8244408" cy="6858000"/>
          </a:xfrm>
        </p:spPr>
        <p:txBody>
          <a:bodyPr/>
          <a:lstStyle/>
          <a:p>
            <a:pPr algn="ctr">
              <a:buNone/>
            </a:pP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Найвідоміші архітектурні стилі</a:t>
            </a:r>
          </a:p>
          <a:p>
            <a:pPr lvl="0"/>
            <a:r>
              <a:rPr lang="uk-UA" sz="2400" dirty="0" smtClean="0"/>
              <a:t>Романський стиль</a:t>
            </a:r>
          </a:p>
          <a:p>
            <a:pPr lvl="0"/>
            <a:r>
              <a:rPr lang="uk-UA" sz="2400" dirty="0" err="1" smtClean="0"/>
              <a:t>Монументалізм</a:t>
            </a:r>
            <a:endParaRPr lang="uk-UA" sz="2400" dirty="0" smtClean="0"/>
          </a:p>
          <a:p>
            <a:pPr lvl="0"/>
            <a:r>
              <a:rPr lang="uk-UA" sz="2400" dirty="0" smtClean="0"/>
              <a:t>Готика</a:t>
            </a:r>
          </a:p>
          <a:p>
            <a:pPr lvl="0"/>
            <a:r>
              <a:rPr lang="uk-UA" sz="2400" dirty="0" smtClean="0"/>
              <a:t>Ренесанс</a:t>
            </a:r>
          </a:p>
          <a:p>
            <a:pPr lvl="0"/>
            <a:r>
              <a:rPr lang="uk-UA" sz="2400" dirty="0" smtClean="0"/>
              <a:t>Класицизм</a:t>
            </a:r>
          </a:p>
          <a:p>
            <a:pPr lvl="0"/>
            <a:r>
              <a:rPr lang="uk-UA" sz="2400" dirty="0" smtClean="0"/>
              <a:t>Ампір</a:t>
            </a:r>
          </a:p>
          <a:p>
            <a:pPr lvl="0"/>
            <a:r>
              <a:rPr lang="uk-UA" sz="2400" dirty="0" smtClean="0"/>
              <a:t>Бароко (в тому числі «Українське бароко»)</a:t>
            </a:r>
          </a:p>
          <a:p>
            <a:pPr lvl="0"/>
            <a:r>
              <a:rPr lang="uk-UA" sz="2400" dirty="0" smtClean="0"/>
              <a:t>Рококо</a:t>
            </a:r>
          </a:p>
          <a:p>
            <a:pPr lvl="0"/>
            <a:r>
              <a:rPr lang="uk-UA" sz="2400" dirty="0" err="1" smtClean="0"/>
              <a:t>Неоготика</a:t>
            </a:r>
            <a:r>
              <a:rPr lang="uk-UA" sz="2400" dirty="0" smtClean="0"/>
              <a:t> (або </a:t>
            </a:r>
            <a:r>
              <a:rPr lang="uk-UA" sz="2400" i="1" dirty="0" smtClean="0"/>
              <a:t>псевдоготика</a:t>
            </a:r>
            <a:r>
              <a:rPr lang="uk-UA" sz="2400" dirty="0" smtClean="0"/>
              <a:t>)</a:t>
            </a:r>
          </a:p>
          <a:p>
            <a:pPr lvl="0"/>
            <a:r>
              <a:rPr lang="uk-UA" sz="2400" dirty="0" smtClean="0"/>
              <a:t>Модернізм</a:t>
            </a:r>
          </a:p>
          <a:p>
            <a:pPr lvl="0"/>
            <a:r>
              <a:rPr lang="uk-UA" sz="2400" dirty="0" smtClean="0"/>
              <a:t>Неокласицизм (в тому числі </a:t>
            </a:r>
            <a:r>
              <a:rPr lang="uk-UA" sz="2400" dirty="0" err="1" smtClean="0"/>
              <a:t>ретроспективізм</a:t>
            </a:r>
            <a:r>
              <a:rPr lang="uk-UA" sz="2400" dirty="0" smtClean="0"/>
              <a:t>)</a:t>
            </a:r>
          </a:p>
          <a:p>
            <a:pPr lvl="0"/>
            <a:r>
              <a:rPr lang="uk-UA" sz="2400" dirty="0" smtClean="0"/>
              <a:t>Конструктивізм</a:t>
            </a:r>
          </a:p>
          <a:p>
            <a:pPr lvl="0"/>
            <a:r>
              <a:rPr lang="uk-UA" sz="2400" dirty="0" smtClean="0"/>
              <a:t>Північний модерн, </a:t>
            </a:r>
            <a:r>
              <a:rPr lang="uk-UA" sz="2400" dirty="0" err="1" smtClean="0"/>
              <a:t>Деконструктивізм</a:t>
            </a:r>
            <a:endParaRPr lang="uk-UA" sz="2400" dirty="0" smtClean="0"/>
          </a:p>
          <a:p>
            <a:pPr lvl="0"/>
            <a:r>
              <a:rPr lang="uk-UA" sz="2400" dirty="0" err="1" smtClean="0"/>
              <a:t>Боз</a:t>
            </a:r>
            <a:r>
              <a:rPr lang="uk-UA" sz="2400" dirty="0" smtClean="0"/>
              <a:t> ар(</a:t>
            </a:r>
            <a:r>
              <a:rPr lang="uk-UA" sz="2400" dirty="0" err="1" smtClean="0"/>
              <a:t>Боз</a:t>
            </a:r>
            <a:r>
              <a:rPr lang="uk-UA" sz="2400" dirty="0" smtClean="0"/>
              <a:t> </a:t>
            </a:r>
            <a:r>
              <a:rPr lang="uk-UA" sz="2400" dirty="0" err="1" smtClean="0"/>
              <a:t>арт</a:t>
            </a:r>
            <a:r>
              <a:rPr lang="uk-UA" sz="2400" dirty="0" smtClean="0"/>
              <a:t>)</a:t>
            </a:r>
          </a:p>
          <a:p>
            <a:pPr lvl="0"/>
            <a:r>
              <a:rPr lang="uk-UA" sz="2400" dirty="0" smtClean="0"/>
              <a:t>Хай-тек (від англ. високі технології)</a:t>
            </a:r>
          </a:p>
          <a:p>
            <a:endParaRPr lang="uk-UA" sz="14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агруженное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0"/>
            <a:ext cx="1944216" cy="2663171"/>
          </a:xfrm>
          <a:prstGeom prst="rect">
            <a:avLst/>
          </a:prstGeom>
        </p:spPr>
      </p:pic>
      <p:pic>
        <p:nvPicPr>
          <p:cNvPr id="6" name="Рисунок 5" descr="images (1)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743075" cy="2628900"/>
          </a:xfrm>
          <a:prstGeom prst="rect">
            <a:avLst/>
          </a:prstGeom>
        </p:spPr>
      </p:pic>
      <p:pic>
        <p:nvPicPr>
          <p:cNvPr id="7" name="Рисунок 6" descr="images (2)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068960"/>
            <a:ext cx="2590800" cy="1762125"/>
          </a:xfrm>
          <a:prstGeom prst="rect">
            <a:avLst/>
          </a:prstGeom>
        </p:spPr>
      </p:pic>
      <p:pic>
        <p:nvPicPr>
          <p:cNvPr id="10" name="Рисунок 9" descr="800px-Rm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83768" y="2780928"/>
            <a:ext cx="3079184" cy="1728192"/>
          </a:xfrm>
          <a:prstGeom prst="rect">
            <a:avLst/>
          </a:prstGeom>
        </p:spPr>
      </p:pic>
      <p:pic>
        <p:nvPicPr>
          <p:cNvPr id="11" name="Рисунок 10" descr="477px-Santa_Susanna_(Rome)_-_facade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24483" y="0"/>
            <a:ext cx="2099845" cy="2636912"/>
          </a:xfrm>
          <a:prstGeom prst="rect">
            <a:avLst/>
          </a:prstGeom>
        </p:spPr>
      </p:pic>
      <p:pic>
        <p:nvPicPr>
          <p:cNvPr id="13" name="Рисунок 12" descr="450px-177TempiettoSPietroMontorio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35896" y="-1"/>
            <a:ext cx="2016224" cy="2688299"/>
          </a:xfrm>
          <a:prstGeom prst="rect">
            <a:avLst/>
          </a:prstGeom>
        </p:spPr>
      </p:pic>
      <p:pic>
        <p:nvPicPr>
          <p:cNvPr id="14" name="Рисунок 13" descr="400px-Sv_Luitgarda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386059" y="0"/>
            <a:ext cx="1757941" cy="2636912"/>
          </a:xfrm>
          <a:prstGeom prst="rect">
            <a:avLst/>
          </a:prstGeom>
        </p:spPr>
      </p:pic>
      <p:pic>
        <p:nvPicPr>
          <p:cNvPr id="15" name="Рисунок 14" descr="800px-Parliament-Ottawa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652120" y="2636912"/>
            <a:ext cx="2339752" cy="17518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91872" y="3068960"/>
            <a:ext cx="1152128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err="1" smtClean="0">
                <a:hlinkClick r:id="rId18" action="ppaction://hlinksldjump"/>
              </a:rPr>
              <a:t>Модерннізм</a:t>
            </a:r>
            <a:endParaRPr lang="uk-UA" sz="2400" dirty="0"/>
          </a:p>
        </p:txBody>
      </p:sp>
      <p:pic>
        <p:nvPicPr>
          <p:cNvPr id="17" name="Рисунок 16" descr="1289582887_098978665.jp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0" y="5013176"/>
            <a:ext cx="2339752" cy="1567634"/>
          </a:xfrm>
          <a:prstGeom prst="rect">
            <a:avLst/>
          </a:prstGeom>
        </p:spPr>
      </p:pic>
      <p:pic>
        <p:nvPicPr>
          <p:cNvPr id="18" name="Рисунок 17" descr="800px-Power_station_Erich_Mendelsohn_1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483768" y="5273824"/>
            <a:ext cx="2166394" cy="1584176"/>
          </a:xfrm>
          <a:prstGeom prst="rect">
            <a:avLst/>
          </a:prstGeom>
        </p:spPr>
      </p:pic>
      <p:pic>
        <p:nvPicPr>
          <p:cNvPr id="19" name="Рисунок 18" descr="564px-Prag_ginger_u_fred_gehry.jp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716016" y="4487226"/>
            <a:ext cx="2232248" cy="2370774"/>
          </a:xfrm>
          <a:prstGeom prst="rect">
            <a:avLst/>
          </a:prstGeom>
        </p:spPr>
      </p:pic>
      <p:pic>
        <p:nvPicPr>
          <p:cNvPr id="20" name="Рисунок 19" descr="400px-Crystal_Cathedral_Tower.jpg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236296" y="4472609"/>
            <a:ext cx="1590261" cy="2385391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i="1" dirty="0" smtClean="0"/>
              <a:t>Романський стиль</a:t>
            </a:r>
            <a:endParaRPr lang="uk-UA" sz="5400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39552" y="1600200"/>
            <a:ext cx="4451548" cy="5257800"/>
          </a:xfrm>
        </p:spPr>
        <p:txBody>
          <a:bodyPr/>
          <a:lstStyle/>
          <a:p>
            <a:pPr>
              <a:buNone/>
            </a:pPr>
            <a:r>
              <a:rPr lang="uk-UA" sz="2300" b="1" dirty="0" err="1" smtClean="0"/>
              <a:t>Рома́нський</a:t>
            </a:r>
            <a:r>
              <a:rPr lang="uk-UA" sz="2300" b="1" dirty="0" smtClean="0"/>
              <a:t> стиль</a:t>
            </a:r>
            <a:r>
              <a:rPr lang="uk-UA" sz="2300" dirty="0" smtClean="0"/>
              <a:t> — художній стиль, що панував у Європі (переважно західній) в X—XII ст. (у деяких місцях — і в XIII ст.), один із найважливіших етапів розвитку середньовічного європейського мистецтва. Найповніше виявив себе в архітектурі. Термін «романський стиль» увів на поч. XIX ст. </a:t>
            </a:r>
            <a:r>
              <a:rPr lang="uk-UA" sz="2300" dirty="0" err="1" smtClean="0"/>
              <a:t>Арсісс</a:t>
            </a:r>
            <a:r>
              <a:rPr lang="uk-UA" sz="2300" dirty="0" smtClean="0"/>
              <a:t> де </a:t>
            </a:r>
            <a:r>
              <a:rPr lang="uk-UA" sz="2300" dirty="0" err="1" smtClean="0"/>
              <a:t>Комон</a:t>
            </a:r>
            <a:r>
              <a:rPr lang="uk-UA" sz="2300" dirty="0" smtClean="0"/>
              <a:t>, який встановив зв’язок архітектури XI—XII ст. із давньоримською.</a:t>
            </a:r>
            <a:endParaRPr lang="uk-UA" sz="2300" dirty="0"/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8316416" y="6165304"/>
            <a:ext cx="576064" cy="5040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 descr="Собор св. Петра в Вормсе. (романский стиль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3351" y="1340768"/>
            <a:ext cx="3682695" cy="4320480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err="1" smtClean="0"/>
              <a:t>Монументалі́зм</a:t>
            </a:r>
            <a:r>
              <a:rPr lang="uk-UA" i="1" dirty="0" smtClean="0"/>
              <a:t> (</a:t>
            </a:r>
            <a:r>
              <a:rPr lang="uk-UA" i="1" dirty="0" err="1" smtClean="0"/>
              <a:t>монумента́льність</a:t>
            </a:r>
            <a:r>
              <a:rPr lang="uk-UA" i="1" dirty="0" smtClean="0"/>
              <a:t>)</a:t>
            </a:r>
            <a:endParaRPr lang="uk-UA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5616" y="1600200"/>
            <a:ext cx="3875484" cy="4525963"/>
          </a:xfrm>
        </p:spPr>
        <p:txBody>
          <a:bodyPr/>
          <a:lstStyle/>
          <a:p>
            <a:r>
              <a:rPr lang="uk-UA" b="1" dirty="0" err="1" smtClean="0"/>
              <a:t>Монументалі́зм</a:t>
            </a:r>
            <a:r>
              <a:rPr lang="uk-UA" b="1" dirty="0" smtClean="0"/>
              <a:t> (</a:t>
            </a:r>
            <a:r>
              <a:rPr lang="uk-UA" b="1" dirty="0" err="1" smtClean="0"/>
              <a:t>монумента́льність</a:t>
            </a:r>
            <a:r>
              <a:rPr lang="uk-UA" b="1" dirty="0" smtClean="0"/>
              <a:t>)</a:t>
            </a:r>
            <a:r>
              <a:rPr lang="uk-UA" dirty="0" smtClean="0"/>
              <a:t> — літературно-мистецький напрямок в українській літературі раннього Середньовіччя</a:t>
            </a:r>
            <a:r>
              <a:rPr lang="ru-RU" dirty="0" smtClean="0"/>
              <a:t> </a:t>
            </a:r>
            <a:r>
              <a:rPr lang="uk-UA" dirty="0" smtClean="0"/>
              <a:t>10-11 століть або архітектурний стиль.</a:t>
            </a:r>
          </a:p>
          <a:p>
            <a:endParaRPr lang="uk-UA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332656"/>
            <a:ext cx="7315200" cy="1143000"/>
          </a:xfrm>
        </p:spPr>
        <p:txBody>
          <a:bodyPr/>
          <a:lstStyle/>
          <a:p>
            <a:pPr algn="ctr"/>
            <a:r>
              <a:rPr lang="uk-UA" sz="5400" i="1" dirty="0" smtClean="0"/>
              <a:t>Готика</a:t>
            </a:r>
            <a:endParaRPr lang="uk-UA" sz="5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703068" cy="4525963"/>
          </a:xfrm>
        </p:spPr>
        <p:txBody>
          <a:bodyPr/>
          <a:lstStyle/>
          <a:p>
            <a:r>
              <a:rPr lang="uk-UA" sz="2200" dirty="0" smtClean="0">
                <a:solidFill>
                  <a:schemeClr val="accent4"/>
                </a:solidFill>
              </a:rPr>
              <a:t>Для готики характерний символіко-алегоричний тип відображення. Від романського стилю готика успадкувала верховенство архітектури в системі мистецтв і традиційні типи будинків.</a:t>
            </a:r>
          </a:p>
          <a:p>
            <a:r>
              <a:rPr lang="uk-UA" sz="2200" dirty="0" smtClean="0">
                <a:solidFill>
                  <a:schemeClr val="accent4"/>
                </a:solidFill>
              </a:rPr>
              <a:t>Особливе місце в мистецтві готики західноєвропейських країн займав міський собор — вищий зразок синтезу архітектури, скульптури і живопису (переважно вітражів). Непорівнянний простір собору, </a:t>
            </a:r>
            <a:r>
              <a:rPr lang="uk-UA" sz="2200" dirty="0" err="1" smtClean="0">
                <a:solidFill>
                  <a:schemeClr val="accent4"/>
                </a:solidFill>
              </a:rPr>
              <a:t>вертикалізм</a:t>
            </a:r>
            <a:r>
              <a:rPr lang="uk-UA" sz="2200" dirty="0" smtClean="0">
                <a:solidFill>
                  <a:schemeClr val="accent4"/>
                </a:solidFill>
              </a:rPr>
              <a:t> його веж ізводів, підпорядкування скульптури ритмам динамічності архітектури, багатобарвне сяйво вітражів робили сильний емоційний вплив на віруючих.</a:t>
            </a:r>
          </a:p>
          <a:p>
            <a:endParaRPr lang="uk-UA" sz="2200" dirty="0"/>
          </a:p>
        </p:txBody>
      </p:sp>
      <p:pic>
        <p:nvPicPr>
          <p:cNvPr id="5" name="Содержимое 4" descr="1350235585_gothic-architecture-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628800"/>
            <a:ext cx="4499992" cy="3599993"/>
          </a:xfrm>
        </p:spPr>
      </p:pic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8316416" y="6165304"/>
            <a:ext cx="576064" cy="5040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Відродження або ренесанс</a:t>
            </a:r>
            <a:endParaRPr lang="uk-UA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600" y="1556792"/>
            <a:ext cx="3875484" cy="4525963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Відродження</a:t>
            </a:r>
            <a:r>
              <a:rPr lang="uk-UA" dirty="0" smtClean="0"/>
              <a:t>, або </a:t>
            </a:r>
            <a:r>
              <a:rPr lang="uk-UA" b="1" dirty="0" err="1" smtClean="0"/>
              <a:t>Ренеса́н</a:t>
            </a:r>
            <a:r>
              <a:rPr lang="uk-UA" b="1" dirty="0" smtClean="0"/>
              <a:t> </a:t>
            </a:r>
            <a:r>
              <a:rPr lang="uk-UA" dirty="0" smtClean="0"/>
              <a:t>— культурно-філософський рух кінця Середньовіччя — початку Нового часу, що ґрунтувався на ідеалах гуманізму та орієнтувався на спадщину античності.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6" name="Содержимое 5" descr="загруженное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59206" y="1916832"/>
            <a:ext cx="4502498" cy="3478400"/>
          </a:xfrm>
        </p:spPr>
      </p:pic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8316416" y="6165304"/>
            <a:ext cx="576064" cy="5040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/>
              <a:t>Бароко</a:t>
            </a:r>
            <a:endParaRPr lang="uk-UA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340768"/>
            <a:ext cx="4644008" cy="4525963"/>
          </a:xfrm>
        </p:spPr>
        <p:txBody>
          <a:bodyPr/>
          <a:lstStyle/>
          <a:p>
            <a:r>
              <a:rPr lang="uk-UA" sz="2400" dirty="0" smtClean="0"/>
              <a:t>Культура бароко позначена тяжінням до:</a:t>
            </a:r>
          </a:p>
          <a:p>
            <a:r>
              <a:rPr lang="uk-UA" sz="2400" dirty="0" smtClean="0"/>
              <a:t>Прагнення вразити читача пишним оздобленням твору;</a:t>
            </a:r>
          </a:p>
          <a:p>
            <a:r>
              <a:rPr lang="uk-UA" sz="2400" dirty="0" smtClean="0"/>
              <a:t>Відтворенням постійного руху, пишності, вихору часу;</a:t>
            </a:r>
          </a:p>
          <a:p>
            <a:r>
              <a:rPr lang="uk-UA" sz="2400" dirty="0" smtClean="0"/>
              <a:t>Алегоризм;</a:t>
            </a:r>
          </a:p>
          <a:p>
            <a:r>
              <a:rPr lang="uk-UA" sz="2400" dirty="0" smtClean="0"/>
              <a:t>Різкий контраст;</a:t>
            </a:r>
          </a:p>
          <a:p>
            <a:r>
              <a:rPr lang="uk-UA" sz="2400" dirty="0" smtClean="0"/>
              <a:t>Тенденції життєствердного сприйняття дійсності;</a:t>
            </a:r>
          </a:p>
          <a:p>
            <a:r>
              <a:rPr lang="uk-UA" sz="2400" dirty="0" smtClean="0"/>
              <a:t>Вираження просвітницької тематики;</a:t>
            </a:r>
          </a:p>
          <a:p>
            <a:pPr>
              <a:buNone/>
            </a:pPr>
            <a:endParaRPr lang="uk-UA" sz="2400" dirty="0"/>
          </a:p>
        </p:txBody>
      </p:sp>
      <p:pic>
        <p:nvPicPr>
          <p:cNvPr id="6" name="Содержимое 5" descr="450px-BerniniAngel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223632"/>
            <a:ext cx="3672408" cy="4896544"/>
          </a:xfrm>
        </p:spPr>
      </p:pic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8316416" y="6165304"/>
            <a:ext cx="576064" cy="5040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5">
  <a:themeElements>
    <a:clrScheme name="Office Theme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Тема Offic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Тема25</Template>
  <TotalTime>97</TotalTime>
  <Words>373</Words>
  <Application>Microsoft Office PowerPoint</Application>
  <PresentationFormat>Экран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Тема25</vt:lpstr>
      <vt:lpstr>Архітектура</vt:lpstr>
      <vt:lpstr>Архітектурний стиль </vt:lpstr>
      <vt:lpstr>Слайд 3</vt:lpstr>
      <vt:lpstr>Слайд 4</vt:lpstr>
      <vt:lpstr>Романський стиль</vt:lpstr>
      <vt:lpstr>Монументалі́зм (монумента́льність)</vt:lpstr>
      <vt:lpstr>Готика</vt:lpstr>
      <vt:lpstr>Відродження або ренесанс</vt:lpstr>
      <vt:lpstr>Бароко</vt:lpstr>
      <vt:lpstr>Класицизм</vt:lpstr>
      <vt:lpstr>Ампір</vt:lpstr>
      <vt:lpstr>Рококо</vt:lpstr>
      <vt:lpstr>Неоготика</vt:lpstr>
      <vt:lpstr>Модерннізм</vt:lpstr>
      <vt:lpstr>Неокласицизм</vt:lpstr>
      <vt:lpstr>Конструктивізм</vt:lpstr>
      <vt:lpstr>Деконструктивізм</vt:lpstr>
      <vt:lpstr>Хай-тек</vt:lpstr>
      <vt:lpstr>Дякую за увагу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</dc:title>
  <dc:creator>Лариса</dc:creator>
  <cp:lastModifiedBy>Grigoriy</cp:lastModifiedBy>
  <cp:revision>10</cp:revision>
  <dcterms:created xsi:type="dcterms:W3CDTF">2014-01-20T19:11:47Z</dcterms:created>
  <dcterms:modified xsi:type="dcterms:W3CDTF">2014-02-03T17:00:40Z</dcterms:modified>
</cp:coreProperties>
</file>