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4"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4660"/>
  </p:normalViewPr>
  <p:slideViewPr>
    <p:cSldViewPr snapToGrid="0">
      <p:cViewPr varScale="1">
        <p:scale>
          <a:sx n="51" d="100"/>
          <a:sy n="51" d="100"/>
        </p:scale>
        <p:origin x="102"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C1460CA-F412-4577-B6C0-E2CE160443BD}" type="datetimeFigureOut">
              <a:rPr lang="ru-RU" smtClean="0"/>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782124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460CA-F412-4577-B6C0-E2CE160443BD}" type="datetimeFigureOut">
              <a:rPr lang="ru-RU" smtClean="0"/>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867640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460CA-F412-4577-B6C0-E2CE160443BD}" type="datetimeFigureOut">
              <a:rPr lang="ru-RU" smtClean="0"/>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310520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C1460CA-F412-4577-B6C0-E2CE160443BD}" type="datetimeFigureOut">
              <a:rPr lang="ru-RU" smtClean="0"/>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574760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C1460CA-F412-4577-B6C0-E2CE160443BD}" type="datetimeFigureOut">
              <a:rPr lang="ru-RU" smtClean="0"/>
              <a:t>09.02.2015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3993436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C1460CA-F412-4577-B6C0-E2CE160443BD}" type="datetimeFigureOut">
              <a:rPr lang="ru-RU" smtClean="0"/>
              <a:t>09.02.2015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1154762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C1460CA-F412-4577-B6C0-E2CE160443BD}" type="datetimeFigureOut">
              <a:rPr lang="ru-RU" smtClean="0"/>
              <a:t>09.02.2015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26713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C1460CA-F412-4577-B6C0-E2CE160443BD}" type="datetimeFigureOut">
              <a:rPr lang="ru-RU" smtClean="0"/>
              <a:t>09.02.2015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1061931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C1460CA-F412-4577-B6C0-E2CE160443BD}" type="datetimeFigureOut">
              <a:rPr lang="ru-RU" smtClean="0"/>
              <a:t>09.02.2015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3085242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1460CA-F412-4577-B6C0-E2CE160443BD}" type="datetimeFigureOut">
              <a:rPr lang="ru-RU" smtClean="0"/>
              <a:t>09.02.2015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5516028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BC1460CA-F412-4577-B6C0-E2CE160443BD}" type="datetimeFigureOut">
              <a:rPr lang="ru-RU" smtClean="0"/>
              <a:t>09.02.2015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E3F9538-27FE-41F1-9822-B4B0337BB3DE}" type="slidenum">
              <a:rPr lang="ru-RU" smtClean="0"/>
              <a:t>‹#›</a:t>
            </a:fld>
            <a:endParaRPr lang="ru-RU"/>
          </a:p>
        </p:txBody>
      </p:sp>
    </p:spTree>
    <p:extLst>
      <p:ext uri="{BB962C8B-B14F-4D97-AF65-F5344CB8AC3E}">
        <p14:creationId xmlns:p14="http://schemas.microsoft.com/office/powerpoint/2010/main" val="2498813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1460CA-F412-4577-B6C0-E2CE160443BD}" type="datetimeFigureOut">
              <a:rPr lang="ru-RU" smtClean="0"/>
              <a:t>09.02.2015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3F9538-27FE-41F1-9822-B4B0337BB3DE}" type="slidenum">
              <a:rPr lang="ru-RU" smtClean="0"/>
              <a:t>‹#›</a:t>
            </a:fld>
            <a:endParaRPr lang="ru-RU"/>
          </a:p>
        </p:txBody>
      </p:sp>
    </p:spTree>
    <p:extLst>
      <p:ext uri="{BB962C8B-B14F-4D97-AF65-F5344CB8AC3E}">
        <p14:creationId xmlns:p14="http://schemas.microsoft.com/office/powerpoint/2010/main" val="1977613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b="5803"/>
          <a:stretch/>
        </p:blipFill>
        <p:spPr>
          <a:xfrm>
            <a:off x="0" y="-4917"/>
            <a:ext cx="12192000" cy="6862917"/>
          </a:xfrm>
          <a:prstGeom prst="rect">
            <a:avLst/>
          </a:prstGeom>
        </p:spPr>
      </p:pic>
      <p:sp>
        <p:nvSpPr>
          <p:cNvPr id="5" name="Прямоугольник 4"/>
          <p:cNvSpPr/>
          <p:nvPr/>
        </p:nvSpPr>
        <p:spPr>
          <a:xfrm>
            <a:off x="0" y="2641711"/>
            <a:ext cx="12192000" cy="1569660"/>
          </a:xfrm>
          <a:prstGeom prst="rect">
            <a:avLst/>
          </a:prstGeom>
          <a:solidFill>
            <a:schemeClr val="tx1">
              <a:alpha val="78000"/>
            </a:schemeClr>
          </a:solidFill>
        </p:spPr>
        <p:txBody>
          <a:bodyPr wrap="square">
            <a:spAutoFit/>
          </a:bodyPr>
          <a:lstStyle/>
          <a:p>
            <a:r>
              <a:rPr lang="ru-RU" sz="9600" dirty="0" smtClean="0">
                <a:solidFill>
                  <a:schemeClr val="bg1"/>
                </a:solidFill>
                <a:latin typeface="Chiller" panose="04020404031007020602" pitchFamily="82" charset="0"/>
              </a:rPr>
              <a:t>  </a:t>
            </a:r>
            <a:r>
              <a:rPr lang="en-US" sz="9600" dirty="0" smtClean="0">
                <a:solidFill>
                  <a:schemeClr val="bg1"/>
                </a:solidFill>
                <a:latin typeface="Chiller" panose="04020404031007020602" pitchFamily="82" charset="0"/>
              </a:rPr>
              <a:t>Violence </a:t>
            </a:r>
            <a:r>
              <a:rPr lang="en-US" sz="9600" dirty="0" smtClean="0">
                <a:solidFill>
                  <a:schemeClr val="bg1"/>
                </a:solidFill>
                <a:latin typeface="Chiller" panose="04020404031007020602" pitchFamily="82" charset="0"/>
              </a:rPr>
              <a:t>in animated cartoons</a:t>
            </a:r>
            <a:endParaRPr lang="ru-RU" sz="9600" dirty="0">
              <a:solidFill>
                <a:schemeClr val="bg1"/>
              </a:solidFill>
            </a:endParaRPr>
          </a:p>
        </p:txBody>
      </p:sp>
    </p:spTree>
    <p:extLst>
      <p:ext uri="{BB962C8B-B14F-4D97-AF65-F5344CB8AC3E}">
        <p14:creationId xmlns:p14="http://schemas.microsoft.com/office/powerpoint/2010/main" val="4205008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1250" autoRev="1" fill="remove"/>
                                        <p:tgtEl>
                                          <p:spTgt spid="5"/>
                                        </p:tgtEl>
                                        <p:attrNameLst>
                                          <p:attrName>style.color</p:attrName>
                                        </p:attrNameLst>
                                      </p:cBhvr>
                                      <p:to>
                                        <a:srgbClr val="FF0000"/>
                                      </p:to>
                                    </p:animClr>
                                    <p:animClr clrSpc="rgb" dir="cw">
                                      <p:cBhvr>
                                        <p:cTn id="7" dur="1250" autoRev="1" fill="remove"/>
                                        <p:tgtEl>
                                          <p:spTgt spid="5"/>
                                        </p:tgtEl>
                                        <p:attrNameLst>
                                          <p:attrName>fillcolor</p:attrName>
                                        </p:attrNameLst>
                                      </p:cBhvr>
                                      <p:to>
                                        <a:srgbClr val="FF0000"/>
                                      </p:to>
                                    </p:animClr>
                                    <p:set>
                                      <p:cBhvr>
                                        <p:cTn id="8" dur="1250" autoRev="1" fill="remove"/>
                                        <p:tgtEl>
                                          <p:spTgt spid="5"/>
                                        </p:tgtEl>
                                        <p:attrNameLst>
                                          <p:attrName>fill.type</p:attrName>
                                        </p:attrNameLst>
                                      </p:cBhvr>
                                      <p:to>
                                        <p:strVal val="solid"/>
                                      </p:to>
                                    </p:set>
                                    <p:set>
                                      <p:cBhvr>
                                        <p:cTn id="9" dur="1250" autoRev="1" fill="remove"/>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t="3022" b="9824"/>
          <a:stretch/>
        </p:blipFill>
        <p:spPr>
          <a:xfrm>
            <a:off x="0" y="-19049"/>
            <a:ext cx="12192000" cy="6591300"/>
          </a:xfrm>
          <a:prstGeom prst="rect">
            <a:avLst/>
          </a:prstGeom>
        </p:spPr>
      </p:pic>
      <p:sp>
        <p:nvSpPr>
          <p:cNvPr id="2" name="Заголовок 1"/>
          <p:cNvSpPr>
            <a:spLocks noGrp="1"/>
          </p:cNvSpPr>
          <p:nvPr>
            <p:ph type="title"/>
          </p:nvPr>
        </p:nvSpPr>
        <p:spPr/>
        <p:txBody>
          <a:bodyPr/>
          <a:lstStyle/>
          <a:p>
            <a:endParaRPr lang="ru-RU" dirty="0"/>
          </a:p>
        </p:txBody>
      </p:sp>
      <p:sp>
        <p:nvSpPr>
          <p:cNvPr id="5" name="Прямоугольник 4"/>
          <p:cNvSpPr/>
          <p:nvPr/>
        </p:nvSpPr>
        <p:spPr>
          <a:xfrm>
            <a:off x="0" y="1390651"/>
            <a:ext cx="12192000" cy="3785652"/>
          </a:xfrm>
          <a:prstGeom prst="rect">
            <a:avLst/>
          </a:prstGeom>
          <a:solidFill>
            <a:schemeClr val="tx1">
              <a:alpha val="64000"/>
            </a:schemeClr>
          </a:solidFill>
        </p:spPr>
        <p:txBody>
          <a:bodyPr wrap="square">
            <a:spAutoFit/>
          </a:bodyPr>
          <a:lstStyle/>
          <a:p>
            <a:r>
              <a:rPr lang="en-US" sz="4800" dirty="0" smtClean="0">
                <a:solidFill>
                  <a:schemeClr val="bg1"/>
                </a:solidFill>
                <a:latin typeface="Chiller" panose="04020404031007020602" pitchFamily="82" charset="0"/>
              </a:rPr>
              <a:t>According to results of the research spent by scientists of University college in London and University of Ottawa in Canada, two third of children's animation films show death of one of key characters. As to feature films, only in half from them heroes perish.</a:t>
            </a:r>
            <a:endParaRPr lang="ru-RU" sz="4800" dirty="0">
              <a:solidFill>
                <a:schemeClr val="bg1"/>
              </a:solidFill>
            </a:endParaRPr>
          </a:p>
        </p:txBody>
      </p:sp>
      <p:sp>
        <p:nvSpPr>
          <p:cNvPr id="8" name="Объект 7"/>
          <p:cNvSpPr>
            <a:spLocks noGrp="1"/>
          </p:cNvSpPr>
          <p:nvPr>
            <p:ph idx="1"/>
          </p:nvPr>
        </p:nvSpPr>
        <p:spPr>
          <a:xfrm>
            <a:off x="6324600" y="5576887"/>
            <a:ext cx="5029200" cy="600076"/>
          </a:xfrm>
        </p:spPr>
        <p:txBody>
          <a:bodyPr/>
          <a:lstStyle/>
          <a:p>
            <a:endParaRPr lang="ru-RU" dirty="0"/>
          </a:p>
        </p:txBody>
      </p:sp>
    </p:spTree>
    <p:extLst>
      <p:ext uri="{BB962C8B-B14F-4D97-AF65-F5344CB8AC3E}">
        <p14:creationId xmlns:p14="http://schemas.microsoft.com/office/powerpoint/2010/main" val="88890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1667"/>
          <a:stretch/>
        </p:blipFill>
        <p:spPr>
          <a:xfrm>
            <a:off x="0" y="0"/>
            <a:ext cx="12192000" cy="6858000"/>
          </a:xfrm>
        </p:spPr>
      </p:pic>
      <p:sp>
        <p:nvSpPr>
          <p:cNvPr id="5" name="Прямоугольник 4"/>
          <p:cNvSpPr/>
          <p:nvPr/>
        </p:nvSpPr>
        <p:spPr>
          <a:xfrm>
            <a:off x="0" y="1596745"/>
            <a:ext cx="12192000" cy="3785652"/>
          </a:xfrm>
          <a:prstGeom prst="rect">
            <a:avLst/>
          </a:prstGeom>
          <a:solidFill>
            <a:schemeClr val="tx1">
              <a:alpha val="86000"/>
            </a:schemeClr>
          </a:solidFill>
        </p:spPr>
        <p:txBody>
          <a:bodyPr wrap="square">
            <a:spAutoFit/>
          </a:bodyPr>
          <a:lstStyle/>
          <a:p>
            <a:r>
              <a:rPr lang="en-US" sz="4800" dirty="0" smtClean="0">
                <a:solidFill>
                  <a:schemeClr val="bg1"/>
                </a:solidFill>
                <a:latin typeface="Chiller" panose="04020404031007020602" pitchFamily="82" charset="0"/>
              </a:rPr>
              <a:t>«Children's animation films abound with scenes of murders and death», — is told in results of research «Animated cartoons kill» (Cartoons kill), published in magazine British Medical Journal. In children's cartoon films often show cruel scenes of violent death that injures children's mentality.</a:t>
            </a:r>
            <a:endParaRPr lang="ru-RU" sz="4800" dirty="0">
              <a:solidFill>
                <a:schemeClr val="bg1"/>
              </a:solidFill>
            </a:endParaRPr>
          </a:p>
        </p:txBody>
      </p:sp>
    </p:spTree>
    <p:extLst>
      <p:ext uri="{BB962C8B-B14F-4D97-AF65-F5344CB8AC3E}">
        <p14:creationId xmlns:p14="http://schemas.microsoft.com/office/powerpoint/2010/main" val="241713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3" name="Прямоугольник 2"/>
          <p:cNvSpPr/>
          <p:nvPr/>
        </p:nvSpPr>
        <p:spPr>
          <a:xfrm>
            <a:off x="0" y="2343150"/>
            <a:ext cx="12192000" cy="2308324"/>
          </a:xfrm>
          <a:prstGeom prst="rect">
            <a:avLst/>
          </a:prstGeom>
          <a:solidFill>
            <a:schemeClr val="tx1">
              <a:alpha val="71000"/>
            </a:schemeClr>
          </a:solidFill>
        </p:spPr>
        <p:txBody>
          <a:bodyPr wrap="square">
            <a:spAutoFit/>
          </a:bodyPr>
          <a:lstStyle/>
          <a:p>
            <a:r>
              <a:rPr lang="en-US" sz="4800" dirty="0">
                <a:solidFill>
                  <a:schemeClr val="bg1"/>
                </a:solidFill>
                <a:latin typeface="Chiller" panose="04020404031007020602" pitchFamily="82" charset="0"/>
              </a:rPr>
              <a:t>That is great quantity of cartoon films with violence scenes of aggression which are in the easy approach</a:t>
            </a:r>
          </a:p>
          <a:p>
            <a:r>
              <a:rPr lang="en-US" sz="4800" dirty="0">
                <a:solidFill>
                  <a:schemeClr val="bg1"/>
                </a:solidFill>
                <a:latin typeface="Chiller" panose="04020404031007020602" pitchFamily="82" charset="0"/>
              </a:rPr>
              <a:t> Is enough dangerous tendency</a:t>
            </a:r>
            <a:r>
              <a:rPr lang="en-US" sz="4800" dirty="0" smtClean="0">
                <a:solidFill>
                  <a:schemeClr val="bg1"/>
                </a:solidFill>
                <a:latin typeface="Chiller" panose="04020404031007020602" pitchFamily="82" charset="0"/>
              </a:rPr>
              <a:t>.</a:t>
            </a:r>
            <a:endParaRPr lang="ru-RU" sz="4800" dirty="0">
              <a:solidFill>
                <a:schemeClr val="bg1"/>
              </a:solidFill>
            </a:endParaRPr>
          </a:p>
        </p:txBody>
      </p:sp>
    </p:spTree>
    <p:extLst>
      <p:ext uri="{BB962C8B-B14F-4D97-AF65-F5344CB8AC3E}">
        <p14:creationId xmlns:p14="http://schemas.microsoft.com/office/powerpoint/2010/main" val="27339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2" name="Заголовок 1"/>
          <p:cNvSpPr>
            <a:spLocks noGrp="1"/>
          </p:cNvSpPr>
          <p:nvPr>
            <p:ph type="title"/>
          </p:nvPr>
        </p:nvSpPr>
        <p:spPr/>
        <p:txBody>
          <a:bodyPr/>
          <a:lstStyle/>
          <a:p>
            <a:endParaRPr lang="ru-RU" dirty="0"/>
          </a:p>
        </p:txBody>
      </p:sp>
      <p:sp>
        <p:nvSpPr>
          <p:cNvPr id="5" name="Прямоугольник 4"/>
          <p:cNvSpPr/>
          <p:nvPr/>
        </p:nvSpPr>
        <p:spPr>
          <a:xfrm>
            <a:off x="0" y="2274838"/>
            <a:ext cx="12192000" cy="2308324"/>
          </a:xfrm>
          <a:prstGeom prst="rect">
            <a:avLst/>
          </a:prstGeom>
          <a:solidFill>
            <a:schemeClr val="tx1">
              <a:alpha val="77000"/>
            </a:schemeClr>
          </a:solidFill>
        </p:spPr>
        <p:txBody>
          <a:bodyPr wrap="square">
            <a:spAutoFit/>
          </a:bodyPr>
          <a:lstStyle/>
          <a:p>
            <a:r>
              <a:rPr lang="en-US" sz="4800" dirty="0">
                <a:solidFill>
                  <a:schemeClr val="bg1"/>
                </a:solidFill>
                <a:latin typeface="Chiller" panose="04020404031007020602" pitchFamily="82" charset="0"/>
              </a:rPr>
              <a:t>The increase in quantity of violence and cruelty in cartoon films can have irreparable consequences for mental health of the child and its further to formation as persons</a:t>
            </a:r>
            <a:endParaRPr lang="ru-RU" sz="4800" dirty="0">
              <a:solidFill>
                <a:schemeClr val="bg1"/>
              </a:solidFill>
            </a:endParaRPr>
          </a:p>
        </p:txBody>
      </p:sp>
    </p:spTree>
    <p:extLst>
      <p:ext uri="{BB962C8B-B14F-4D97-AF65-F5344CB8AC3E}">
        <p14:creationId xmlns:p14="http://schemas.microsoft.com/office/powerpoint/2010/main" val="292612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b="9975"/>
          <a:stretch/>
        </p:blipFill>
        <p:spPr>
          <a:xfrm>
            <a:off x="0" y="0"/>
            <a:ext cx="12192000" cy="6877050"/>
          </a:xfrm>
        </p:spPr>
      </p:pic>
      <p:sp>
        <p:nvSpPr>
          <p:cNvPr id="5" name="Прямоугольник 4"/>
          <p:cNvSpPr/>
          <p:nvPr/>
        </p:nvSpPr>
        <p:spPr>
          <a:xfrm>
            <a:off x="0" y="2324100"/>
            <a:ext cx="12192000" cy="2308324"/>
          </a:xfrm>
          <a:prstGeom prst="rect">
            <a:avLst/>
          </a:prstGeom>
          <a:solidFill>
            <a:schemeClr val="tx1">
              <a:alpha val="80000"/>
            </a:schemeClr>
          </a:solidFill>
        </p:spPr>
        <p:txBody>
          <a:bodyPr wrap="square">
            <a:spAutoFit/>
          </a:bodyPr>
          <a:lstStyle/>
          <a:p>
            <a:r>
              <a:rPr lang="en-US" sz="4800" dirty="0">
                <a:solidFill>
                  <a:schemeClr val="bg1"/>
                </a:solidFill>
                <a:latin typeface="Chiller" panose="04020404031007020602" pitchFamily="82" charset="0"/>
              </a:rPr>
              <a:t>Also the violence which is used by the young spectator from TV screens is fixed in the head of the child as usual action which can be used at possibility</a:t>
            </a:r>
            <a:endParaRPr lang="ru-RU" sz="4800" dirty="0">
              <a:solidFill>
                <a:schemeClr val="bg1"/>
              </a:solidFill>
            </a:endParaRPr>
          </a:p>
        </p:txBody>
      </p:sp>
    </p:spTree>
    <p:extLst>
      <p:ext uri="{BB962C8B-B14F-4D97-AF65-F5344CB8AC3E}">
        <p14:creationId xmlns:p14="http://schemas.microsoft.com/office/powerpoint/2010/main" val="405107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1904"/>
          </a:xfrm>
        </p:spPr>
      </p:pic>
      <p:sp>
        <p:nvSpPr>
          <p:cNvPr id="5" name="Прямоугольник 4"/>
          <p:cNvSpPr/>
          <p:nvPr/>
        </p:nvSpPr>
        <p:spPr>
          <a:xfrm>
            <a:off x="0" y="2055813"/>
            <a:ext cx="12192000" cy="3477875"/>
          </a:xfrm>
          <a:prstGeom prst="rect">
            <a:avLst/>
          </a:prstGeom>
          <a:solidFill>
            <a:schemeClr val="tx1">
              <a:alpha val="69000"/>
            </a:schemeClr>
          </a:solidFill>
        </p:spPr>
        <p:txBody>
          <a:bodyPr wrap="square">
            <a:spAutoFit/>
          </a:bodyPr>
          <a:lstStyle/>
          <a:p>
            <a:r>
              <a:rPr lang="en-US" sz="4400" dirty="0" smtClean="0">
                <a:solidFill>
                  <a:schemeClr val="bg1"/>
                </a:solidFill>
                <a:latin typeface="Chiller" panose="04020404031007020602" pitchFamily="82" charset="0"/>
              </a:rPr>
              <a:t> </a:t>
            </a:r>
            <a:r>
              <a:rPr lang="en-US" sz="4400" dirty="0">
                <a:solidFill>
                  <a:schemeClr val="bg1"/>
                </a:solidFill>
                <a:latin typeface="Chiller" panose="04020404031007020602" pitchFamily="82" charset="0"/>
              </a:rPr>
              <a:t>It is not necessary to forget that cruelty on the screen leads emotional that to psychological excitation. The sum of all these factors specifies in negative influence of cruelty and violence in cartoon films on not generated children's consciousness therefore demands intervention of adults</a:t>
            </a:r>
            <a:endParaRPr lang="ru-RU" sz="4400" dirty="0">
              <a:solidFill>
                <a:schemeClr val="bg1"/>
              </a:solidFill>
            </a:endParaRPr>
          </a:p>
        </p:txBody>
      </p:sp>
    </p:spTree>
    <p:extLst>
      <p:ext uri="{BB962C8B-B14F-4D97-AF65-F5344CB8AC3E}">
        <p14:creationId xmlns:p14="http://schemas.microsoft.com/office/powerpoint/2010/main" val="4194912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Прямоугольник 6"/>
          <p:cNvSpPr/>
          <p:nvPr/>
        </p:nvSpPr>
        <p:spPr>
          <a:xfrm>
            <a:off x="0" y="1746251"/>
            <a:ext cx="12192000" cy="3477875"/>
          </a:xfrm>
          <a:prstGeom prst="rect">
            <a:avLst/>
          </a:prstGeom>
          <a:solidFill>
            <a:schemeClr val="tx1">
              <a:alpha val="76000"/>
            </a:schemeClr>
          </a:solidFill>
        </p:spPr>
        <p:txBody>
          <a:bodyPr wrap="square">
            <a:spAutoFit/>
          </a:bodyPr>
          <a:lstStyle/>
          <a:p>
            <a:r>
              <a:rPr lang="en-US" sz="4400" dirty="0">
                <a:solidFill>
                  <a:schemeClr val="bg1"/>
                </a:solidFill>
                <a:latin typeface="Chiller" panose="04020404031007020602" pitchFamily="82" charset="0"/>
              </a:rPr>
              <a:t>Always it is necessary to remember that the majority of animated cartoons with violence elements are created for adult spectators, and the problem consists that such animated cartoons often are in the easy approach, therefore the main task of parents to protect children from such cartoon films</a:t>
            </a:r>
            <a:endParaRPr lang="ru-RU" sz="4400" dirty="0">
              <a:solidFill>
                <a:schemeClr val="bg1"/>
              </a:solidFill>
            </a:endParaRPr>
          </a:p>
        </p:txBody>
      </p:sp>
    </p:spTree>
    <p:extLst>
      <p:ext uri="{BB962C8B-B14F-4D97-AF65-F5344CB8AC3E}">
        <p14:creationId xmlns:p14="http://schemas.microsoft.com/office/powerpoint/2010/main" val="100337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TotalTime>
  <Words>281</Words>
  <Application>Microsoft Office PowerPoint</Application>
  <PresentationFormat>Широкоэкранный</PresentationFormat>
  <Paragraphs>9</Paragraphs>
  <Slides>8</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8</vt:i4>
      </vt:variant>
    </vt:vector>
  </HeadingPairs>
  <TitlesOfParts>
    <vt:vector size="13" baseType="lpstr">
      <vt:lpstr>Arial</vt:lpstr>
      <vt:lpstr>Calibri</vt:lpstr>
      <vt:lpstr>Calibri Light</vt:lpstr>
      <vt:lpstr>Chiller</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наташа</dc:creator>
  <cp:lastModifiedBy>наташа</cp:lastModifiedBy>
  <cp:revision>15</cp:revision>
  <dcterms:created xsi:type="dcterms:W3CDTF">2015-02-05T17:28:58Z</dcterms:created>
  <dcterms:modified xsi:type="dcterms:W3CDTF">2015-02-09T17:31:26Z</dcterms:modified>
</cp:coreProperties>
</file>