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7F5373A-F355-4DE3-B50E-9BE5A095D042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4D4CA17-ED8C-4357-AC70-73B20701E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diamond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420888"/>
            <a:ext cx="7406640" cy="1472184"/>
          </a:xfrm>
        </p:spPr>
        <p:txBody>
          <a:bodyPr>
            <a:normAutofit/>
          </a:bodyPr>
          <a:lstStyle/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</a:t>
            </a:r>
            <a:r>
              <a:rPr lang="ru-RU" dirty="0" err="1" smtClean="0"/>
              <a:t>наприкiнцi</a:t>
            </a:r>
            <a:r>
              <a:rPr lang="ru-RU" dirty="0" smtClean="0"/>
              <a:t> 18-19 ст.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-1836712" y="188640"/>
            <a:ext cx="504056" cy="184495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5976" y="260648"/>
            <a:ext cx="4572000" cy="49552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Поетична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музична</a:t>
            </a:r>
            <a:r>
              <a:rPr lang="ru-RU" dirty="0"/>
              <a:t> </a:t>
            </a:r>
            <a:r>
              <a:rPr lang="ru-RU" dirty="0" err="1"/>
              <a:t>обдарованість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була</a:t>
            </a:r>
            <a:r>
              <a:rPr lang="ru-RU" dirty="0"/>
              <a:t> основою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музично-пісенної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. У </a:t>
            </a:r>
            <a:r>
              <a:rPr lang="en-US" dirty="0"/>
              <a:t>XIX </a:t>
            </a:r>
            <a:r>
              <a:rPr lang="ru-RU" dirty="0" err="1"/>
              <a:t>столітті</a:t>
            </a:r>
            <a:r>
              <a:rPr lang="ru-RU" dirty="0"/>
              <a:t>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побутують</a:t>
            </a:r>
            <a:r>
              <a:rPr lang="ru-RU" dirty="0"/>
              <a:t> </a:t>
            </a:r>
            <a:r>
              <a:rPr lang="ru-RU" dirty="0" err="1"/>
              <a:t>землеробські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 календарного циклу, а </a:t>
            </a:r>
            <a:r>
              <a:rPr lang="ru-RU" dirty="0" err="1" smtClean="0"/>
              <a:t>також</a:t>
            </a:r>
            <a:r>
              <a:rPr lang="en-US" dirty="0" smtClean="0"/>
              <a:t> </a:t>
            </a:r>
            <a:r>
              <a:rPr lang="ru-RU" dirty="0" smtClean="0"/>
              <a:t>колядки</a:t>
            </a:r>
            <a:r>
              <a:rPr lang="ru-RU" dirty="0"/>
              <a:t>, веснянки, </a:t>
            </a:r>
            <a:r>
              <a:rPr lang="ru-RU" dirty="0" err="1"/>
              <a:t>колискові</a:t>
            </a:r>
            <a:r>
              <a:rPr lang="ru-RU" dirty="0"/>
              <a:t>, </a:t>
            </a:r>
            <a:r>
              <a:rPr lang="ru-RU" dirty="0" err="1"/>
              <a:t>весільні</a:t>
            </a:r>
            <a:r>
              <a:rPr lang="ru-RU" dirty="0"/>
              <a:t>. Широкою </a:t>
            </a:r>
            <a:r>
              <a:rPr lang="ru-RU" dirty="0" err="1"/>
              <a:t>популярністю</a:t>
            </a:r>
            <a:r>
              <a:rPr lang="ru-RU" dirty="0"/>
              <a:t> </a:t>
            </a:r>
            <a:r>
              <a:rPr lang="ru-RU" dirty="0" err="1"/>
              <a:t>користувалися</a:t>
            </a:r>
            <a:r>
              <a:rPr lang="ru-RU" dirty="0"/>
              <a:t> </a:t>
            </a:r>
            <a:r>
              <a:rPr lang="ru-RU" dirty="0" err="1"/>
              <a:t>пісні-романси</a:t>
            </a:r>
            <a:r>
              <a:rPr lang="ru-RU" dirty="0"/>
              <a:t> «</a:t>
            </a:r>
            <a:r>
              <a:rPr lang="ru-RU" dirty="0" err="1"/>
              <a:t>Їхав</a:t>
            </a:r>
            <a:r>
              <a:rPr lang="ru-RU" dirty="0"/>
              <a:t> </a:t>
            </a:r>
            <a:r>
              <a:rPr lang="ru-RU" dirty="0" err="1"/>
              <a:t>козак</a:t>
            </a:r>
            <a:r>
              <a:rPr lang="ru-RU" dirty="0"/>
              <a:t> за Дунай», «</a:t>
            </a:r>
            <a:r>
              <a:rPr lang="ru-RU" dirty="0" err="1"/>
              <a:t>Віють</a:t>
            </a:r>
            <a:r>
              <a:rPr lang="ru-RU" dirty="0"/>
              <a:t> </a:t>
            </a:r>
            <a:r>
              <a:rPr lang="ru-RU" dirty="0" err="1"/>
              <a:t>вітри</a:t>
            </a:r>
            <a:r>
              <a:rPr lang="ru-RU" dirty="0"/>
              <a:t>», «</a:t>
            </a:r>
            <a:r>
              <a:rPr lang="ru-RU" dirty="0" err="1"/>
              <a:t>Сонце</a:t>
            </a:r>
            <a:r>
              <a:rPr lang="ru-RU" dirty="0"/>
              <a:t> низенько»,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на </a:t>
            </a:r>
            <a:r>
              <a:rPr lang="ru-RU" dirty="0" err="1"/>
              <a:t>вірші</a:t>
            </a:r>
            <a:r>
              <a:rPr lang="ru-RU" dirty="0"/>
              <a:t> </a:t>
            </a:r>
            <a:r>
              <a:rPr lang="ru-RU" dirty="0" err="1"/>
              <a:t>Шевченка</a:t>
            </a:r>
            <a:r>
              <a:rPr lang="ru-RU" dirty="0"/>
              <a:t> «</a:t>
            </a:r>
            <a:r>
              <a:rPr lang="ru-RU" dirty="0" err="1"/>
              <a:t>Думи</a:t>
            </a:r>
            <a:r>
              <a:rPr lang="ru-RU" dirty="0"/>
              <a:t> </a:t>
            </a:r>
            <a:r>
              <a:rPr lang="ru-RU" dirty="0" err="1"/>
              <a:t>мої</a:t>
            </a:r>
            <a:r>
              <a:rPr lang="ru-RU" dirty="0"/>
              <a:t>, </a:t>
            </a:r>
            <a:r>
              <a:rPr lang="ru-RU" dirty="0" err="1"/>
              <a:t>думи</a:t>
            </a:r>
            <a:r>
              <a:rPr lang="ru-RU" dirty="0"/>
              <a:t>», «</a:t>
            </a:r>
            <a:r>
              <a:rPr lang="ru-RU" dirty="0" err="1"/>
              <a:t>Заповіт</a:t>
            </a:r>
            <a:r>
              <a:rPr lang="ru-RU" dirty="0" smtClean="0"/>
              <a:t>».</a:t>
            </a:r>
            <a:r>
              <a:rPr lang="ru-RU" dirty="0"/>
              <a:t>  З народного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висувалися</a:t>
            </a:r>
            <a:r>
              <a:rPr lang="ru-RU" dirty="0"/>
              <a:t> </a:t>
            </a:r>
            <a:r>
              <a:rPr lang="ru-RU" dirty="0" err="1"/>
              <a:t>талановиті</a:t>
            </a:r>
            <a:r>
              <a:rPr lang="ru-RU" dirty="0"/>
              <a:t> </a:t>
            </a:r>
            <a:r>
              <a:rPr lang="ru-RU" dirty="0" err="1"/>
              <a:t>співаки-кобзарі</a:t>
            </a:r>
            <a:r>
              <a:rPr lang="ru-RU" dirty="0"/>
              <a:t> (Остап </a:t>
            </a:r>
            <a:r>
              <a:rPr lang="ru-RU" dirty="0" err="1"/>
              <a:t>Вересай</a:t>
            </a:r>
            <a:r>
              <a:rPr lang="ru-RU" dirty="0"/>
              <a:t>, </a:t>
            </a:r>
            <a:r>
              <a:rPr lang="ru-RU" dirty="0" err="1"/>
              <a:t>Іван</a:t>
            </a:r>
            <a:r>
              <a:rPr lang="ru-RU" dirty="0"/>
              <a:t> </a:t>
            </a:r>
            <a:r>
              <a:rPr lang="ru-RU" dirty="0" err="1"/>
              <a:t>Кравченко-Крюковський</a:t>
            </a:r>
            <a:r>
              <a:rPr lang="ru-RU" dirty="0"/>
              <a:t>, </a:t>
            </a:r>
            <a:r>
              <a:rPr lang="ru-RU" dirty="0" err="1"/>
              <a:t>Гнат</a:t>
            </a:r>
            <a:r>
              <a:rPr lang="ru-RU" dirty="0"/>
              <a:t> Гончаренко, </a:t>
            </a:r>
            <a:r>
              <a:rPr lang="ru-RU" dirty="0" err="1"/>
              <a:t>Терентій</a:t>
            </a:r>
            <a:r>
              <a:rPr lang="ru-RU" dirty="0"/>
              <a:t> Пархоменко, Михайло Кравченко, </a:t>
            </a:r>
            <a:r>
              <a:rPr lang="ru-RU" dirty="0" err="1"/>
              <a:t>Андрій</a:t>
            </a:r>
            <a:r>
              <a:rPr lang="ru-RU" dirty="0"/>
              <a:t> </a:t>
            </a:r>
            <a:r>
              <a:rPr lang="ru-RU" dirty="0" smtClean="0"/>
              <a:t>Шут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ru-RU" dirty="0" err="1"/>
              <a:t>ін</a:t>
            </a:r>
            <a:r>
              <a:rPr lang="ru-RU" dirty="0" smtClean="0"/>
              <a:t>.).</a:t>
            </a:r>
            <a:endParaRPr lang="ru-RU" dirty="0"/>
          </a:p>
        </p:txBody>
      </p:sp>
      <p:pic>
        <p:nvPicPr>
          <p:cNvPr id="3" name="Рисунок 2" descr="Veresai0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16632"/>
            <a:ext cx="2304256" cy="310306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03648" y="3140968"/>
            <a:ext cx="1665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/>
              <a:t>Остап </a:t>
            </a:r>
            <a:r>
              <a:rPr lang="ru-RU" u="sng" dirty="0" err="1"/>
              <a:t>Вересай</a:t>
            </a:r>
            <a:endParaRPr lang="ru-RU" dirty="0"/>
          </a:p>
        </p:txBody>
      </p:sp>
      <p:pic>
        <p:nvPicPr>
          <p:cNvPr id="5" name="Рисунок 4" descr="Honcharenk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3573016"/>
            <a:ext cx="2088232" cy="28771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31640" y="6488668"/>
            <a:ext cx="1872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err="1"/>
              <a:t>Гнат</a:t>
            </a:r>
            <a:r>
              <a:rPr lang="ru-RU" u="sng" dirty="0"/>
              <a:t> </a:t>
            </a:r>
            <a:r>
              <a:rPr lang="ru-RU" u="sng" dirty="0" smtClean="0"/>
              <a:t>Гончаренко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8640"/>
            <a:ext cx="79563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набуло</a:t>
            </a:r>
            <a:r>
              <a:rPr lang="ru-RU" dirty="0"/>
              <a:t> </a:t>
            </a:r>
            <a:r>
              <a:rPr lang="ru-RU" dirty="0" err="1"/>
              <a:t>сімейне</a:t>
            </a:r>
            <a:r>
              <a:rPr lang="ru-RU" dirty="0"/>
              <a:t> </a:t>
            </a:r>
            <a:r>
              <a:rPr lang="ru-RU" dirty="0" err="1"/>
              <a:t>музикування</a:t>
            </a:r>
            <a:r>
              <a:rPr lang="ru-RU" dirty="0"/>
              <a:t>, </a:t>
            </a:r>
            <a:r>
              <a:rPr lang="ru-RU" dirty="0" err="1"/>
              <a:t>аматорський</a:t>
            </a:r>
            <a:r>
              <a:rPr lang="ru-RU" dirty="0"/>
              <a:t> </a:t>
            </a:r>
            <a:r>
              <a:rPr lang="ru-RU" dirty="0" err="1"/>
              <a:t>молодіжний</a:t>
            </a:r>
            <a:r>
              <a:rPr lang="ru-RU" dirty="0"/>
              <a:t> </a:t>
            </a:r>
            <a:r>
              <a:rPr lang="ru-RU" dirty="0" err="1"/>
              <a:t>розважальний</a:t>
            </a:r>
            <a:r>
              <a:rPr lang="ru-RU" dirty="0"/>
              <a:t> </a:t>
            </a:r>
            <a:r>
              <a:rPr lang="ru-RU" dirty="0" err="1"/>
              <a:t>спів</a:t>
            </a:r>
            <a:r>
              <a:rPr lang="ru-RU" dirty="0"/>
              <a:t>. Центрами </a:t>
            </a:r>
            <a:r>
              <a:rPr lang="ru-RU" dirty="0" err="1"/>
              <a:t>розвитку</a:t>
            </a:r>
            <a:r>
              <a:rPr lang="ru-RU" dirty="0"/>
              <a:t> </a:t>
            </a:r>
            <a:r>
              <a:rPr lang="ru-RU" dirty="0" err="1"/>
              <a:t>музичної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 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духовні</a:t>
            </a:r>
            <a:r>
              <a:rPr lang="ru-RU" dirty="0"/>
              <a:t>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заклади</a:t>
            </a:r>
            <a:r>
              <a:rPr lang="ru-RU" dirty="0"/>
              <a:t>, </a:t>
            </a:r>
            <a:r>
              <a:rPr lang="ru-RU" dirty="0" err="1"/>
              <a:t>гімназії</a:t>
            </a:r>
            <a:r>
              <a:rPr lang="ru-RU" dirty="0"/>
              <a:t>, </a:t>
            </a:r>
            <a:r>
              <a:rPr lang="ru-RU" dirty="0" err="1"/>
              <a:t>приватні</a:t>
            </a:r>
            <a:r>
              <a:rPr lang="ru-RU" dirty="0"/>
              <a:t> </a:t>
            </a:r>
            <a:r>
              <a:rPr lang="ru-RU" dirty="0" err="1"/>
              <a:t>пансіони,університети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вивчалася</a:t>
            </a:r>
            <a:r>
              <a:rPr lang="ru-RU" dirty="0"/>
              <a:t> </a:t>
            </a:r>
            <a:r>
              <a:rPr lang="ru-RU" dirty="0" err="1"/>
              <a:t>нотна</a:t>
            </a:r>
            <a:r>
              <a:rPr lang="ru-RU" dirty="0"/>
              <a:t> грамота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музики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отримував</a:t>
            </a:r>
            <a:r>
              <a:rPr lang="ru-RU" dirty="0"/>
              <a:t>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музичну</a:t>
            </a:r>
            <a:r>
              <a:rPr lang="ru-RU" dirty="0"/>
              <a:t> </a:t>
            </a:r>
            <a:r>
              <a:rPr lang="ru-RU" dirty="0" err="1"/>
              <a:t>підготовку</a:t>
            </a:r>
            <a:r>
              <a:rPr lang="ru-RU" dirty="0"/>
              <a:t> в </a:t>
            </a:r>
            <a:r>
              <a:rPr lang="ru-RU" dirty="0" err="1"/>
              <a:t>церковних</a:t>
            </a:r>
            <a:r>
              <a:rPr lang="ru-RU" dirty="0"/>
              <a:t> хорах.</a:t>
            </a:r>
          </a:p>
          <a:p>
            <a:r>
              <a:rPr lang="ru-RU" dirty="0" err="1"/>
              <a:t>Музика</a:t>
            </a:r>
            <a:r>
              <a:rPr lang="ru-RU" dirty="0"/>
              <a:t>, </a:t>
            </a:r>
            <a:r>
              <a:rPr lang="ru-RU" dirty="0" err="1"/>
              <a:t>спів</a:t>
            </a:r>
            <a:r>
              <a:rPr lang="ru-RU" dirty="0"/>
              <a:t>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увійшли</a:t>
            </a:r>
            <a:r>
              <a:rPr lang="ru-RU" dirty="0"/>
              <a:t> в </a:t>
            </a:r>
            <a:r>
              <a:rPr lang="ru-RU" dirty="0" err="1"/>
              <a:t>повсякденне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як </a:t>
            </a:r>
            <a:r>
              <a:rPr lang="ru-RU" dirty="0" err="1"/>
              <a:t>міського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 За жанрами </a:t>
            </a:r>
            <a:r>
              <a:rPr lang="ru-RU" dirty="0" err="1"/>
              <a:t>пісні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різноманітними</a:t>
            </a:r>
            <a:r>
              <a:rPr lang="ru-RU" dirty="0"/>
              <a:t>: </a:t>
            </a:r>
            <a:r>
              <a:rPr lang="ru-RU" dirty="0" err="1"/>
              <a:t>ліричні</a:t>
            </a:r>
            <a:r>
              <a:rPr lang="ru-RU" dirty="0"/>
              <a:t>, </a:t>
            </a:r>
            <a:r>
              <a:rPr lang="ru-RU" dirty="0" err="1"/>
              <a:t>жартівливі</a:t>
            </a:r>
            <a:r>
              <a:rPr lang="ru-RU" dirty="0"/>
              <a:t>, </a:t>
            </a:r>
            <a:r>
              <a:rPr lang="ru-RU" dirty="0" err="1"/>
              <a:t>романси</a:t>
            </a:r>
            <a:r>
              <a:rPr lang="ru-RU" dirty="0"/>
              <a:t>, </a:t>
            </a:r>
            <a:r>
              <a:rPr lang="ru-RU" dirty="0" err="1"/>
              <a:t>виконувалися</a:t>
            </a:r>
            <a:r>
              <a:rPr lang="ru-RU" dirty="0"/>
              <a:t> вони соло, </a:t>
            </a:r>
            <a:r>
              <a:rPr lang="ru-RU" dirty="0" err="1"/>
              <a:t>дуетом</a:t>
            </a:r>
            <a:r>
              <a:rPr lang="ru-RU" dirty="0"/>
              <a:t>, хором, </a:t>
            </a:r>
            <a:r>
              <a:rPr lang="ru-RU" dirty="0" err="1"/>
              <a:t>підакомпанемент</a:t>
            </a:r>
            <a:r>
              <a:rPr lang="ru-RU" dirty="0"/>
              <a:t> </a:t>
            </a:r>
            <a:r>
              <a:rPr lang="ru-RU" dirty="0" err="1"/>
              <a:t>бандури</a:t>
            </a:r>
            <a:r>
              <a:rPr lang="ru-RU" dirty="0"/>
              <a:t>, скрипки, </a:t>
            </a:r>
            <a:r>
              <a:rPr lang="ru-RU" dirty="0" err="1"/>
              <a:t>гітари</a:t>
            </a:r>
            <a:r>
              <a:rPr lang="ru-RU" dirty="0"/>
              <a:t>, </a:t>
            </a:r>
            <a:r>
              <a:rPr lang="ru-RU" dirty="0" err="1"/>
              <a:t>фортепіано</a:t>
            </a:r>
            <a:r>
              <a:rPr lang="ru-RU" dirty="0"/>
              <a:t>.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авторські</a:t>
            </a:r>
            <a:r>
              <a:rPr lang="ru-RU" dirty="0"/>
              <a:t> твори,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розповсюджувалися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ставали </a:t>
            </a:r>
            <a:r>
              <a:rPr lang="ru-RU" dirty="0" err="1"/>
              <a:t>народними</a:t>
            </a:r>
            <a:r>
              <a:rPr lang="ru-RU" dirty="0"/>
              <a:t>.</a:t>
            </a:r>
          </a:p>
        </p:txBody>
      </p:sp>
      <p:pic>
        <p:nvPicPr>
          <p:cNvPr id="3" name="Рисунок 2" descr="a991d4e3a04c098b22b5aedc4675438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039329"/>
            <a:ext cx="5472608" cy="3639285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548680"/>
            <a:ext cx="61744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Концертну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в </a:t>
            </a:r>
            <a:r>
              <a:rPr lang="ru-RU" dirty="0" err="1"/>
              <a:t>містах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розгортали</a:t>
            </a:r>
            <a:r>
              <a:rPr lang="ru-RU" dirty="0"/>
              <a:t> </a:t>
            </a:r>
            <a:r>
              <a:rPr lang="ru-RU" dirty="0" err="1"/>
              <a:t>самодіяльні</a:t>
            </a:r>
            <a:r>
              <a:rPr lang="ru-RU" dirty="0"/>
              <a:t> </a:t>
            </a:r>
            <a:r>
              <a:rPr lang="ru-RU" dirty="0" err="1"/>
              <a:t>колективи</a:t>
            </a:r>
            <a:r>
              <a:rPr lang="ru-RU" dirty="0"/>
              <a:t>. </a:t>
            </a:r>
            <a:r>
              <a:rPr lang="ru-RU" dirty="0" err="1"/>
              <a:t>Традиційними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інтелігенції</a:t>
            </a:r>
            <a:r>
              <a:rPr lang="ru-RU" dirty="0"/>
              <a:t> великих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літературно-музичні</a:t>
            </a:r>
            <a:r>
              <a:rPr lang="ru-RU" dirty="0"/>
              <a:t> </a:t>
            </a:r>
            <a:r>
              <a:rPr lang="ru-RU" dirty="0" err="1"/>
              <a:t>вечори</a:t>
            </a:r>
            <a:r>
              <a:rPr lang="ru-RU" dirty="0"/>
              <a:t>. </a:t>
            </a:r>
            <a:r>
              <a:rPr lang="ru-RU" dirty="0" err="1"/>
              <a:t>Влаштовувалися</a:t>
            </a:r>
            <a:r>
              <a:rPr lang="ru-RU" dirty="0"/>
              <a:t> </a:t>
            </a:r>
            <a:r>
              <a:rPr lang="ru-RU" dirty="0" err="1"/>
              <a:t>добродійні</a:t>
            </a:r>
            <a:r>
              <a:rPr lang="ru-RU" dirty="0"/>
              <a:t> </a:t>
            </a:r>
            <a:r>
              <a:rPr lang="ru-RU" dirty="0" err="1"/>
              <a:t>концерти</a:t>
            </a:r>
            <a:r>
              <a:rPr lang="ru-RU" dirty="0"/>
              <a:t>, особливо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великих </a:t>
            </a:r>
            <a:r>
              <a:rPr lang="ru-RU" dirty="0" err="1"/>
              <a:t>контрактових</a:t>
            </a:r>
            <a:r>
              <a:rPr lang="ru-RU" dirty="0"/>
              <a:t> ярмарок. </a:t>
            </a:r>
            <a:r>
              <a:rPr lang="ru-RU" dirty="0" err="1"/>
              <a:t>Однак</a:t>
            </a:r>
            <a:r>
              <a:rPr lang="ru-RU" dirty="0"/>
              <a:t> часто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наштовхувалася</a:t>
            </a:r>
            <a:r>
              <a:rPr lang="ru-RU" dirty="0"/>
              <a:t> на </a:t>
            </a:r>
            <a:r>
              <a:rPr lang="ru-RU" dirty="0" err="1"/>
              <a:t>адміністративні</a:t>
            </a:r>
            <a:r>
              <a:rPr lang="ru-RU" dirty="0"/>
              <a:t> заборони. </a:t>
            </a:r>
            <a:r>
              <a:rPr lang="ru-RU" dirty="0" err="1"/>
              <a:t>Наприклад</a:t>
            </a:r>
            <a:r>
              <a:rPr lang="ru-RU" dirty="0"/>
              <a:t>, в 1867 у </a:t>
            </a:r>
            <a:r>
              <a:rPr lang="ru-RU" dirty="0" err="1"/>
              <a:t>Києві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, коли </a:t>
            </a:r>
            <a:r>
              <a:rPr lang="ru-RU" dirty="0" err="1"/>
              <a:t>влада</a:t>
            </a:r>
            <a:r>
              <a:rPr lang="ru-RU" dirty="0"/>
              <a:t> дозволила концерт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/>
              <a:t> </a:t>
            </a:r>
            <a:r>
              <a:rPr lang="ru-RU" dirty="0" err="1"/>
              <a:t>пісень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звучати</a:t>
            </a:r>
            <a:r>
              <a:rPr lang="ru-RU" dirty="0"/>
              <a:t> </a:t>
            </a:r>
            <a:r>
              <a:rPr lang="ru-RU" dirty="0" err="1"/>
              <a:t>французькою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</a:t>
            </a:r>
          </a:p>
          <a:p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майстерність</a:t>
            </a:r>
            <a:r>
              <a:rPr lang="ru-RU" dirty="0"/>
              <a:t> </a:t>
            </a:r>
            <a:r>
              <a:rPr lang="ru-RU" dirty="0" err="1"/>
              <a:t>партесного</a:t>
            </a:r>
            <a:r>
              <a:rPr lang="ru-RU" dirty="0"/>
              <a:t> (</a:t>
            </a:r>
            <a:r>
              <a:rPr lang="ru-RU" dirty="0" err="1"/>
              <a:t>багатоголосого</a:t>
            </a:r>
            <a:r>
              <a:rPr lang="ru-RU" dirty="0"/>
              <a:t>) </a:t>
            </a:r>
            <a:r>
              <a:rPr lang="ru-RU" dirty="0" err="1"/>
              <a:t>співу</a:t>
            </a:r>
            <a:r>
              <a:rPr lang="ru-RU" dirty="0"/>
              <a:t>. У XIX </a:t>
            </a:r>
            <a:r>
              <a:rPr lang="ru-RU" dirty="0" err="1"/>
              <a:t>столітті</a:t>
            </a:r>
            <a:r>
              <a:rPr lang="ru-RU" dirty="0"/>
              <a:t> </a:t>
            </a:r>
            <a:r>
              <a:rPr lang="ru-RU" dirty="0" err="1"/>
              <a:t>хоровий</a:t>
            </a:r>
            <a:r>
              <a:rPr lang="ru-RU" dirty="0"/>
              <a:t> </a:t>
            </a:r>
            <a:r>
              <a:rPr lang="ru-RU" dirty="0" err="1"/>
              <a:t>спів</a:t>
            </a:r>
            <a:r>
              <a:rPr lang="ru-RU" dirty="0"/>
              <a:t> 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за рамки чисто культового. </a:t>
            </a:r>
            <a:r>
              <a:rPr lang="ru-RU" dirty="0" err="1"/>
              <a:t>Загальнофілософський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канонічних</a:t>
            </a:r>
            <a:r>
              <a:rPr lang="ru-RU" dirty="0"/>
              <a:t> </a:t>
            </a:r>
            <a:r>
              <a:rPr lang="ru-RU" dirty="0" err="1"/>
              <a:t>образів</a:t>
            </a:r>
            <a:r>
              <a:rPr lang="ru-RU" dirty="0"/>
              <a:t> залучав до храму немало </a:t>
            </a:r>
            <a:r>
              <a:rPr lang="ru-RU" dirty="0" err="1"/>
              <a:t>світських</a:t>
            </a:r>
            <a:r>
              <a:rPr lang="ru-RU" dirty="0"/>
              <a:t> </a:t>
            </a:r>
            <a:r>
              <a:rPr lang="ru-RU" dirty="0" err="1"/>
              <a:t>слухачів</a:t>
            </a:r>
            <a:r>
              <a:rPr lang="ru-RU" dirty="0"/>
              <a:t>. З великими </a:t>
            </a:r>
            <a:r>
              <a:rPr lang="ru-RU" dirty="0" err="1"/>
              <a:t>концертними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r>
              <a:rPr lang="ru-RU" dirty="0"/>
              <a:t> </a:t>
            </a:r>
            <a:r>
              <a:rPr lang="ru-RU" dirty="0" err="1"/>
              <a:t>виступали</a:t>
            </a:r>
            <a:r>
              <a:rPr lang="ru-RU" dirty="0"/>
              <a:t> хори 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, </a:t>
            </a:r>
            <a:r>
              <a:rPr lang="ru-RU" dirty="0" err="1"/>
              <a:t>Переяславської</a:t>
            </a:r>
            <a:r>
              <a:rPr lang="ru-RU" dirty="0"/>
              <a:t> </a:t>
            </a:r>
            <a:r>
              <a:rPr lang="ru-RU" dirty="0" err="1"/>
              <a:t>семінарії</a:t>
            </a:r>
            <a:r>
              <a:rPr lang="ru-RU" dirty="0"/>
              <a:t>.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 </a:t>
            </a:r>
            <a:r>
              <a:rPr lang="ru-RU" dirty="0" err="1"/>
              <a:t>гальмувався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адміністративно</a:t>
            </a:r>
            <a:r>
              <a:rPr lang="ru-RU" dirty="0"/>
              <a:t> </a:t>
            </a:r>
            <a:r>
              <a:rPr lang="ru-RU" dirty="0" err="1"/>
              <a:t>надавалася</a:t>
            </a:r>
            <a:r>
              <a:rPr lang="ru-RU" dirty="0"/>
              <a:t> </a:t>
            </a:r>
            <a:r>
              <a:rPr lang="ru-RU" dirty="0" err="1"/>
              <a:t>іноземним</a:t>
            </a:r>
            <a:r>
              <a:rPr lang="ru-RU" dirty="0"/>
              <a:t> </a:t>
            </a:r>
            <a:r>
              <a:rPr lang="ru-RU" dirty="0" smtClean="0"/>
              <a:t>авторам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2320" y="1484784"/>
            <a:ext cx="72008" cy="819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548680"/>
            <a:ext cx="5915000" cy="1556784"/>
          </a:xfrm>
        </p:spPr>
        <p:txBody>
          <a:bodyPr>
            <a:normAutofit fontScale="92500"/>
          </a:bodyPr>
          <a:lstStyle/>
          <a:p>
            <a:r>
              <a:rPr lang="vi-VN" sz="1800" b="1" dirty="0" smtClean="0"/>
              <a:t>Ки́ївська Акаде́мія</a:t>
            </a:r>
            <a:r>
              <a:rPr lang="vi-VN" sz="1800" dirty="0" smtClean="0"/>
              <a:t> — найстаріший вищий навчальний заклад в Східній Європі й один з найстаріших вищих навчальних закладів у світі, заснований близько 1037 р. Академія багато років була центром богослов'я та освіти на навколишніх землях.</a:t>
            </a:r>
            <a:endParaRPr lang="ru-RU" sz="1800" dirty="0"/>
          </a:p>
        </p:txBody>
      </p:sp>
      <p:pic>
        <p:nvPicPr>
          <p:cNvPr id="5" name="Содержимое 4" descr="073 (10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40939" y="2133600"/>
            <a:ext cx="5985922" cy="3992563"/>
          </a:xfr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8847"/>
            <a:ext cx="62464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народною </a:t>
            </a:r>
            <a:r>
              <a:rPr lang="ru-RU" dirty="0" err="1"/>
              <a:t>і</a:t>
            </a:r>
            <a:r>
              <a:rPr lang="ru-RU" dirty="0"/>
              <a:t> церковною </a:t>
            </a:r>
            <a:r>
              <a:rPr lang="ru-RU" dirty="0" err="1"/>
              <a:t>традиціями</a:t>
            </a:r>
            <a:r>
              <a:rPr lang="ru-RU" dirty="0"/>
              <a:t> в XIX </a:t>
            </a:r>
            <a:r>
              <a:rPr lang="ru-RU" dirty="0" err="1"/>
              <a:t>столітті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 </a:t>
            </a:r>
            <a:r>
              <a:rPr lang="ru-RU" dirty="0" err="1"/>
              <a:t>світська</a:t>
            </a:r>
            <a:r>
              <a:rPr lang="ru-RU" dirty="0"/>
              <a:t> </a:t>
            </a: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музична</a:t>
            </a:r>
            <a:r>
              <a:rPr lang="ru-RU" dirty="0"/>
              <a:t> культура. С. С. </a:t>
            </a:r>
            <a:r>
              <a:rPr lang="ru-RU" dirty="0" err="1"/>
              <a:t>Гулак-Артемовський</a:t>
            </a:r>
            <a:r>
              <a:rPr lang="ru-RU" dirty="0"/>
              <a:t> на початку 60-х 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першу </a:t>
            </a:r>
            <a:r>
              <a:rPr lang="ru-RU" dirty="0" err="1"/>
              <a:t>українську</a:t>
            </a:r>
            <a:r>
              <a:rPr lang="ru-RU" dirty="0"/>
              <a:t> оперу «</a:t>
            </a:r>
            <a:r>
              <a:rPr lang="ru-RU" dirty="0" err="1"/>
              <a:t>Запорожець</a:t>
            </a:r>
            <a:r>
              <a:rPr lang="ru-RU" dirty="0"/>
              <a:t> за </a:t>
            </a:r>
            <a:r>
              <a:rPr lang="ru-RU" dirty="0" err="1"/>
              <a:t>Дунаєм</a:t>
            </a:r>
            <a:r>
              <a:rPr lang="ru-RU" dirty="0"/>
              <a:t>». </a:t>
            </a:r>
            <a:r>
              <a:rPr lang="ru-RU" dirty="0" err="1"/>
              <a:t>Перлиною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вокальної</a:t>
            </a:r>
            <a:r>
              <a:rPr lang="ru-RU" dirty="0"/>
              <a:t> </a:t>
            </a:r>
            <a:r>
              <a:rPr lang="ru-RU" dirty="0" err="1"/>
              <a:t>класики</a:t>
            </a:r>
            <a:r>
              <a:rPr lang="ru-RU" dirty="0"/>
              <a:t> стали «</a:t>
            </a:r>
            <a:r>
              <a:rPr lang="ru-RU" dirty="0" err="1"/>
              <a:t>Вечорниці</a:t>
            </a:r>
            <a:r>
              <a:rPr lang="ru-RU" dirty="0"/>
              <a:t>» П. І. </a:t>
            </a:r>
            <a:r>
              <a:rPr lang="ru-RU" dirty="0" err="1"/>
              <a:t>Нищинського</a:t>
            </a:r>
            <a:r>
              <a:rPr lang="ru-RU" dirty="0"/>
              <a:t>. Вони </a:t>
            </a:r>
            <a:r>
              <a:rPr lang="ru-RU" dirty="0" err="1"/>
              <a:t>малюють</a:t>
            </a:r>
            <a:r>
              <a:rPr lang="ru-RU" dirty="0"/>
              <a:t> </a:t>
            </a:r>
            <a:r>
              <a:rPr lang="ru-RU" dirty="0" err="1"/>
              <a:t>широку</a:t>
            </a:r>
            <a:r>
              <a:rPr lang="ru-RU" dirty="0"/>
              <a:t> </a:t>
            </a:r>
            <a:r>
              <a:rPr lang="ru-RU" dirty="0" err="1"/>
              <a:t>музичну</a:t>
            </a:r>
            <a:r>
              <a:rPr lang="ru-RU" dirty="0"/>
              <a:t> картину народного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знаменитий</a:t>
            </a:r>
            <a:r>
              <a:rPr lang="ru-RU" dirty="0"/>
              <a:t> </a:t>
            </a:r>
            <a:r>
              <a:rPr lang="ru-RU" dirty="0" err="1"/>
              <a:t>чоловічий</a:t>
            </a:r>
            <a:r>
              <a:rPr lang="ru-RU" dirty="0"/>
              <a:t> хор «</a:t>
            </a:r>
            <a:r>
              <a:rPr lang="ru-RU" dirty="0" err="1"/>
              <a:t>Закувала</a:t>
            </a:r>
            <a:r>
              <a:rPr lang="ru-RU" dirty="0"/>
              <a:t> та сива зозуля», тема </a:t>
            </a:r>
            <a:r>
              <a:rPr lang="ru-RU" dirty="0" err="1"/>
              <a:t>якого</a:t>
            </a:r>
            <a:r>
              <a:rPr lang="ru-RU" dirty="0"/>
              <a:t> — </a:t>
            </a:r>
            <a:r>
              <a:rPr lang="ru-RU" dirty="0" err="1"/>
              <a:t>страждання</a:t>
            </a:r>
            <a:r>
              <a:rPr lang="ru-RU" dirty="0"/>
              <a:t> </a:t>
            </a:r>
            <a:r>
              <a:rPr lang="ru-RU" dirty="0" err="1"/>
              <a:t>козаків</a:t>
            </a:r>
            <a:r>
              <a:rPr lang="ru-RU" dirty="0"/>
              <a:t> у </a:t>
            </a:r>
            <a:r>
              <a:rPr lang="ru-RU" dirty="0" err="1"/>
              <a:t>турецькій</a:t>
            </a:r>
            <a:r>
              <a:rPr lang="ru-RU" dirty="0"/>
              <a:t> </a:t>
            </a:r>
            <a:r>
              <a:rPr lang="ru-RU" dirty="0" err="1"/>
              <a:t>неволі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до </a:t>
            </a:r>
            <a:r>
              <a:rPr lang="ru-RU" dirty="0" err="1"/>
              <a:t>свободи</a:t>
            </a:r>
            <a:r>
              <a:rPr lang="ru-RU" dirty="0"/>
              <a:t>. </a:t>
            </a:r>
            <a:r>
              <a:rPr lang="ru-RU" dirty="0" err="1"/>
              <a:t>Мелодичним</a:t>
            </a:r>
            <a:r>
              <a:rPr lang="ru-RU" dirty="0"/>
              <a:t> </a:t>
            </a:r>
            <a:r>
              <a:rPr lang="ru-RU" dirty="0" err="1"/>
              <a:t>багатством</a:t>
            </a:r>
            <a:r>
              <a:rPr lang="ru-RU" dirty="0"/>
              <a:t>, </a:t>
            </a:r>
            <a:r>
              <a:rPr lang="ru-RU" dirty="0" err="1"/>
              <a:t>співучістю</a:t>
            </a:r>
            <a:r>
              <a:rPr lang="ru-RU" dirty="0"/>
              <a:t>, драматичною </a:t>
            </a:r>
            <a:r>
              <a:rPr lang="ru-RU" dirty="0" err="1"/>
              <a:t>напруженістю</a:t>
            </a:r>
            <a:r>
              <a:rPr lang="ru-RU" dirty="0"/>
              <a:t> </a:t>
            </a:r>
            <a:r>
              <a:rPr lang="ru-RU" dirty="0" err="1"/>
              <a:t>привабила</a:t>
            </a:r>
            <a:r>
              <a:rPr lang="ru-RU" dirty="0"/>
              <a:t> </a:t>
            </a:r>
            <a:r>
              <a:rPr lang="ru-RU" dirty="0" err="1"/>
              <a:t>слухачів</a:t>
            </a:r>
            <a:r>
              <a:rPr lang="ru-RU" dirty="0"/>
              <a:t> опера М. М. </a:t>
            </a:r>
            <a:r>
              <a:rPr lang="ru-RU" dirty="0" err="1"/>
              <a:t>Аркаса</a:t>
            </a:r>
            <a:r>
              <a:rPr lang="ru-RU" dirty="0"/>
              <a:t> «</a:t>
            </a:r>
            <a:r>
              <a:rPr lang="ru-RU" dirty="0" err="1" smtClean="0"/>
              <a:t>Катерина.П</a:t>
            </a:r>
            <a:r>
              <a:rPr lang="ru-RU" dirty="0"/>
              <a:t>. П. </a:t>
            </a:r>
            <a:r>
              <a:rPr lang="ru-RU" dirty="0" err="1"/>
              <a:t>Сокальському</a:t>
            </a:r>
            <a:r>
              <a:rPr lang="ru-RU" dirty="0"/>
              <a:t> 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глибока</a:t>
            </a:r>
            <a:r>
              <a:rPr lang="ru-RU" dirty="0"/>
              <a:t> теоретична </a:t>
            </a:r>
            <a:r>
              <a:rPr lang="ru-RU" dirty="0" err="1"/>
              <a:t>праця</a:t>
            </a:r>
            <a:r>
              <a:rPr lang="ru-RU" dirty="0"/>
              <a:t> «Русская народная песня, великорусская </a:t>
            </a:r>
            <a:r>
              <a:rPr lang="ru-RU" dirty="0" err="1"/>
              <a:t>і</a:t>
            </a:r>
            <a:r>
              <a:rPr lang="ru-RU" dirty="0"/>
              <a:t> малорусская, в ее строении мелодическом и ритмическом…».</a:t>
            </a:r>
          </a:p>
        </p:txBody>
      </p:sp>
      <p:pic>
        <p:nvPicPr>
          <p:cNvPr id="4" name="Рисунок 3" descr="3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4917" y="4077072"/>
            <a:ext cx="7418434" cy="2627362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24728" y="2276872"/>
            <a:ext cx="360040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3528" y="332656"/>
            <a:ext cx="9001000" cy="3384376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Цілу</a:t>
            </a:r>
            <a:r>
              <a:rPr lang="ru-RU" sz="1800" dirty="0" smtClean="0"/>
              <a:t> </a:t>
            </a:r>
            <a:r>
              <a:rPr lang="ru-RU" sz="1800" dirty="0" err="1" smtClean="0"/>
              <a:t>епоху</a:t>
            </a:r>
            <a:r>
              <a:rPr lang="ru-RU" sz="1800" dirty="0" smtClean="0"/>
              <a:t> в </a:t>
            </a:r>
            <a:r>
              <a:rPr lang="ru-RU" sz="1800" dirty="0" err="1" smtClean="0"/>
              <a:t>музичному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житті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становить </a:t>
            </a:r>
            <a:r>
              <a:rPr lang="ru-RU" sz="1800" dirty="0" err="1" smtClean="0"/>
              <a:t>творчість</a:t>
            </a:r>
            <a:r>
              <a:rPr lang="ru-RU" sz="1800" dirty="0" smtClean="0"/>
              <a:t> М. В. Лисенка — великого </a:t>
            </a:r>
            <a:r>
              <a:rPr lang="ru-RU" sz="1800" dirty="0" err="1" smtClean="0"/>
              <a:t>українського</a:t>
            </a:r>
            <a:r>
              <a:rPr lang="ru-RU" sz="1800" dirty="0" smtClean="0"/>
              <a:t> композитора, </a:t>
            </a:r>
            <a:r>
              <a:rPr lang="ru-RU" sz="1800" dirty="0" err="1" smtClean="0"/>
              <a:t>блискучого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піаніста-віртуоза</a:t>
            </a:r>
            <a:r>
              <a:rPr lang="ru-RU" sz="1800" dirty="0" smtClean="0"/>
              <a:t>, </a:t>
            </a:r>
            <a:r>
              <a:rPr lang="ru-RU" sz="1800" dirty="0" err="1" smtClean="0"/>
              <a:t>талановитого</a:t>
            </a:r>
            <a:r>
              <a:rPr lang="ru-RU" sz="1800" dirty="0" smtClean="0"/>
              <a:t> хорового </a:t>
            </a:r>
            <a:r>
              <a:rPr lang="ru-RU" sz="1800" dirty="0" err="1" smtClean="0"/>
              <a:t>диригента</a:t>
            </a:r>
            <a:r>
              <a:rPr lang="ru-RU" sz="1800" dirty="0" smtClean="0"/>
              <a:t>, педагога, </a:t>
            </a:r>
            <a:r>
              <a:rPr lang="ru-RU" sz="1800" dirty="0" err="1" smtClean="0"/>
              <a:t>музикознавця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активного </a:t>
            </a:r>
            <a:r>
              <a:rPr lang="ru-RU" sz="1800" dirty="0" err="1" smtClean="0"/>
              <a:t>громадського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діяча</a:t>
            </a:r>
            <a:r>
              <a:rPr lang="ru-RU" sz="1800" dirty="0" smtClean="0"/>
              <a:t> демократичного </a:t>
            </a:r>
            <a:r>
              <a:rPr lang="ru-RU" sz="1800" dirty="0" err="1" smtClean="0"/>
              <a:t>напряму</a:t>
            </a:r>
            <a:r>
              <a:rPr lang="ru-RU" sz="1800" dirty="0" smtClean="0"/>
              <a:t>.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основоположником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класичної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музики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Содержимое 4" descr="Лисенко_Микол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772816"/>
            <a:ext cx="3397216" cy="4548186"/>
          </a:xfr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</TotalTime>
  <Words>130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Розвиток української музики наприкiнцi 18-19 ст.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української музики наприкiнцi 18-поч.19 ст.</dc:title>
  <dc:creator>Таня</dc:creator>
  <cp:lastModifiedBy>Таня</cp:lastModifiedBy>
  <cp:revision>6</cp:revision>
  <dcterms:created xsi:type="dcterms:W3CDTF">2015-01-20T16:42:27Z</dcterms:created>
  <dcterms:modified xsi:type="dcterms:W3CDTF">2015-01-29T15:50:28Z</dcterms:modified>
</cp:coreProperties>
</file>