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67" r:id="rId3"/>
    <p:sldId id="258" r:id="rId4"/>
    <p:sldId id="260" r:id="rId5"/>
    <p:sldId id="259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F62F3-4592-4FF3-8DF3-B18454E43AD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C9DDC-E092-4B29-A9A4-36A4991BB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8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1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0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5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1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3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55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4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C9DDC-E092-4B29-A9A4-36A4991BBB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4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nowledgehi.com/thumbnails/detail/20121020/flags%20united%20kingdom%20artwork%20british%20flag%20of%20england%201920x1080%20wallpaper_www.knowledgehi.com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9" y="0"/>
            <a:ext cx="9178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107504" y="836712"/>
            <a:ext cx="9036496" cy="2592288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6000" dirty="0" err="1" smtClean="0">
                <a:latin typeface="Calibri" pitchFamily="34" charset="0"/>
                <a:cs typeface="Calibri" pitchFamily="34" charset="0"/>
              </a:rPr>
              <a:t>Державний</a:t>
            </a:r>
            <a:r>
              <a:rPr lang="ru-RU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6000" dirty="0" err="1" smtClean="0">
                <a:latin typeface="Calibri" pitchFamily="34" charset="0"/>
                <a:cs typeface="Calibri" pitchFamily="34" charset="0"/>
              </a:rPr>
              <a:t>устрій</a:t>
            </a:r>
            <a:r>
              <a:rPr lang="ru-RU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6000" dirty="0" err="1" smtClean="0">
                <a:latin typeface="Calibri" pitchFamily="34" charset="0"/>
                <a:cs typeface="Calibri" pitchFamily="34" charset="0"/>
              </a:rPr>
              <a:t>Великобританії</a:t>
            </a:r>
            <a:endParaRPr lang="ru-RU" sz="6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004048" y="4221088"/>
            <a:ext cx="4013200" cy="273630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i="0" kern="1200" cap="none" spc="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latin typeface="Monotype Corsiva" pitchFamily="66" charset="0"/>
              </a:rPr>
              <a:t>Підготувала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r>
              <a:rPr lang="ru-RU" sz="2400" b="1" dirty="0" err="1" smtClean="0">
                <a:latin typeface="Monotype Corsiva" pitchFamily="66" charset="0"/>
              </a:rPr>
              <a:t>Учениця</a:t>
            </a:r>
            <a:r>
              <a:rPr lang="ru-RU" sz="2400" b="1" dirty="0" smtClean="0">
                <a:latin typeface="Monotype Corsiva" pitchFamily="66" charset="0"/>
              </a:rPr>
              <a:t> 9-А </a:t>
            </a:r>
            <a:r>
              <a:rPr lang="ru-RU" sz="2400" b="1" dirty="0" err="1" smtClean="0">
                <a:latin typeface="Monotype Corsiva" pitchFamily="66" charset="0"/>
              </a:rPr>
              <a:t>класу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err="1" smtClean="0">
                <a:latin typeface="Monotype Corsiva" pitchFamily="66" charset="0"/>
              </a:rPr>
              <a:t>Воловецької</a:t>
            </a:r>
            <a:r>
              <a:rPr lang="ru-RU" sz="2400" b="1" dirty="0" smtClean="0">
                <a:latin typeface="Monotype Corsiva" pitchFamily="66" charset="0"/>
              </a:rPr>
              <a:t> ЗОШ</a:t>
            </a:r>
          </a:p>
          <a:p>
            <a:r>
              <a:rPr lang="ru-RU" sz="2400" b="1" dirty="0" smtClean="0">
                <a:latin typeface="Monotype Corsiva" pitchFamily="66" charset="0"/>
              </a:rPr>
              <a:t>I-III </a:t>
            </a:r>
            <a:r>
              <a:rPr lang="ru-RU" sz="2400" b="1" dirty="0" err="1" smtClean="0">
                <a:latin typeface="Monotype Corsiva" pitchFamily="66" charset="0"/>
              </a:rPr>
              <a:t>ступенів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err="1" smtClean="0">
                <a:latin typeface="Monotype Corsiva" pitchFamily="66" charset="0"/>
              </a:rPr>
              <a:t>Басюк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Тетяна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6"/>
          <p:cNvSpPr txBox="1">
            <a:spLocks/>
          </p:cNvSpPr>
          <p:nvPr/>
        </p:nvSpPr>
        <p:spPr>
          <a:xfrm>
            <a:off x="251520" y="188640"/>
            <a:ext cx="4032448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err="1" smtClean="0"/>
              <a:t>Міжнародний</a:t>
            </a:r>
            <a:r>
              <a:rPr lang="ru-RU" sz="2400" b="1" dirty="0" smtClean="0"/>
              <a:t> статус </a:t>
            </a:r>
            <a:r>
              <a:rPr lang="ru-RU" sz="2400" b="1" dirty="0" err="1" smtClean="0"/>
              <a:t>країни</a:t>
            </a:r>
            <a:endParaRPr lang="ru-RU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ru-RU" sz="1800" dirty="0" err="1" smtClean="0">
                <a:latin typeface="Monotype Corsiva" pitchFamily="66" charset="0"/>
              </a:rPr>
              <a:t>Міжнародний</a:t>
            </a:r>
            <a:r>
              <a:rPr lang="ru-RU" sz="1800" dirty="0" smtClean="0">
                <a:latin typeface="Monotype Corsiva" pitchFamily="66" charset="0"/>
              </a:rPr>
              <a:t> статус </a:t>
            </a:r>
            <a:r>
              <a:rPr lang="ru-RU" sz="1800" dirty="0" err="1" smtClean="0">
                <a:latin typeface="Monotype Corsiva" pitchFamily="66" charset="0"/>
              </a:rPr>
              <a:t>країни</a:t>
            </a:r>
            <a:r>
              <a:rPr lang="ru-RU" sz="1800" dirty="0" smtClean="0">
                <a:latin typeface="Monotype Corsiva" pitchFamily="66" charset="0"/>
              </a:rPr>
              <a:t> з моменту </a:t>
            </a:r>
            <a:r>
              <a:rPr lang="ru-RU" sz="1800" dirty="0" err="1" smtClean="0">
                <a:latin typeface="Monotype Corsiva" pitchFamily="66" charset="0"/>
              </a:rPr>
              <a:t>ухвалення</a:t>
            </a:r>
            <a:r>
              <a:rPr lang="ru-RU" sz="1800" dirty="0" smtClean="0">
                <a:latin typeface="Monotype Corsiva" pitchFamily="66" charset="0"/>
              </a:rPr>
              <a:t> у 1931 р. </a:t>
            </a:r>
            <a:r>
              <a:rPr lang="ru-RU" sz="1800" dirty="0" err="1" smtClean="0">
                <a:latin typeface="Monotype Corsiva" pitchFamily="66" charset="0"/>
              </a:rPr>
              <a:t>Вестмінстерського</a:t>
            </a:r>
            <a:r>
              <a:rPr lang="ru-RU" sz="1800" dirty="0" smtClean="0">
                <a:latin typeface="Monotype Corsiva" pitchFamily="66" charset="0"/>
              </a:rPr>
              <a:t> статуту Велика </a:t>
            </a:r>
            <a:r>
              <a:rPr lang="ru-RU" sz="1800" dirty="0" err="1" smtClean="0">
                <a:latin typeface="Monotype Corsiva" pitchFamily="66" charset="0"/>
              </a:rPr>
              <a:t>Британія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особі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свого</a:t>
            </a:r>
            <a:r>
              <a:rPr lang="ru-RU" sz="1800" dirty="0" smtClean="0">
                <a:latin typeface="Monotype Corsiva" pitchFamily="66" charset="0"/>
              </a:rPr>
              <a:t> монарха стала </a:t>
            </a:r>
            <a:r>
              <a:rPr lang="ru-RU" sz="1800" dirty="0" err="1" smtClean="0">
                <a:latin typeface="Monotype Corsiva" pitchFamily="66" charset="0"/>
              </a:rPr>
              <a:t>вважатись</a:t>
            </a:r>
            <a:r>
              <a:rPr lang="ru-RU" sz="1800" dirty="0" smtClean="0">
                <a:latin typeface="Monotype Corsiva" pitchFamily="66" charset="0"/>
              </a:rPr>
              <a:t> головою </a:t>
            </a:r>
            <a:r>
              <a:rPr lang="ru-RU" sz="1800" dirty="0" err="1" smtClean="0">
                <a:latin typeface="Monotype Corsiva" pitchFamily="66" charset="0"/>
              </a:rPr>
              <a:t>Британської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Співдружності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Націй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нині</a:t>
            </a:r>
            <a:r>
              <a:rPr lang="ru-RU" sz="1800" dirty="0" smtClean="0">
                <a:latin typeface="Monotype Corsiva" pitchFamily="66" charset="0"/>
              </a:rPr>
              <a:t> - </a:t>
            </a:r>
            <a:r>
              <a:rPr lang="ru-RU" sz="1800" dirty="0" err="1" smtClean="0">
                <a:latin typeface="Monotype Corsiva" pitchFamily="66" charset="0"/>
              </a:rPr>
              <a:t>Співдружності</a:t>
            </a:r>
            <a:r>
              <a:rPr lang="ru-RU" sz="1800" dirty="0" smtClean="0">
                <a:latin typeface="Monotype Corsiva" pitchFamily="66" charset="0"/>
              </a:rPr>
              <a:t> (</a:t>
            </a:r>
            <a:r>
              <a:rPr lang="en-US" sz="1800" dirty="0" smtClean="0">
                <a:latin typeface="Monotype Corsiva" pitchFamily="66" charset="0"/>
              </a:rPr>
              <a:t>The Commonwealth), </a:t>
            </a:r>
            <a:r>
              <a:rPr lang="ru-RU" sz="1800" dirty="0" smtClean="0">
                <a:latin typeface="Monotype Corsiva" pitchFamily="66" charset="0"/>
              </a:rPr>
              <a:t>до складу </a:t>
            </a:r>
            <a:r>
              <a:rPr lang="ru-RU" sz="1800" dirty="0" err="1" smtClean="0">
                <a:latin typeface="Monotype Corsiva" pitchFamily="66" charset="0"/>
              </a:rPr>
              <a:t>якої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входять</a:t>
            </a:r>
            <a:r>
              <a:rPr lang="ru-RU" sz="1800" dirty="0" smtClean="0">
                <a:latin typeface="Monotype Corsiva" pitchFamily="66" charset="0"/>
              </a:rPr>
              <a:t> 53 </a:t>
            </a:r>
            <a:r>
              <a:rPr lang="ru-RU" sz="1800" dirty="0" err="1" smtClean="0">
                <a:latin typeface="Monotype Corsiva" pitchFamily="66" charset="0"/>
              </a:rPr>
              <a:t>держави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які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отримали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незалежність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результаті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деколонізації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або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мають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традиційно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тісні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відносини</a:t>
            </a:r>
            <a:r>
              <a:rPr lang="ru-RU" sz="1800" dirty="0" smtClean="0">
                <a:latin typeface="Monotype Corsiva" pitchFamily="66" charset="0"/>
              </a:rPr>
              <a:t> з </a:t>
            </a:r>
            <a:r>
              <a:rPr lang="ru-RU" sz="1800" dirty="0" err="1" smtClean="0">
                <a:latin typeface="Monotype Corsiva" pitchFamily="66" charset="0"/>
              </a:rPr>
              <a:t>іншими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країнами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Співдружності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Під</a:t>
            </a:r>
            <a:r>
              <a:rPr lang="ru-RU" sz="1800" dirty="0" smtClean="0">
                <a:latin typeface="Monotype Corsiva" pitchFamily="66" charset="0"/>
              </a:rPr>
              <a:t> контролем </a:t>
            </a:r>
            <a:r>
              <a:rPr lang="ru-RU" sz="1800" dirty="0" err="1" smtClean="0">
                <a:latin typeface="Monotype Corsiva" pitchFamily="66" charset="0"/>
              </a:rPr>
              <a:t>Великої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Британії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продовжують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залишатися</a:t>
            </a:r>
            <a:r>
              <a:rPr lang="ru-RU" sz="1800" dirty="0" smtClean="0">
                <a:latin typeface="Monotype Corsiva" pitchFamily="66" charset="0"/>
              </a:rPr>
              <a:t> 13 </a:t>
            </a:r>
            <a:r>
              <a:rPr lang="ru-RU" sz="1800" dirty="0" err="1" smtClean="0">
                <a:latin typeface="Monotype Corsiva" pitchFamily="66" charset="0"/>
              </a:rPr>
              <a:t>заморських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територій</a:t>
            </a:r>
            <a:r>
              <a:rPr lang="ru-RU" sz="1800" dirty="0" smtClean="0">
                <a:latin typeface="Monotype Corsiva" pitchFamily="66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Monotype Corsiva" pitchFamily="66" charset="0"/>
              </a:rPr>
              <a:t>Велика </a:t>
            </a:r>
            <a:r>
              <a:rPr lang="ru-RU" sz="1800" dirty="0" err="1" smtClean="0">
                <a:latin typeface="Monotype Corsiva" pitchFamily="66" charset="0"/>
              </a:rPr>
              <a:t>Британія</a:t>
            </a:r>
            <a:r>
              <a:rPr lang="ru-RU" sz="1800" dirty="0" smtClean="0">
                <a:latin typeface="Monotype Corsiva" pitchFamily="66" charset="0"/>
              </a:rPr>
              <a:t> – одна з </a:t>
            </a:r>
            <a:r>
              <a:rPr lang="ru-RU" sz="1800" dirty="0" err="1" smtClean="0">
                <a:latin typeface="Monotype Corsiva" pitchFamily="66" charset="0"/>
              </a:rPr>
              <a:t>країн-засновників</a:t>
            </a:r>
            <a:r>
              <a:rPr lang="ru-RU" sz="1800" dirty="0" smtClean="0">
                <a:latin typeface="Monotype Corsiva" pitchFamily="66" charset="0"/>
              </a:rPr>
              <a:t> ООН та </a:t>
            </a:r>
            <a:r>
              <a:rPr lang="ru-RU" sz="1800" dirty="0" err="1" smtClean="0">
                <a:latin typeface="Monotype Corsiva" pitchFamily="66" charset="0"/>
              </a:rPr>
              <a:t>постійний</a:t>
            </a:r>
            <a:r>
              <a:rPr lang="ru-RU" sz="1800" dirty="0" smtClean="0">
                <a:latin typeface="Monotype Corsiva" pitchFamily="66" charset="0"/>
              </a:rPr>
              <a:t> член Ради </a:t>
            </a:r>
            <a:r>
              <a:rPr lang="ru-RU" sz="1800" dirty="0" err="1" smtClean="0">
                <a:latin typeface="Monotype Corsiva" pitchFamily="66" charset="0"/>
              </a:rPr>
              <a:t>Безпеки</a:t>
            </a:r>
            <a:r>
              <a:rPr lang="ru-RU" sz="1800" dirty="0" smtClean="0">
                <a:latin typeface="Monotype Corsiva" pitchFamily="66" charset="0"/>
              </a:rPr>
              <a:t>, з 1949 р. - член НАТО; з 1973 р. – член </a:t>
            </a:r>
            <a:r>
              <a:rPr lang="ru-RU" sz="1800" dirty="0" err="1" smtClean="0">
                <a:latin typeface="Monotype Corsiva" pitchFamily="66" charset="0"/>
              </a:rPr>
              <a:t>Європейського</a:t>
            </a:r>
            <a:r>
              <a:rPr lang="ru-RU" sz="1800" dirty="0" smtClean="0">
                <a:latin typeface="Monotype Corsiva" pitchFamily="66" charset="0"/>
              </a:rPr>
              <a:t> Союзу.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752528" cy="486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9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67544" y="542002"/>
            <a:ext cx="4248472" cy="130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Форма </a:t>
            </a:r>
            <a:r>
              <a:rPr lang="ru-RU" sz="2400" b="1" dirty="0" err="1" smtClean="0"/>
              <a:t>правління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1800" dirty="0" err="1" smtClean="0">
                <a:latin typeface="Monotype Corsiva" pitchFamily="66" charset="0"/>
              </a:rPr>
              <a:t>Конституційна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монархія</a:t>
            </a:r>
            <a:r>
              <a:rPr lang="ru-RU" sz="18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23649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676456" cy="1944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+mn-lt"/>
              </a:rPr>
              <a:t>Конституція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sz="1800" dirty="0">
                <a:latin typeface="Monotype Corsiva" pitchFamily="66" charset="0"/>
              </a:rPr>
              <a:t>У </a:t>
            </a:r>
            <a:r>
              <a:rPr lang="ru-RU" sz="1800" dirty="0" err="1">
                <a:latin typeface="Monotype Corsiva" pitchFamily="66" charset="0"/>
              </a:rPr>
              <a:t>формі</a:t>
            </a: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err="1">
                <a:latin typeface="Monotype Corsiva" pitchFamily="66" charset="0"/>
              </a:rPr>
              <a:t>єдиного</a:t>
            </a:r>
            <a:r>
              <a:rPr lang="ru-RU" sz="1800" dirty="0">
                <a:latin typeface="Monotype Corsiva" pitchFamily="66" charset="0"/>
              </a:rPr>
              <a:t> документа </a:t>
            </a:r>
            <a:r>
              <a:rPr lang="ru-RU" sz="1800" dirty="0" err="1">
                <a:latin typeface="Monotype Corsiva" pitchFamily="66" charset="0"/>
              </a:rPr>
              <a:t>конституції</a:t>
            </a:r>
            <a:r>
              <a:rPr lang="ru-RU" sz="1800" dirty="0">
                <a:latin typeface="Monotype Corsiva" pitchFamily="66" charset="0"/>
              </a:rPr>
              <a:t> не </a:t>
            </a:r>
            <a:r>
              <a:rPr lang="ru-RU" sz="1800" dirty="0" err="1">
                <a:latin typeface="Monotype Corsiva" pitchFamily="66" charset="0"/>
              </a:rPr>
              <a:t>існує</a:t>
            </a:r>
            <a:r>
              <a:rPr lang="ru-RU" sz="1800" dirty="0">
                <a:latin typeface="Monotype Corsiva" pitchFamily="66" charset="0"/>
              </a:rPr>
              <a:t>. </a:t>
            </a:r>
            <a:r>
              <a:rPr lang="ru-RU" sz="1800" dirty="0" err="1">
                <a:latin typeface="Monotype Corsiva" pitchFamily="66" charset="0"/>
              </a:rPr>
              <a:t>Конституційне</a:t>
            </a: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err="1">
                <a:latin typeface="Monotype Corsiva" pitchFamily="66" charset="0"/>
              </a:rPr>
              <a:t>значення</a:t>
            </a: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err="1">
                <a:latin typeface="Monotype Corsiva" pitchFamily="66" charset="0"/>
              </a:rPr>
              <a:t>мають</a:t>
            </a: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err="1">
                <a:latin typeface="Monotype Corsiva" pitchFamily="66" charset="0"/>
              </a:rPr>
              <a:t>традиції</a:t>
            </a:r>
            <a:r>
              <a:rPr lang="ru-RU" sz="1800" dirty="0">
                <a:latin typeface="Monotype Corsiva" pitchFamily="66" charset="0"/>
              </a:rPr>
              <a:t>, </a:t>
            </a:r>
            <a:r>
              <a:rPr lang="ru-RU" sz="1800" dirty="0" err="1">
                <a:latin typeface="Monotype Corsiva" pitchFamily="66" charset="0"/>
              </a:rPr>
              <a:t>законодавчі</a:t>
            </a: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err="1">
                <a:latin typeface="Monotype Corsiva" pitchFamily="66" charset="0"/>
              </a:rPr>
              <a:t>акти</a:t>
            </a:r>
            <a:r>
              <a:rPr lang="ru-RU" sz="1800" dirty="0">
                <a:latin typeface="Monotype Corsiva" pitchFamily="66" charset="0"/>
              </a:rPr>
              <a:t> Парламенту та </a:t>
            </a:r>
            <a:r>
              <a:rPr lang="ru-RU" sz="1800" dirty="0" err="1">
                <a:latin typeface="Monotype Corsiva" pitchFamily="66" charset="0"/>
              </a:rPr>
              <a:t>судові</a:t>
            </a: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прецеденти</a:t>
            </a:r>
            <a:r>
              <a:rPr lang="ru-RU" sz="1800" dirty="0" smtClean="0"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2054" name="Picture 6" descr="http://geraldic.taba.ru/fid/cnRlaW1hZ2VfdGh1bWI6MzI0OGU3NWM5OGNiNGZlYzZlODZlNzQzYTAyODBmMjYvLw/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3560"/>
            <a:ext cx="2808312" cy="26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.tsn.ua/media/images2/original/Nov2012/383696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2363"/>
            <a:ext cx="2978926" cy="22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859868"/>
            <a:ext cx="3174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Герб </a:t>
            </a:r>
            <a:r>
              <a:rPr lang="ru-RU" dirty="0" err="1" smtClean="0">
                <a:latin typeface="Monotype Corsiva" pitchFamily="66" charset="0"/>
              </a:rPr>
              <a:t>Великобритан</a:t>
            </a:r>
            <a:r>
              <a:rPr lang="uk-UA" dirty="0" err="1" smtClean="0">
                <a:latin typeface="Monotype Corsiva" pitchFamily="66" charset="0"/>
              </a:rPr>
              <a:t>ії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85473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Прапор Великобританії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31030" y="188640"/>
            <a:ext cx="8229600" cy="3980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err="1" smtClean="0"/>
              <a:t>Інститут</a:t>
            </a:r>
            <a:r>
              <a:rPr lang="ru-RU" sz="2800" b="1" dirty="0" smtClean="0"/>
              <a:t> Президента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1900" dirty="0" err="1" smtClean="0">
                <a:latin typeface="Monotype Corsiva" pitchFamily="66" charset="0"/>
              </a:rPr>
              <a:t>Інститут</a:t>
            </a:r>
            <a:r>
              <a:rPr lang="ru-RU" sz="1900" dirty="0" smtClean="0">
                <a:latin typeface="Monotype Corsiva" pitchFamily="66" charset="0"/>
              </a:rPr>
              <a:t> президентства </a:t>
            </a:r>
            <a:r>
              <a:rPr lang="ru-RU" sz="1900" dirty="0" err="1" smtClean="0">
                <a:latin typeface="Monotype Corsiva" pitchFamily="66" charset="0"/>
              </a:rPr>
              <a:t>відсутній</a:t>
            </a:r>
            <a:r>
              <a:rPr lang="ru-RU" sz="1900" dirty="0" smtClean="0">
                <a:latin typeface="Monotype Corsiva" pitchFamily="66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1900" dirty="0" smtClean="0">
                <a:latin typeface="Monotype Corsiva" pitchFamily="66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1900" dirty="0" smtClean="0">
                <a:latin typeface="Monotype Corsiva" pitchFamily="66" charset="0"/>
              </a:rPr>
              <a:t>Глава </a:t>
            </a:r>
            <a:r>
              <a:rPr lang="ru-RU" sz="1900" dirty="0" err="1" smtClean="0">
                <a:latin typeface="Monotype Corsiva" pitchFamily="66" charset="0"/>
              </a:rPr>
              <a:t>держави</a:t>
            </a:r>
            <a:r>
              <a:rPr lang="ru-RU" sz="1900" dirty="0" smtClean="0">
                <a:latin typeface="Monotype Corsiva" pitchFamily="66" charset="0"/>
              </a:rPr>
              <a:t> – Королева, </a:t>
            </a:r>
            <a:r>
              <a:rPr lang="ru-RU" sz="1900" dirty="0" err="1" smtClean="0">
                <a:latin typeface="Monotype Corsiva" pitchFamily="66" charset="0"/>
              </a:rPr>
              <a:t>Ії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Величність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Єлизавета</a:t>
            </a:r>
            <a:r>
              <a:rPr lang="ru-RU" sz="1900" dirty="0" smtClean="0">
                <a:latin typeface="Monotype Corsiva" pitchFamily="66" charset="0"/>
              </a:rPr>
              <a:t> ІІ (з 6 лютого1952р.). </a:t>
            </a:r>
            <a:r>
              <a:rPr lang="ru-RU" sz="1900" dirty="0" err="1" smtClean="0">
                <a:latin typeface="Monotype Corsiva" pitchFamily="66" charset="0"/>
              </a:rPr>
              <a:t>Її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спадкоємець</a:t>
            </a:r>
            <a:r>
              <a:rPr lang="ru-RU" sz="1900" dirty="0" smtClean="0">
                <a:latin typeface="Monotype Corsiva" pitchFamily="66" charset="0"/>
              </a:rPr>
              <a:t> – Принц Чарльз (старший </a:t>
            </a:r>
            <a:r>
              <a:rPr lang="ru-RU" sz="1900" dirty="0" err="1" smtClean="0">
                <a:latin typeface="Monotype Corsiva" pitchFamily="66" charset="0"/>
              </a:rPr>
              <a:t>син</a:t>
            </a:r>
            <a:r>
              <a:rPr lang="ru-RU" sz="1900" dirty="0" smtClean="0">
                <a:latin typeface="Monotype Corsiva" pitchFamily="66" charset="0"/>
              </a:rPr>
              <a:t>).</a:t>
            </a:r>
          </a:p>
          <a:p>
            <a:pPr marL="0" indent="0">
              <a:buFont typeface="Arial" pitchFamily="34" charset="0"/>
              <a:buNone/>
            </a:pPr>
            <a:r>
              <a:rPr lang="ru-RU" sz="1900" dirty="0" smtClean="0">
                <a:latin typeface="Monotype Corsiva" pitchFamily="66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1900" dirty="0" smtClean="0">
                <a:latin typeface="Monotype Corsiva" pitchFamily="66" charset="0"/>
              </a:rPr>
              <a:t>Глава </a:t>
            </a:r>
            <a:r>
              <a:rPr lang="ru-RU" sz="1900" dirty="0" err="1" smtClean="0">
                <a:latin typeface="Monotype Corsiva" pitchFamily="66" charset="0"/>
              </a:rPr>
              <a:t>держави</a:t>
            </a:r>
            <a:r>
              <a:rPr lang="ru-RU" sz="1900" dirty="0" smtClean="0">
                <a:latin typeface="Monotype Corsiva" pitchFamily="66" charset="0"/>
              </a:rPr>
              <a:t> – монарх (королева). Королева </a:t>
            </a:r>
            <a:r>
              <a:rPr lang="ru-RU" sz="1900" dirty="0" err="1" smtClean="0">
                <a:latin typeface="Monotype Corsiva" pitchFamily="66" charset="0"/>
              </a:rPr>
              <a:t>Єлизавета</a:t>
            </a:r>
            <a:r>
              <a:rPr lang="ru-RU" sz="1900" dirty="0" smtClean="0">
                <a:latin typeface="Monotype Corsiva" pitchFamily="66" charset="0"/>
              </a:rPr>
              <a:t> ІІ (на </a:t>
            </a:r>
            <a:r>
              <a:rPr lang="ru-RU" sz="1900" dirty="0" err="1" smtClean="0">
                <a:latin typeface="Monotype Corsiva" pitchFamily="66" charset="0"/>
              </a:rPr>
              <a:t>троні</a:t>
            </a:r>
            <a:r>
              <a:rPr lang="ru-RU" sz="1900" dirty="0" smtClean="0">
                <a:latin typeface="Monotype Corsiva" pitchFamily="66" charset="0"/>
              </a:rPr>
              <a:t> з 6 лютого 1952 р.) є 40-м </a:t>
            </a:r>
            <a:r>
              <a:rPr lang="ru-RU" sz="1900" dirty="0" err="1" smtClean="0">
                <a:latin typeface="Monotype Corsiva" pitchFamily="66" charset="0"/>
              </a:rPr>
              <a:t>британським</a:t>
            </a:r>
            <a:r>
              <a:rPr lang="ru-RU" sz="1900" dirty="0" smtClean="0">
                <a:latin typeface="Monotype Corsiva" pitchFamily="66" charset="0"/>
              </a:rPr>
              <a:t> монархом з </a:t>
            </a:r>
            <a:r>
              <a:rPr lang="ru-RU" sz="1900" dirty="0" err="1" smtClean="0">
                <a:latin typeface="Monotype Corsiva" pitchFamily="66" charset="0"/>
              </a:rPr>
              <a:t>часів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Вільяма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Завойовника</a:t>
            </a:r>
            <a:r>
              <a:rPr lang="ru-RU" sz="1900" dirty="0" smtClean="0">
                <a:latin typeface="Monotype Corsiva" pitchFamily="66" charset="0"/>
              </a:rPr>
              <a:t> (1066 р.) і </a:t>
            </a:r>
            <a:r>
              <a:rPr lang="ru-RU" sz="1900" dirty="0" err="1" smtClean="0">
                <a:latin typeface="Monotype Corsiva" pitchFamily="66" charset="0"/>
              </a:rPr>
              <a:t>належить</a:t>
            </a:r>
            <a:r>
              <a:rPr lang="ru-RU" sz="1900" dirty="0" smtClean="0">
                <a:latin typeface="Monotype Corsiva" pitchFamily="66" charset="0"/>
              </a:rPr>
              <a:t> до </a:t>
            </a:r>
            <a:r>
              <a:rPr lang="ru-RU" sz="1900" dirty="0" err="1" smtClean="0">
                <a:latin typeface="Monotype Corsiva" pitchFamily="66" charset="0"/>
              </a:rPr>
              <a:t>Віндзорської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династії</a:t>
            </a:r>
            <a:r>
              <a:rPr lang="ru-RU" sz="1900" dirty="0" smtClean="0">
                <a:latin typeface="Monotype Corsiva" pitchFamily="66" charset="0"/>
              </a:rPr>
              <a:t>. Королева </a:t>
            </a:r>
            <a:r>
              <a:rPr lang="ru-RU" sz="1900" dirty="0" err="1" smtClean="0">
                <a:latin typeface="Monotype Corsiva" pitchFamily="66" charset="0"/>
              </a:rPr>
              <a:t>вважається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верховним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носієм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виконавчої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влади</a:t>
            </a:r>
            <a:r>
              <a:rPr lang="ru-RU" sz="1900" dirty="0" smtClean="0">
                <a:latin typeface="Monotype Corsiva" pitchFamily="66" charset="0"/>
              </a:rPr>
              <a:t>, главою </a:t>
            </a:r>
            <a:r>
              <a:rPr lang="ru-RU" sz="1900" dirty="0" err="1" smtClean="0">
                <a:latin typeface="Monotype Corsiva" pitchFamily="66" charset="0"/>
              </a:rPr>
              <a:t>судової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системи</a:t>
            </a:r>
            <a:r>
              <a:rPr lang="ru-RU" sz="1900" dirty="0" smtClean="0">
                <a:latin typeface="Monotype Corsiva" pitchFamily="66" charset="0"/>
              </a:rPr>
              <a:t>, </a:t>
            </a:r>
            <a:r>
              <a:rPr lang="ru-RU" sz="1900" dirty="0" err="1" smtClean="0">
                <a:latin typeface="Monotype Corsiva" pitchFamily="66" charset="0"/>
              </a:rPr>
              <a:t>верховним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головнокомандувачем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збройних</a:t>
            </a:r>
            <a:r>
              <a:rPr lang="ru-RU" sz="1900" dirty="0" smtClean="0">
                <a:latin typeface="Monotype Corsiva" pitchFamily="66" charset="0"/>
              </a:rPr>
              <a:t> сил, </a:t>
            </a:r>
            <a:r>
              <a:rPr lang="ru-RU" sz="1900" dirty="0" err="1" smtClean="0">
                <a:latin typeface="Monotype Corsiva" pitchFamily="66" charset="0"/>
              </a:rPr>
              <a:t>світським</a:t>
            </a:r>
            <a:r>
              <a:rPr lang="ru-RU" sz="1900" dirty="0" smtClean="0">
                <a:latin typeface="Monotype Corsiva" pitchFamily="66" charset="0"/>
              </a:rPr>
              <a:t> главою </a:t>
            </a:r>
            <a:r>
              <a:rPr lang="ru-RU" sz="1900" dirty="0" err="1" smtClean="0">
                <a:latin typeface="Monotype Corsiva" pitchFamily="66" charset="0"/>
              </a:rPr>
              <a:t>англіканської</a:t>
            </a:r>
            <a:r>
              <a:rPr lang="ru-RU" sz="1900" dirty="0" smtClean="0">
                <a:latin typeface="Monotype Corsiva" pitchFamily="66" charset="0"/>
              </a:rPr>
              <a:t> церкви, </a:t>
            </a:r>
            <a:r>
              <a:rPr lang="ru-RU" sz="1900" dirty="0" err="1" smtClean="0">
                <a:latin typeface="Monotype Corsiva" pitchFamily="66" charset="0"/>
              </a:rPr>
              <a:t>має</a:t>
            </a:r>
            <a:r>
              <a:rPr lang="ru-RU" sz="1900" dirty="0" smtClean="0">
                <a:latin typeface="Monotype Corsiva" pitchFamily="66" charset="0"/>
              </a:rPr>
              <a:t> формально-</a:t>
            </a:r>
            <a:r>
              <a:rPr lang="ru-RU" sz="1900" dirty="0" err="1" smtClean="0">
                <a:latin typeface="Monotype Corsiva" pitchFamily="66" charset="0"/>
              </a:rPr>
              <a:t>конституційне</a:t>
            </a:r>
            <a:r>
              <a:rPr lang="ru-RU" sz="1900" dirty="0" smtClean="0">
                <a:latin typeface="Monotype Corsiva" pitchFamily="66" charset="0"/>
              </a:rPr>
              <a:t> право </a:t>
            </a:r>
            <a:r>
              <a:rPr lang="ru-RU" sz="1900" dirty="0" err="1" smtClean="0">
                <a:latin typeface="Monotype Corsiva" pitchFamily="66" charset="0"/>
              </a:rPr>
              <a:t>скликати</a:t>
            </a:r>
            <a:r>
              <a:rPr lang="ru-RU" sz="1900" dirty="0" smtClean="0">
                <a:latin typeface="Monotype Corsiva" pitchFamily="66" charset="0"/>
              </a:rPr>
              <a:t> Парламент, </a:t>
            </a:r>
            <a:r>
              <a:rPr lang="ru-RU" sz="1900" dirty="0" err="1" smtClean="0">
                <a:latin typeface="Monotype Corsiva" pitchFamily="66" charset="0"/>
              </a:rPr>
              <a:t>розпускати</a:t>
            </a:r>
            <a:r>
              <a:rPr lang="ru-RU" sz="1900" dirty="0" smtClean="0">
                <a:latin typeface="Monotype Corsiva" pitchFamily="66" charset="0"/>
              </a:rPr>
              <a:t> Палату Громад, </a:t>
            </a:r>
            <a:r>
              <a:rPr lang="ru-RU" sz="1900" dirty="0" err="1" smtClean="0">
                <a:latin typeface="Monotype Corsiva" pitchFamily="66" charset="0"/>
              </a:rPr>
              <a:t>санкціонувати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законопроекти</a:t>
            </a:r>
            <a:r>
              <a:rPr lang="ru-RU" sz="1900" dirty="0" smtClean="0">
                <a:latin typeface="Monotype Corsiva" pitchFamily="66" charset="0"/>
              </a:rPr>
              <a:t>, </a:t>
            </a:r>
            <a:r>
              <a:rPr lang="ru-RU" sz="1900" dirty="0" err="1" smtClean="0">
                <a:latin typeface="Monotype Corsiva" pitchFamily="66" charset="0"/>
              </a:rPr>
              <a:t>схвалені</a:t>
            </a:r>
            <a:r>
              <a:rPr lang="ru-RU" sz="1900" dirty="0" smtClean="0">
                <a:latin typeface="Monotype Corsiva" pitchFamily="66" charset="0"/>
              </a:rPr>
              <a:t> Парламентом. Поза </a:t>
            </a:r>
            <a:r>
              <a:rPr lang="ru-RU" sz="1900" dirty="0" err="1" smtClean="0">
                <a:latin typeface="Monotype Corsiva" pitchFamily="66" charset="0"/>
              </a:rPr>
              <a:t>цим</a:t>
            </a:r>
            <a:r>
              <a:rPr lang="ru-RU" sz="1900" dirty="0" smtClean="0">
                <a:latin typeface="Monotype Corsiva" pitchFamily="66" charset="0"/>
              </a:rPr>
              <a:t>, </a:t>
            </a:r>
            <a:r>
              <a:rPr lang="ru-RU" sz="1900" dirty="0" err="1" smtClean="0">
                <a:latin typeface="Monotype Corsiva" pitchFamily="66" charset="0"/>
              </a:rPr>
              <a:t>всі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основні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прерогативи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державної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влади</a:t>
            </a:r>
            <a:r>
              <a:rPr lang="ru-RU" sz="1900" dirty="0" smtClean="0">
                <a:latin typeface="Monotype Corsiva" pitchFamily="66" charset="0"/>
              </a:rPr>
              <a:t> </a:t>
            </a:r>
            <a:r>
              <a:rPr lang="ru-RU" sz="1900" dirty="0" err="1" smtClean="0">
                <a:latin typeface="Monotype Corsiva" pitchFamily="66" charset="0"/>
              </a:rPr>
              <a:t>здійснюються</a:t>
            </a:r>
            <a:r>
              <a:rPr lang="ru-RU" sz="1900" dirty="0" smtClean="0">
                <a:latin typeface="Monotype Corsiva" pitchFamily="66" charset="0"/>
              </a:rPr>
              <a:t> Парламентом та Урядом.</a:t>
            </a:r>
            <a:endParaRPr lang="ru-RU" sz="1900" dirty="0"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6392"/>
            <a:ext cx="4381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37" y="3976392"/>
            <a:ext cx="3516890" cy="26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07504" y="260648"/>
            <a:ext cx="91440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err="1" smtClean="0"/>
              <a:t>Законодавча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влада</a:t>
            </a:r>
            <a:endParaRPr lang="ru-RU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Monotype Corsiva" pitchFamily="66" charset="0"/>
              </a:rPr>
              <a:t>Парламент є </a:t>
            </a:r>
            <a:r>
              <a:rPr lang="ru-RU" sz="1800" dirty="0" err="1" smtClean="0">
                <a:latin typeface="Monotype Corsiva" pitchFamily="66" charset="0"/>
              </a:rPr>
              <a:t>незалежним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законотворчим</a:t>
            </a:r>
            <a:r>
              <a:rPr lang="ru-RU" sz="1800" dirty="0" smtClean="0">
                <a:latin typeface="Monotype Corsiva" pitchFamily="66" charset="0"/>
              </a:rPr>
              <a:t> органом. </a:t>
            </a:r>
            <a:r>
              <a:rPr lang="ru-RU" sz="1800" dirty="0" err="1" smtClean="0">
                <a:latin typeface="Monotype Corsiva" pitchFamily="66" charset="0"/>
              </a:rPr>
              <a:t>Складається</a:t>
            </a:r>
            <a:r>
              <a:rPr lang="ru-RU" sz="1800" dirty="0" smtClean="0">
                <a:latin typeface="Monotype Corsiva" pitchFamily="66" charset="0"/>
              </a:rPr>
              <a:t> з </a:t>
            </a:r>
            <a:r>
              <a:rPr lang="ru-RU" sz="1800" dirty="0" err="1" smtClean="0">
                <a:latin typeface="Monotype Corsiva" pitchFamily="66" charset="0"/>
              </a:rPr>
              <a:t>двох</a:t>
            </a:r>
            <a:r>
              <a:rPr lang="ru-RU" sz="1800" dirty="0" smtClean="0">
                <a:latin typeface="Monotype Corsiva" pitchFamily="66" charset="0"/>
              </a:rPr>
              <a:t> палат.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err="1" smtClean="0">
                <a:latin typeface="Monotype Corsiva" pitchFamily="66" charset="0"/>
              </a:rPr>
              <a:t>Депутати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Палати</a:t>
            </a:r>
            <a:r>
              <a:rPr lang="ru-RU" sz="1800" dirty="0" smtClean="0">
                <a:latin typeface="Monotype Corsiva" pitchFamily="66" charset="0"/>
              </a:rPr>
              <a:t> Громад </a:t>
            </a:r>
            <a:r>
              <a:rPr lang="ru-RU" sz="1800" dirty="0" err="1" smtClean="0">
                <a:latin typeface="Monotype Corsiva" pitchFamily="66" charset="0"/>
              </a:rPr>
              <a:t>обираються</a:t>
            </a:r>
            <a:r>
              <a:rPr lang="ru-RU" sz="1800" dirty="0" smtClean="0">
                <a:latin typeface="Monotype Corsiva" pitchFamily="66" charset="0"/>
              </a:rPr>
              <a:t> на 5 </a:t>
            </a:r>
            <a:r>
              <a:rPr lang="ru-RU" sz="1800" dirty="0" err="1" smtClean="0">
                <a:latin typeface="Monotype Corsiva" pitchFamily="66" charset="0"/>
              </a:rPr>
              <a:t>років</a:t>
            </a:r>
            <a:r>
              <a:rPr lang="ru-RU" sz="1800" dirty="0" smtClean="0">
                <a:latin typeface="Monotype Corsiva" pitchFamily="66" charset="0"/>
              </a:rPr>
              <a:t> за мажоритарною системою, </a:t>
            </a:r>
            <a:r>
              <a:rPr lang="ru-RU" sz="1800" dirty="0" err="1" smtClean="0">
                <a:latin typeface="Monotype Corsiva" pitchFamily="66" charset="0"/>
              </a:rPr>
              <a:t>відносною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більшістю</a:t>
            </a:r>
            <a:r>
              <a:rPr lang="ru-RU" sz="1800" dirty="0" smtClean="0">
                <a:latin typeface="Monotype Corsiva" pitchFamily="66" charset="0"/>
              </a:rPr>
              <a:t> прямим і </a:t>
            </a:r>
            <a:r>
              <a:rPr lang="ru-RU" sz="1800" dirty="0" err="1" smtClean="0">
                <a:latin typeface="Monotype Corsiva" pitchFamily="66" charset="0"/>
              </a:rPr>
              <a:t>таємним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голосуванням</a:t>
            </a:r>
            <a:r>
              <a:rPr lang="ru-RU" sz="1800" dirty="0" smtClean="0">
                <a:latin typeface="Monotype Corsiva" pitchFamily="66" charset="0"/>
              </a:rPr>
              <a:t> на </a:t>
            </a:r>
            <a:r>
              <a:rPr lang="ru-RU" sz="1800" dirty="0" err="1" smtClean="0">
                <a:latin typeface="Monotype Corsiva" pitchFamily="66" charset="0"/>
              </a:rPr>
              <a:t>основі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загального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виборчого</a:t>
            </a:r>
            <a:r>
              <a:rPr lang="ru-RU" sz="1800" dirty="0" smtClean="0">
                <a:latin typeface="Monotype Corsiva" pitchFamily="66" charset="0"/>
              </a:rPr>
              <a:t> права особами, </a:t>
            </a:r>
            <a:r>
              <a:rPr lang="ru-RU" sz="1800" dirty="0" err="1" smtClean="0">
                <a:latin typeface="Monotype Corsiva" pitchFamily="66" charset="0"/>
              </a:rPr>
              <a:t>яким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виповнилося</a:t>
            </a:r>
            <a:r>
              <a:rPr lang="ru-RU" sz="1800" dirty="0" smtClean="0">
                <a:latin typeface="Monotype Corsiva" pitchFamily="66" charset="0"/>
              </a:rPr>
              <a:t> 18 </a:t>
            </a:r>
            <a:r>
              <a:rPr lang="ru-RU" sz="1800" dirty="0" err="1" smtClean="0">
                <a:latin typeface="Monotype Corsiva" pitchFamily="66" charset="0"/>
              </a:rPr>
              <a:t>років</a:t>
            </a:r>
            <a:r>
              <a:rPr lang="ru-RU" sz="1800" dirty="0" smtClean="0">
                <a:latin typeface="Monotype Corsiva" pitchFamily="66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err="1" smtClean="0">
                <a:latin typeface="Monotype Corsiva" pitchFamily="66" charset="0"/>
              </a:rPr>
              <a:t>Спікер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Палати</a:t>
            </a:r>
            <a:r>
              <a:rPr lang="ru-RU" sz="1800" dirty="0" smtClean="0">
                <a:latin typeface="Monotype Corsiva" pitchFamily="66" charset="0"/>
              </a:rPr>
              <a:t> Громад – Джон </a:t>
            </a:r>
            <a:r>
              <a:rPr lang="ru-RU" sz="1800" dirty="0" err="1" smtClean="0">
                <a:latin typeface="Monotype Corsiva" pitchFamily="66" charset="0"/>
              </a:rPr>
              <a:t>Беркоу</a:t>
            </a:r>
            <a:r>
              <a:rPr lang="ru-RU" sz="1800" dirty="0" smtClean="0">
                <a:latin typeface="Monotype Corsiva" pitchFamily="66" charset="0"/>
              </a:rPr>
              <a:t> (</a:t>
            </a:r>
            <a:r>
              <a:rPr lang="ru-RU" sz="1800" dirty="0" err="1" smtClean="0">
                <a:latin typeface="Monotype Corsiva" pitchFamily="66" charset="0"/>
              </a:rPr>
              <a:t>обраний</a:t>
            </a:r>
            <a:r>
              <a:rPr lang="ru-RU" sz="1800" dirty="0" smtClean="0">
                <a:latin typeface="Monotype Corsiva" pitchFamily="66" charset="0"/>
              </a:rPr>
              <a:t> 22 </a:t>
            </a:r>
            <a:r>
              <a:rPr lang="ru-RU" sz="1800" dirty="0" err="1" smtClean="0">
                <a:latin typeface="Monotype Corsiva" pitchFamily="66" charset="0"/>
              </a:rPr>
              <a:t>червня</a:t>
            </a:r>
            <a:r>
              <a:rPr lang="ru-RU" sz="1800" dirty="0" smtClean="0">
                <a:latin typeface="Monotype Corsiva" pitchFamily="66" charset="0"/>
              </a:rPr>
              <a:t> 2009 року, </a:t>
            </a:r>
            <a:r>
              <a:rPr lang="ru-RU" sz="1800" dirty="0" err="1" smtClean="0">
                <a:latin typeface="Monotype Corsiva" pitchFamily="66" charset="0"/>
              </a:rPr>
              <a:t>переобраний</a:t>
            </a:r>
            <a:r>
              <a:rPr lang="ru-RU" sz="1800" dirty="0" smtClean="0">
                <a:latin typeface="Monotype Corsiva" pitchFamily="66" charset="0"/>
              </a:rPr>
              <a:t> на посаду 18 </a:t>
            </a:r>
            <a:r>
              <a:rPr lang="ru-RU" sz="1800" dirty="0" err="1" smtClean="0">
                <a:latin typeface="Monotype Corsiva" pitchFamily="66" charset="0"/>
              </a:rPr>
              <a:t>травня</a:t>
            </a:r>
            <a:r>
              <a:rPr lang="ru-RU" sz="1800" dirty="0" smtClean="0">
                <a:latin typeface="Monotype Corsiva" pitchFamily="66" charset="0"/>
              </a:rPr>
              <a:t> 2010 року).</a:t>
            </a:r>
          </a:p>
        </p:txBody>
      </p:sp>
      <p:pic>
        <p:nvPicPr>
          <p:cNvPr id="4100" name="Picture 4" descr="http://image.tsn.ua/media/images2/original/Jun2009/64a3145a62_137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1" y="2708920"/>
            <a:ext cx="53714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30932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Джон </a:t>
            </a:r>
            <a:r>
              <a:rPr lang="ru-RU" dirty="0" err="1">
                <a:latin typeface="Monotype Corsiva" pitchFamily="66" charset="0"/>
              </a:rPr>
              <a:t>Беркоу</a:t>
            </a:r>
            <a:r>
              <a:rPr lang="ru-RU" dirty="0">
                <a:latin typeface="Monotype Corsiva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7346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Палата </a:t>
            </a:r>
            <a:r>
              <a:rPr lang="ru-RU" dirty="0" err="1">
                <a:latin typeface="Monotype Corsiva" pitchFamily="66" charset="0"/>
              </a:rPr>
              <a:t>Лордів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складається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довічних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перів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після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проведення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першого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етапу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конституційної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реформи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листопаді</a:t>
            </a:r>
            <a:r>
              <a:rPr lang="ru-RU" dirty="0">
                <a:latin typeface="Monotype Corsiva" pitchFamily="66" charset="0"/>
              </a:rPr>
              <a:t> 1999 р. </a:t>
            </a:r>
            <a:r>
              <a:rPr lang="ru-RU" dirty="0" err="1">
                <a:latin typeface="Monotype Corsiva" pitchFamily="66" charset="0"/>
              </a:rPr>
              <a:t>майже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спадкові</a:t>
            </a:r>
            <a:r>
              <a:rPr lang="ru-RU" dirty="0">
                <a:latin typeface="Monotype Corsiva" pitchFamily="66" charset="0"/>
              </a:rPr>
              <a:t> пери, за </a:t>
            </a:r>
            <a:r>
              <a:rPr lang="ru-RU" dirty="0" err="1">
                <a:latin typeface="Monotype Corsiva" pitchFamily="66" charset="0"/>
              </a:rPr>
              <a:t>винятком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спеціально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обраних</a:t>
            </a:r>
            <a:r>
              <a:rPr lang="ru-RU" dirty="0">
                <a:latin typeface="Monotype Corsiva" pitchFamily="66" charset="0"/>
              </a:rPr>
              <a:t> 92, </a:t>
            </a:r>
            <a:r>
              <a:rPr lang="ru-RU" dirty="0" err="1">
                <a:latin typeface="Monotype Corsiva" pitchFamily="66" charset="0"/>
              </a:rPr>
              <a:t>були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позбавлені</a:t>
            </a:r>
            <a:r>
              <a:rPr lang="ru-RU" dirty="0">
                <a:latin typeface="Monotype Corsiva" pitchFamily="66" charset="0"/>
              </a:rPr>
              <a:t> права </a:t>
            </a:r>
            <a:r>
              <a:rPr lang="ru-RU" dirty="0" err="1">
                <a:latin typeface="Monotype Corsiva" pitchFamily="66" charset="0"/>
              </a:rPr>
              <a:t>засідати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Палаті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Лордів</a:t>
            </a:r>
            <a:r>
              <a:rPr lang="ru-RU" dirty="0">
                <a:latin typeface="Monotype Corsiva" pitchFamily="66" charset="0"/>
              </a:rPr>
              <a:t>), </a:t>
            </a:r>
            <a:r>
              <a:rPr lang="ru-RU" dirty="0" err="1">
                <a:latin typeface="Monotype Corsiva" pitchFamily="66" charset="0"/>
              </a:rPr>
              <a:t>спеціально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обраних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спадкових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лордів-суддів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апеляцій</a:t>
            </a:r>
            <a:r>
              <a:rPr lang="ru-RU" dirty="0">
                <a:latin typeface="Monotype Corsiva" pitchFamily="66" charset="0"/>
              </a:rPr>
              <a:t> та „</a:t>
            </a:r>
            <a:r>
              <a:rPr lang="ru-RU" dirty="0" err="1">
                <a:latin typeface="Monotype Corsiva" pitchFamily="66" charset="0"/>
              </a:rPr>
              <a:t>духовних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лордів</a:t>
            </a:r>
            <a:r>
              <a:rPr lang="ru-RU" dirty="0">
                <a:latin typeface="Monotype Corsiva" pitchFamily="66" charset="0"/>
              </a:rPr>
              <a:t>” - </a:t>
            </a:r>
            <a:r>
              <a:rPr lang="ru-RU" dirty="0" err="1">
                <a:latin typeface="Monotype Corsiva" pitchFamily="66" charset="0"/>
              </a:rPr>
              <a:t>двох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архієпископів</a:t>
            </a:r>
            <a:r>
              <a:rPr lang="ru-RU" dirty="0">
                <a:latin typeface="Monotype Corsiva" pitchFamily="66" charset="0"/>
              </a:rPr>
              <a:t> та 24 </a:t>
            </a:r>
            <a:r>
              <a:rPr lang="ru-RU" dirty="0" err="1">
                <a:latin typeface="Monotype Corsiva" pitchFamily="66" charset="0"/>
              </a:rPr>
              <a:t>єпископів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Англіканської</a:t>
            </a:r>
            <a:r>
              <a:rPr lang="ru-RU" dirty="0">
                <a:latin typeface="Monotype Corsiva" pitchFamily="66" charset="0"/>
              </a:rPr>
              <a:t> Церкви. </a:t>
            </a:r>
            <a:r>
              <a:rPr lang="ru-RU" dirty="0" err="1">
                <a:latin typeface="Monotype Corsiva" pitchFamily="66" charset="0"/>
              </a:rPr>
              <a:t>Кількісний</a:t>
            </a:r>
            <a:r>
              <a:rPr lang="ru-RU" dirty="0">
                <a:latin typeface="Monotype Corsiva" pitchFamily="66" charset="0"/>
              </a:rPr>
              <a:t> склад </a:t>
            </a:r>
            <a:r>
              <a:rPr lang="ru-RU" dirty="0" err="1">
                <a:latin typeface="Monotype Corsiva" pitchFamily="66" charset="0"/>
              </a:rPr>
              <a:t>Палати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Лордів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змінюватись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рахунок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кількості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довічних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перів</a:t>
            </a:r>
            <a:r>
              <a:rPr lang="ru-RU" dirty="0">
                <a:latin typeface="Monotype Corsiva" pitchFamily="66" charset="0"/>
              </a:rPr>
              <a:t>, чия </a:t>
            </a:r>
            <a:r>
              <a:rPr lang="ru-RU" dirty="0" err="1">
                <a:latin typeface="Monotype Corsiva" pitchFamily="66" charset="0"/>
              </a:rPr>
              <a:t>загальна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чисельність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регулюється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законодавством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r>
              <a:rPr lang="ru-RU" dirty="0" err="1">
                <a:latin typeface="Monotype Corsiva" pitchFamily="66" charset="0"/>
              </a:rPr>
              <a:t>Спікер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Палати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Лордів</a:t>
            </a:r>
            <a:r>
              <a:rPr lang="ru-RU" dirty="0">
                <a:latin typeface="Monotype Corsiva" pitchFamily="66" charset="0"/>
              </a:rPr>
              <a:t> – </a:t>
            </a:r>
            <a:r>
              <a:rPr lang="ru-RU" dirty="0" err="1">
                <a:latin typeface="Monotype Corsiva" pitchFamily="66" charset="0"/>
              </a:rPr>
              <a:t>баронеса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Хеймен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Призначена</a:t>
            </a:r>
            <a:r>
              <a:rPr lang="ru-RU" dirty="0">
                <a:latin typeface="Monotype Corsiva" pitchFamily="66" charset="0"/>
              </a:rPr>
              <a:t> Королевою </a:t>
            </a:r>
            <a:r>
              <a:rPr lang="ru-RU" dirty="0" err="1">
                <a:latin typeface="Monotype Corsiva" pitchFamily="66" charset="0"/>
              </a:rPr>
              <a:t>Єлизаветою</a:t>
            </a:r>
            <a:r>
              <a:rPr lang="ru-RU" dirty="0">
                <a:latin typeface="Monotype Corsiva" pitchFamily="66" charset="0"/>
              </a:rPr>
              <a:t> ІІ за результатами </a:t>
            </a:r>
            <a:r>
              <a:rPr lang="ru-RU" dirty="0" err="1">
                <a:latin typeface="Monotype Corsiva" pitchFamily="66" charset="0"/>
              </a:rPr>
              <a:t>голосування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Палати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Лордів</a:t>
            </a:r>
            <a:r>
              <a:rPr lang="ru-RU" dirty="0">
                <a:latin typeface="Monotype Corsiva" pitchFamily="66" charset="0"/>
              </a:rPr>
              <a:t> 4 </a:t>
            </a:r>
            <a:r>
              <a:rPr lang="ru-RU" dirty="0" err="1">
                <a:latin typeface="Monotype Corsiva" pitchFamily="66" charset="0"/>
              </a:rPr>
              <a:t>липня</a:t>
            </a:r>
            <a:r>
              <a:rPr lang="ru-RU" dirty="0">
                <a:latin typeface="Monotype Corsiva" pitchFamily="66" charset="0"/>
              </a:rPr>
              <a:t> 2006 р.</a:t>
            </a:r>
          </a:p>
          <a:p>
            <a:r>
              <a:rPr lang="ru-RU" dirty="0">
                <a:latin typeface="Monotype Corsiva" pitchFamily="66" charset="0"/>
              </a:rPr>
              <a:t>В </a:t>
            </a:r>
            <a:r>
              <a:rPr lang="ru-RU" dirty="0" err="1">
                <a:latin typeface="Monotype Corsiva" pitchFamily="66" charset="0"/>
              </a:rPr>
              <a:t>умовах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відсутності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конституції</a:t>
            </a:r>
            <a:r>
              <a:rPr lang="ru-RU" dirty="0">
                <a:latin typeface="Monotype Corsiva" pitchFamily="66" charset="0"/>
              </a:rPr>
              <a:t> і за </a:t>
            </a:r>
            <a:r>
              <a:rPr lang="ru-RU" dirty="0" err="1">
                <a:latin typeface="Monotype Corsiva" pitchFamily="66" charset="0"/>
              </a:rPr>
              <a:t>положенням</a:t>
            </a:r>
            <a:r>
              <a:rPr lang="ru-RU" dirty="0">
                <a:latin typeface="Monotype Corsiva" pitchFamily="66" charset="0"/>
              </a:rPr>
              <a:t> “</a:t>
            </a:r>
            <a:r>
              <a:rPr lang="ru-RU" dirty="0" err="1">
                <a:latin typeface="Monotype Corsiva" pitchFamily="66" charset="0"/>
              </a:rPr>
              <a:t>парламентського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суверенітету</a:t>
            </a:r>
            <a:r>
              <a:rPr lang="ru-RU" dirty="0">
                <a:latin typeface="Monotype Corsiva" pitchFamily="66" charset="0"/>
              </a:rPr>
              <a:t>” Парламент не </a:t>
            </a:r>
            <a:r>
              <a:rPr lang="ru-RU" dirty="0" err="1">
                <a:latin typeface="Monotype Corsiva" pitchFamily="66" charset="0"/>
              </a:rPr>
              <a:t>зв'язаний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раніше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ухваленими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рішеннями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скасовувати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акти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конституційного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значення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Британські</a:t>
            </a:r>
            <a:r>
              <a:rPr lang="ru-RU" dirty="0">
                <a:latin typeface="Monotype Corsiva" pitchFamily="66" charset="0"/>
              </a:rPr>
              <a:t> суди </a:t>
            </a:r>
            <a:r>
              <a:rPr lang="ru-RU" dirty="0" err="1">
                <a:latin typeface="Monotype Corsiva" pitchFamily="66" charset="0"/>
              </a:rPr>
              <a:t>позбавлені</a:t>
            </a:r>
            <a:r>
              <a:rPr lang="ru-RU" dirty="0">
                <a:latin typeface="Monotype Corsiva" pitchFamily="66" charset="0"/>
              </a:rPr>
              <a:t> права </a:t>
            </a:r>
            <a:r>
              <a:rPr lang="ru-RU" dirty="0" err="1">
                <a:latin typeface="Monotype Corsiva" pitchFamily="66" charset="0"/>
              </a:rPr>
              <a:t>переглядати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або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скасовувати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акти</a:t>
            </a:r>
            <a:r>
              <a:rPr lang="ru-RU" dirty="0">
                <a:latin typeface="Monotype Corsiva" pitchFamily="66" charset="0"/>
              </a:rPr>
              <a:t> Парламенту.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9139"/>
            <a:ext cx="4286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53794" y="6324873"/>
            <a:ext cx="278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З права </a:t>
            </a:r>
            <a:r>
              <a:rPr lang="ru-RU" dirty="0" err="1">
                <a:latin typeface="Monotype Corsiva" pitchFamily="66" charset="0"/>
              </a:rPr>
              <a:t>баронеса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Хеймен</a:t>
            </a:r>
            <a:r>
              <a:rPr lang="ru-RU" dirty="0">
                <a:latin typeface="Monotype Corsiva" pitchFamily="66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395536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err="1" smtClean="0"/>
              <a:t>Виконавча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влада</a:t>
            </a:r>
            <a:endParaRPr lang="ru-RU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Monotype Corsiva" pitchFamily="66" charset="0"/>
              </a:rPr>
              <a:t>Уряд </a:t>
            </a:r>
            <a:r>
              <a:rPr lang="ru-RU" sz="1800" dirty="0" err="1" smtClean="0">
                <a:latin typeface="Monotype Corsiva" pitchFamily="66" charset="0"/>
              </a:rPr>
              <a:t>країни</a:t>
            </a:r>
            <a:r>
              <a:rPr lang="ru-RU" sz="1800" dirty="0" smtClean="0">
                <a:latin typeface="Monotype Corsiva" pitchFamily="66" charset="0"/>
              </a:rPr>
              <a:t>, як правило, </a:t>
            </a:r>
            <a:r>
              <a:rPr lang="ru-RU" sz="1800" dirty="0" err="1" smtClean="0">
                <a:latin typeface="Monotype Corsiva" pitchFamily="66" charset="0"/>
              </a:rPr>
              <a:t>очолюється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лідером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партії</a:t>
            </a:r>
            <a:r>
              <a:rPr lang="ru-RU" sz="1800" dirty="0" smtClean="0">
                <a:latin typeface="Monotype Corsiva" pitchFamily="66" charset="0"/>
              </a:rPr>
              <a:t>, яка перемогла на </a:t>
            </a:r>
            <a:r>
              <a:rPr lang="ru-RU" sz="1800" dirty="0" err="1" smtClean="0">
                <a:latin typeface="Monotype Corsiva" pitchFamily="66" charset="0"/>
              </a:rPr>
              <a:t>виборах</a:t>
            </a:r>
            <a:r>
              <a:rPr lang="ru-RU" sz="1800" dirty="0" smtClean="0">
                <a:latin typeface="Monotype Corsiva" pitchFamily="66" charset="0"/>
              </a:rPr>
              <a:t> і </a:t>
            </a:r>
            <a:r>
              <a:rPr lang="ru-RU" sz="1800" dirty="0" err="1" smtClean="0">
                <a:latin typeface="Monotype Corsiva" pitchFamily="66" charset="0"/>
              </a:rPr>
              <a:t>має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найбільшу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кількість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місць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en-US" sz="1800" dirty="0" smtClean="0">
                <a:latin typeface="Monotype Corsiva" pitchFamily="66" charset="0"/>
              </a:rPr>
              <a:t>y </a:t>
            </a:r>
            <a:r>
              <a:rPr lang="ru-RU" sz="1800" dirty="0" err="1" smtClean="0">
                <a:latin typeface="Monotype Corsiva" pitchFamily="66" charset="0"/>
              </a:rPr>
              <a:t>Палаті</a:t>
            </a:r>
            <a:r>
              <a:rPr lang="ru-RU" sz="1800" dirty="0" smtClean="0">
                <a:latin typeface="Monotype Corsiva" pitchFamily="66" charset="0"/>
              </a:rPr>
              <a:t> Громад, </a:t>
            </a:r>
            <a:r>
              <a:rPr lang="ru-RU" sz="1800" dirty="0" err="1" smtClean="0">
                <a:latin typeface="Monotype Corsiva" pitchFamily="66" charset="0"/>
              </a:rPr>
              <a:t>складається</a:t>
            </a:r>
            <a:r>
              <a:rPr lang="ru-RU" sz="1800" dirty="0" smtClean="0">
                <a:latin typeface="Monotype Corsiva" pitchFamily="66" charset="0"/>
              </a:rPr>
              <a:t> з </a:t>
            </a:r>
            <a:r>
              <a:rPr lang="ru-RU" sz="1800" dirty="0" err="1" smtClean="0">
                <a:latin typeface="Monotype Corsiva" pitchFamily="66" charset="0"/>
              </a:rPr>
              <a:t>членів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Кабінету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міністрів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що</a:t>
            </a:r>
            <a:r>
              <a:rPr lang="ru-RU" sz="1800" dirty="0" smtClean="0">
                <a:latin typeface="Monotype Corsiva" pitchFamily="66" charset="0"/>
              </a:rPr>
              <a:t> не </a:t>
            </a:r>
            <a:r>
              <a:rPr lang="ru-RU" sz="1800" dirty="0" err="1" smtClean="0">
                <a:latin typeface="Monotype Corsiva" pitchFamily="66" charset="0"/>
              </a:rPr>
              <a:t>входять</a:t>
            </a:r>
            <a:r>
              <a:rPr lang="ru-RU" sz="1800" dirty="0" smtClean="0">
                <a:latin typeface="Monotype Corsiva" pitchFamily="66" charset="0"/>
              </a:rPr>
              <a:t> до складу </a:t>
            </a:r>
            <a:r>
              <a:rPr lang="ru-RU" sz="1800" dirty="0" err="1" smtClean="0">
                <a:latin typeface="Monotype Corsiva" pitchFamily="66" charset="0"/>
              </a:rPr>
              <a:t>Кабінету</a:t>
            </a:r>
            <a:r>
              <a:rPr lang="ru-RU" sz="1800" dirty="0" smtClean="0">
                <a:latin typeface="Monotype Corsiva" pitchFamily="66" charset="0"/>
              </a:rPr>
              <a:t>, і </a:t>
            </a:r>
            <a:r>
              <a:rPr lang="ru-RU" sz="1800" dirty="0" err="1" smtClean="0">
                <a:latin typeface="Monotype Corsiva" pitchFamily="66" charset="0"/>
              </a:rPr>
              <a:t>молодших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міністрів</a:t>
            </a:r>
            <a:r>
              <a:rPr lang="ru-RU" sz="1800" dirty="0" smtClean="0">
                <a:latin typeface="Monotype Corsiva" pitchFamily="66" charset="0"/>
              </a:rPr>
              <a:t> (</a:t>
            </a:r>
            <a:r>
              <a:rPr lang="ru-RU" sz="1800" dirty="0" err="1" smtClean="0">
                <a:latin typeface="Monotype Corsiva" pitchFamily="66" charset="0"/>
              </a:rPr>
              <a:t>всього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налічується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близько</a:t>
            </a:r>
            <a:r>
              <a:rPr lang="ru-RU" sz="1800" dirty="0" smtClean="0">
                <a:latin typeface="Monotype Corsiva" pitchFamily="66" charset="0"/>
              </a:rPr>
              <a:t> 100 </a:t>
            </a:r>
            <a:r>
              <a:rPr lang="ru-RU" sz="1800" dirty="0" err="1" smtClean="0">
                <a:latin typeface="Monotype Corsiva" pitchFamily="66" charset="0"/>
              </a:rPr>
              <a:t>осіб</a:t>
            </a:r>
            <a:r>
              <a:rPr lang="ru-RU" sz="1800" dirty="0" smtClean="0">
                <a:latin typeface="Monotype Corsiva" pitchFamily="66" charset="0"/>
              </a:rPr>
              <a:t>). </a:t>
            </a:r>
            <a:r>
              <a:rPr lang="ru-RU" sz="1800" dirty="0" err="1" smtClean="0">
                <a:latin typeface="Monotype Corsiva" pitchFamily="66" charset="0"/>
              </a:rPr>
              <a:t>Прем'єр-міністр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одноосібно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формує</a:t>
            </a:r>
            <a:r>
              <a:rPr lang="ru-RU" sz="1800" dirty="0" smtClean="0">
                <a:latin typeface="Monotype Corsiva" pitchFamily="66" charset="0"/>
              </a:rPr>
              <a:t> склад Уряду та </a:t>
            </a:r>
            <a:r>
              <a:rPr lang="ru-RU" sz="1800" dirty="0" err="1" smtClean="0">
                <a:latin typeface="Monotype Corsiva" pitchFamily="66" charset="0"/>
              </a:rPr>
              <a:t>визначає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хто</a:t>
            </a:r>
            <a:r>
              <a:rPr lang="ru-RU" sz="1800" dirty="0" smtClean="0">
                <a:latin typeface="Monotype Corsiva" pitchFamily="66" charset="0"/>
              </a:rPr>
              <a:t> з </a:t>
            </a:r>
            <a:r>
              <a:rPr lang="ru-RU" sz="1800" dirty="0" err="1" smtClean="0">
                <a:latin typeface="Monotype Corsiva" pitchFamily="66" charset="0"/>
              </a:rPr>
              <a:t>міністрів</a:t>
            </a:r>
            <a:r>
              <a:rPr lang="ru-RU" sz="1800" dirty="0" smtClean="0">
                <a:latin typeface="Monotype Corsiva" pitchFamily="66" charset="0"/>
              </a:rPr>
              <a:t> входить до складу </a:t>
            </a:r>
            <a:r>
              <a:rPr lang="ru-RU" sz="1800" dirty="0" err="1" smtClean="0">
                <a:latin typeface="Monotype Corsiva" pitchFamily="66" charset="0"/>
              </a:rPr>
              <a:t>Кабінету</a:t>
            </a:r>
            <a:r>
              <a:rPr lang="ru-RU" sz="1800" dirty="0" smtClean="0">
                <a:latin typeface="Monotype Corsiva" pitchFamily="66" charset="0"/>
              </a:rPr>
              <a:t>.</a:t>
            </a:r>
          </a:p>
          <a:p>
            <a:endParaRPr lang="ru-RU" sz="1800" dirty="0" smtClean="0">
              <a:latin typeface="Monotype Corsiva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Monotype Corsiva" pitchFamily="66" charset="0"/>
              </a:rPr>
              <a:t>6 </a:t>
            </a:r>
            <a:r>
              <a:rPr lang="ru-RU" sz="1800" dirty="0" err="1" smtClean="0">
                <a:latin typeface="Monotype Corsiva" pitchFamily="66" charset="0"/>
              </a:rPr>
              <a:t>травня</a:t>
            </a:r>
            <a:r>
              <a:rPr lang="ru-RU" sz="1800" dirty="0" smtClean="0">
                <a:latin typeface="Monotype Corsiva" pitchFamily="66" charset="0"/>
              </a:rPr>
              <a:t> 2010 р. в </a:t>
            </a:r>
            <a:r>
              <a:rPr lang="ru-RU" sz="1800" dirty="0" err="1" smtClean="0">
                <a:latin typeface="Monotype Corsiva" pitchFamily="66" charset="0"/>
              </a:rPr>
              <a:t>країні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пройшли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вибори</a:t>
            </a:r>
            <a:r>
              <a:rPr lang="ru-RU" sz="1800" dirty="0" smtClean="0">
                <a:latin typeface="Monotype Corsiva" pitchFamily="66" charset="0"/>
              </a:rPr>
              <a:t> до парламенту, за результатами </a:t>
            </a:r>
            <a:r>
              <a:rPr lang="ru-RU" sz="1800" dirty="0" err="1" smtClean="0">
                <a:latin typeface="Monotype Corsiva" pitchFamily="66" charset="0"/>
              </a:rPr>
              <a:t>яких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було</a:t>
            </a:r>
            <a:r>
              <a:rPr lang="ru-RU" sz="1800" dirty="0" smtClean="0">
                <a:latin typeface="Monotype Corsiva" pitchFamily="66" charset="0"/>
              </a:rPr>
              <a:t> сформовано </a:t>
            </a:r>
            <a:r>
              <a:rPr lang="ru-RU" sz="1800" dirty="0" err="1" smtClean="0">
                <a:latin typeface="Monotype Corsiva" pitchFamily="66" charset="0"/>
              </a:rPr>
              <a:t>новий</a:t>
            </a:r>
            <a:r>
              <a:rPr lang="ru-RU" sz="1800" dirty="0" smtClean="0">
                <a:latin typeface="Monotype Corsiva" pitchFamily="66" charset="0"/>
              </a:rPr>
              <a:t> уряд. </a:t>
            </a:r>
            <a:r>
              <a:rPr lang="ru-RU" sz="1800" dirty="0" err="1" smtClean="0">
                <a:latin typeface="Monotype Corsiva" pitchFamily="66" charset="0"/>
              </a:rPr>
              <a:t>Новим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Прем'єр-міністром</a:t>
            </a:r>
            <a:r>
              <a:rPr lang="ru-RU" sz="1800" dirty="0" smtClean="0">
                <a:latin typeface="Monotype Corsiva" pitchFamily="66" charset="0"/>
              </a:rPr>
              <a:t> став консерватор </a:t>
            </a:r>
            <a:r>
              <a:rPr lang="ru-RU" sz="1800" dirty="0" err="1" smtClean="0">
                <a:latin typeface="Monotype Corsiva" pitchFamily="66" charset="0"/>
              </a:rPr>
              <a:t>Девід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Кемерон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який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замінив</a:t>
            </a:r>
            <a:r>
              <a:rPr lang="ru-RU" sz="1800" dirty="0" smtClean="0">
                <a:latin typeface="Monotype Corsiva" pitchFamily="66" charset="0"/>
              </a:rPr>
              <a:t> лейбориста Гордона Брауна, створивши </a:t>
            </a:r>
            <a:r>
              <a:rPr lang="ru-RU" sz="1800" dirty="0" err="1" smtClean="0">
                <a:latin typeface="Monotype Corsiva" pitchFamily="66" charset="0"/>
              </a:rPr>
              <a:t>коаліцію</a:t>
            </a:r>
            <a:r>
              <a:rPr lang="ru-RU" sz="1800" dirty="0" smtClean="0">
                <a:latin typeface="Monotype Corsiva" pitchFamily="66" charset="0"/>
              </a:rPr>
              <a:t> з </a:t>
            </a:r>
            <a:r>
              <a:rPr lang="ru-RU" sz="1800" dirty="0" err="1" smtClean="0">
                <a:latin typeface="Monotype Corsiva" pitchFamily="66" charset="0"/>
              </a:rPr>
              <a:t>ліберал</a:t>
            </a:r>
            <a:r>
              <a:rPr lang="ru-RU" sz="1800" dirty="0" smtClean="0">
                <a:latin typeface="Monotype Corsiva" pitchFamily="66" charset="0"/>
              </a:rPr>
              <a:t>-демократами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11285"/>
            <a:ext cx="4248472" cy="28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932040" y="6308759"/>
            <a:ext cx="3456384" cy="3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5994" y="629127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Гордон Браун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212310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otype Corsiva" pitchFamily="66" charset="0"/>
              </a:rPr>
              <a:t>Девід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Кемерон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95536" y="22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err="1" smtClean="0"/>
              <a:t>Судова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влада</a:t>
            </a:r>
            <a:endParaRPr lang="ru-RU" sz="2400" b="1" dirty="0" smtClean="0"/>
          </a:p>
          <a:p>
            <a:r>
              <a:rPr lang="ru-RU" sz="1800" dirty="0" err="1" smtClean="0">
                <a:latin typeface="Monotype Corsiva" pitchFamily="66" charset="0"/>
              </a:rPr>
              <a:t>Судова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колегія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Палати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Лордів</a:t>
            </a:r>
            <a:r>
              <a:rPr lang="ru-RU" sz="1800" dirty="0" smtClean="0">
                <a:latin typeface="Monotype Corsiva" pitchFamily="66" charset="0"/>
              </a:rPr>
              <a:t> (</a:t>
            </a:r>
            <a:r>
              <a:rPr lang="ru-RU" sz="1800" dirty="0" err="1" smtClean="0">
                <a:latin typeface="Monotype Corsiva" pitchFamily="66" charset="0"/>
              </a:rPr>
              <a:t>найвища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апеляційна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інстанція</a:t>
            </a:r>
            <a:r>
              <a:rPr lang="ru-RU" sz="1800" dirty="0" smtClean="0">
                <a:latin typeface="Monotype Corsiva" pitchFamily="66" charset="0"/>
              </a:rPr>
              <a:t> у </a:t>
            </a:r>
            <a:r>
              <a:rPr lang="ru-RU" sz="1800" dirty="0" err="1" smtClean="0">
                <a:latin typeface="Monotype Corsiva" pitchFamily="66" charset="0"/>
              </a:rPr>
              <a:t>цивільних</a:t>
            </a:r>
            <a:r>
              <a:rPr lang="ru-RU" sz="1800" dirty="0" smtClean="0">
                <a:latin typeface="Monotype Corsiva" pitchFamily="66" charset="0"/>
              </a:rPr>
              <a:t> справах по </a:t>
            </a:r>
            <a:r>
              <a:rPr lang="ru-RU" sz="1800" dirty="0" err="1" smtClean="0">
                <a:latin typeface="Monotype Corsiva" pitchFamily="66" charset="0"/>
              </a:rPr>
              <a:t>всій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країні</a:t>
            </a:r>
            <a:r>
              <a:rPr lang="ru-RU" sz="1800" dirty="0" smtClean="0">
                <a:latin typeface="Monotype Corsiva" pitchFamily="66" charset="0"/>
              </a:rPr>
              <a:t>, у </a:t>
            </a:r>
            <a:r>
              <a:rPr lang="ru-RU" sz="1800" dirty="0" err="1" smtClean="0">
                <a:latin typeface="Monotype Corsiva" pitchFamily="66" charset="0"/>
              </a:rPr>
              <a:t>кримінальних</a:t>
            </a:r>
            <a:r>
              <a:rPr lang="ru-RU" sz="1800" dirty="0" smtClean="0">
                <a:latin typeface="Monotype Corsiva" pitchFamily="66" charset="0"/>
              </a:rPr>
              <a:t> справах – в </a:t>
            </a:r>
            <a:r>
              <a:rPr lang="ru-RU" sz="1800" dirty="0" err="1" smtClean="0">
                <a:latin typeface="Monotype Corsiva" pitchFamily="66" charset="0"/>
              </a:rPr>
              <a:t>Англії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Уельсі</a:t>
            </a:r>
            <a:r>
              <a:rPr lang="ru-RU" sz="1800" dirty="0" smtClean="0">
                <a:latin typeface="Monotype Corsiva" pitchFamily="66" charset="0"/>
              </a:rPr>
              <a:t> та </a:t>
            </a:r>
            <a:r>
              <a:rPr lang="ru-RU" sz="1800" dirty="0" err="1" smtClean="0">
                <a:latin typeface="Monotype Corsiva" pitchFamily="66" charset="0"/>
              </a:rPr>
              <a:t>Північній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Ірландії</a:t>
            </a:r>
            <a:r>
              <a:rPr lang="ru-RU" sz="1800" dirty="0" smtClean="0">
                <a:latin typeface="Monotype Corsiva" pitchFamily="66" charset="0"/>
              </a:rPr>
              <a:t>)</a:t>
            </a:r>
          </a:p>
          <a:p>
            <a:r>
              <a:rPr lang="ru-RU" sz="1800" dirty="0" err="1" smtClean="0">
                <a:latin typeface="Monotype Corsiva" pitchFamily="66" charset="0"/>
              </a:rPr>
              <a:t>Верховні</a:t>
            </a:r>
            <a:r>
              <a:rPr lang="ru-RU" sz="1800" dirty="0" smtClean="0">
                <a:latin typeface="Monotype Corsiva" pitchFamily="66" charset="0"/>
              </a:rPr>
              <a:t> Суди </a:t>
            </a:r>
            <a:r>
              <a:rPr lang="ru-RU" sz="1800" dirty="0" err="1" smtClean="0">
                <a:latin typeface="Monotype Corsiva" pitchFamily="66" charset="0"/>
              </a:rPr>
              <a:t>Англії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Уельсу</a:t>
            </a:r>
            <a:r>
              <a:rPr lang="ru-RU" sz="1800" dirty="0" smtClean="0">
                <a:latin typeface="Monotype Corsiva" pitchFamily="66" charset="0"/>
              </a:rPr>
              <a:t> та </a:t>
            </a:r>
            <a:r>
              <a:rPr lang="ru-RU" sz="1800" dirty="0" err="1" smtClean="0">
                <a:latin typeface="Monotype Corsiva" pitchFamily="66" charset="0"/>
              </a:rPr>
              <a:t>Північної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Ірландії</a:t>
            </a:r>
            <a:endParaRPr lang="ru-RU" sz="1800" dirty="0" smtClean="0">
              <a:latin typeface="Monotype Corsiva" pitchFamily="66" charset="0"/>
            </a:endParaRPr>
          </a:p>
          <a:p>
            <a:r>
              <a:rPr lang="ru-RU" sz="1800" dirty="0" err="1" smtClean="0">
                <a:latin typeface="Monotype Corsiva" pitchFamily="66" charset="0"/>
              </a:rPr>
              <a:t>Шотландський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Сесійний</a:t>
            </a:r>
            <a:r>
              <a:rPr lang="ru-RU" sz="1800" dirty="0" smtClean="0">
                <a:latin typeface="Monotype Corsiva" pitchFamily="66" charset="0"/>
              </a:rPr>
              <a:t> та </a:t>
            </a:r>
            <a:r>
              <a:rPr lang="ru-RU" sz="1800" dirty="0" err="1" smtClean="0">
                <a:latin typeface="Monotype Corsiva" pitchFamily="66" charset="0"/>
              </a:rPr>
              <a:t>Верховний</a:t>
            </a:r>
            <a:r>
              <a:rPr lang="ru-RU" sz="1800" dirty="0" smtClean="0">
                <a:latin typeface="Monotype Corsiva" pitchFamily="66" charset="0"/>
              </a:rPr>
              <a:t> Суд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7738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467544" y="1886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err="1" smtClean="0"/>
              <a:t>Ключові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партії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лідери</a:t>
            </a:r>
            <a:endParaRPr lang="ru-RU" sz="2400" b="1" dirty="0" smtClean="0"/>
          </a:p>
          <a:p>
            <a:r>
              <a:rPr lang="ru-RU" sz="1800" dirty="0" err="1" smtClean="0">
                <a:latin typeface="Monotype Corsiva" pitchFamily="66" charset="0"/>
              </a:rPr>
              <a:t>Лейбористська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партія</a:t>
            </a:r>
            <a:r>
              <a:rPr lang="ru-RU" sz="1800" dirty="0" smtClean="0">
                <a:latin typeface="Monotype Corsiva" pitchFamily="66" charset="0"/>
              </a:rPr>
              <a:t>. Створена в 1890 </a:t>
            </a:r>
            <a:r>
              <a:rPr lang="ru-RU" sz="1800" dirty="0" err="1" smtClean="0">
                <a:latin typeface="Monotype Corsiva" pitchFamily="66" charset="0"/>
              </a:rPr>
              <a:t>році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Налічує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близько</a:t>
            </a:r>
            <a:r>
              <a:rPr lang="ru-RU" sz="1800" dirty="0" smtClean="0">
                <a:latin typeface="Monotype Corsiva" pitchFamily="66" charset="0"/>
              </a:rPr>
              <a:t> 200 тис. </a:t>
            </a:r>
            <a:r>
              <a:rPr lang="ru-RU" sz="1800" dirty="0" err="1" smtClean="0">
                <a:latin typeface="Monotype Corsiva" pitchFamily="66" charset="0"/>
              </a:rPr>
              <a:t>членів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Лідер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партії</a:t>
            </a:r>
            <a:r>
              <a:rPr lang="ru-RU" sz="1800" dirty="0" smtClean="0">
                <a:latin typeface="Monotype Corsiva" pitchFamily="66" charset="0"/>
              </a:rPr>
              <a:t> – </a:t>
            </a:r>
            <a:r>
              <a:rPr lang="ru-RU" sz="1800" dirty="0" err="1" smtClean="0">
                <a:latin typeface="Monotype Corsiva" pitchFamily="66" charset="0"/>
              </a:rPr>
              <a:t>Едвард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Мілібенд</a:t>
            </a:r>
            <a:r>
              <a:rPr lang="ru-RU" sz="1800" dirty="0" smtClean="0">
                <a:latin typeface="Monotype Corsiva" pitchFamily="66" charset="0"/>
              </a:rPr>
              <a:t>.</a:t>
            </a:r>
          </a:p>
          <a:p>
            <a:r>
              <a:rPr lang="ru-RU" sz="1800" dirty="0" smtClean="0">
                <a:latin typeface="Monotype Corsiva" pitchFamily="66" charset="0"/>
              </a:rPr>
              <a:t>Консервативна </a:t>
            </a:r>
            <a:r>
              <a:rPr lang="ru-RU" sz="1800" dirty="0" err="1" smtClean="0">
                <a:latin typeface="Monotype Corsiva" pitchFamily="66" charset="0"/>
              </a:rPr>
              <a:t>партія</a:t>
            </a:r>
            <a:r>
              <a:rPr lang="ru-RU" sz="1800" dirty="0" smtClean="0">
                <a:latin typeface="Monotype Corsiva" pitchFamily="66" charset="0"/>
              </a:rPr>
              <a:t>. Дата </a:t>
            </a:r>
            <a:r>
              <a:rPr lang="ru-RU" sz="1800" dirty="0" err="1" smtClean="0">
                <a:latin typeface="Monotype Corsiva" pitchFamily="66" charset="0"/>
              </a:rPr>
              <a:t>заснування</a:t>
            </a:r>
            <a:r>
              <a:rPr lang="ru-RU" sz="1800" dirty="0" smtClean="0">
                <a:latin typeface="Monotype Corsiva" pitchFamily="66" charset="0"/>
              </a:rPr>
              <a:t> – 1671 р. (</a:t>
            </a:r>
            <a:r>
              <a:rPr lang="ru-RU" sz="1800" dirty="0" err="1" smtClean="0">
                <a:latin typeface="Monotype Corsiva" pitchFamily="66" charset="0"/>
              </a:rPr>
              <a:t>партія</a:t>
            </a:r>
            <a:r>
              <a:rPr lang="ru-RU" sz="1800" dirty="0" smtClean="0">
                <a:latin typeface="Monotype Corsiva" pitchFamily="66" charset="0"/>
              </a:rPr>
              <a:t> “</a:t>
            </a:r>
            <a:r>
              <a:rPr lang="ru-RU" sz="1800" dirty="0" err="1" smtClean="0">
                <a:latin typeface="Monotype Corsiva" pitchFamily="66" charset="0"/>
              </a:rPr>
              <a:t>Торі</a:t>
            </a:r>
            <a:r>
              <a:rPr lang="ru-RU" sz="1800" dirty="0" smtClean="0">
                <a:latin typeface="Monotype Corsiva" pitchFamily="66" charset="0"/>
              </a:rPr>
              <a:t>”), як Консервативна </a:t>
            </a:r>
            <a:r>
              <a:rPr lang="ru-RU" sz="1800" dirty="0" err="1" smtClean="0">
                <a:latin typeface="Monotype Corsiva" pitchFamily="66" charset="0"/>
              </a:rPr>
              <a:t>партія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існує</a:t>
            </a:r>
            <a:r>
              <a:rPr lang="ru-RU" sz="1800" dirty="0" smtClean="0">
                <a:latin typeface="Monotype Corsiva" pitchFamily="66" charset="0"/>
              </a:rPr>
              <a:t> з 1830 р. </a:t>
            </a:r>
            <a:r>
              <a:rPr lang="ru-RU" sz="1800" dirty="0" err="1" smtClean="0">
                <a:latin typeface="Monotype Corsiva" pitchFamily="66" charset="0"/>
              </a:rPr>
              <a:t>Налічує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близько</a:t>
            </a:r>
            <a:r>
              <a:rPr lang="ru-RU" sz="1800" dirty="0" smtClean="0">
                <a:latin typeface="Monotype Corsiva" pitchFamily="66" charset="0"/>
              </a:rPr>
              <a:t> 290 тис. </a:t>
            </a:r>
            <a:r>
              <a:rPr lang="ru-RU" sz="1800" dirty="0" err="1" smtClean="0">
                <a:latin typeface="Monotype Corsiva" pitchFamily="66" charset="0"/>
              </a:rPr>
              <a:t>членів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Лідер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партії</a:t>
            </a:r>
            <a:r>
              <a:rPr lang="ru-RU" sz="1800" dirty="0" smtClean="0">
                <a:latin typeface="Monotype Corsiva" pitchFamily="66" charset="0"/>
              </a:rPr>
              <a:t> – </a:t>
            </a:r>
            <a:r>
              <a:rPr lang="ru-RU" sz="1800" dirty="0" err="1" smtClean="0">
                <a:latin typeface="Monotype Corsiva" pitchFamily="66" charset="0"/>
              </a:rPr>
              <a:t>Девід</a:t>
            </a:r>
            <a:r>
              <a:rPr lang="ru-RU" sz="1800" dirty="0" smtClean="0">
                <a:latin typeface="Monotype Corsiva" pitchFamily="66" charset="0"/>
              </a:rPr>
              <a:t> Камерон.</a:t>
            </a:r>
          </a:p>
          <a:p>
            <a:r>
              <a:rPr lang="ru-RU" sz="1800" dirty="0" err="1" smtClean="0">
                <a:latin typeface="Monotype Corsiva" pitchFamily="66" charset="0"/>
              </a:rPr>
              <a:t>Ліберально</a:t>
            </a:r>
            <a:r>
              <a:rPr lang="ru-RU" sz="1800" dirty="0" smtClean="0">
                <a:latin typeface="Monotype Corsiva" pitchFamily="66" charset="0"/>
              </a:rPr>
              <a:t>-демократична </a:t>
            </a:r>
            <a:r>
              <a:rPr lang="ru-RU" sz="1800" dirty="0" err="1" smtClean="0">
                <a:latin typeface="Monotype Corsiva" pitchFamily="66" charset="0"/>
              </a:rPr>
              <a:t>партія</a:t>
            </a:r>
            <a:r>
              <a:rPr lang="ru-RU" sz="1800" dirty="0" smtClean="0">
                <a:latin typeface="Monotype Corsiva" pitchFamily="66" charset="0"/>
              </a:rPr>
              <a:t>. Сформована в </a:t>
            </a:r>
            <a:r>
              <a:rPr lang="ru-RU" sz="1800" dirty="0" err="1" smtClean="0">
                <a:latin typeface="Monotype Corsiva" pitchFamily="66" charset="0"/>
              </a:rPr>
              <a:t>березні</a:t>
            </a:r>
            <a:r>
              <a:rPr lang="ru-RU" sz="1800" dirty="0" smtClean="0">
                <a:latin typeface="Monotype Corsiva" pitchFamily="66" charset="0"/>
              </a:rPr>
              <a:t> 1988 року шляхом </a:t>
            </a:r>
            <a:r>
              <a:rPr lang="ru-RU" sz="1800" dirty="0" err="1" smtClean="0">
                <a:latin typeface="Monotype Corsiva" pitchFamily="66" charset="0"/>
              </a:rPr>
              <a:t>об’єднання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ліберальної</a:t>
            </a:r>
            <a:r>
              <a:rPr lang="ru-RU" sz="1800" dirty="0" smtClean="0">
                <a:latin typeface="Monotype Corsiva" pitchFamily="66" charset="0"/>
              </a:rPr>
              <a:t> та </a:t>
            </a:r>
            <a:r>
              <a:rPr lang="ru-RU" sz="1800" dirty="0" err="1" smtClean="0">
                <a:latin typeface="Monotype Corsiva" pitchFamily="66" charset="0"/>
              </a:rPr>
              <a:t>соціал-демократичної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партій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Налічує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близько</a:t>
            </a:r>
            <a:r>
              <a:rPr lang="ru-RU" sz="1800" dirty="0" smtClean="0">
                <a:latin typeface="Monotype Corsiva" pitchFamily="66" charset="0"/>
              </a:rPr>
              <a:t> 70 тис. </a:t>
            </a:r>
            <a:r>
              <a:rPr lang="ru-RU" sz="1800" dirty="0" err="1" smtClean="0">
                <a:latin typeface="Monotype Corsiva" pitchFamily="66" charset="0"/>
              </a:rPr>
              <a:t>членів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Лідер</a:t>
            </a:r>
            <a:r>
              <a:rPr lang="ru-RU" sz="1800" dirty="0" smtClean="0">
                <a:latin typeface="Monotype Corsiva" pitchFamily="66" charset="0"/>
              </a:rPr>
              <a:t> – </a:t>
            </a:r>
            <a:r>
              <a:rPr lang="ru-RU" sz="1800" dirty="0" err="1" smtClean="0">
                <a:latin typeface="Monotype Corsiva" pitchFamily="66" charset="0"/>
              </a:rPr>
              <a:t>Нік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Клегг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78595"/>
            <a:ext cx="3672408" cy="25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7369" y="616530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otype Corsiva" pitchFamily="66" charset="0"/>
              </a:rPr>
              <a:t>Едвард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Мілібенд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00" y="3108759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4600" y="616530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otype Corsiva" pitchFamily="66" charset="0"/>
              </a:rPr>
              <a:t>Нік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Клегг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</TotalTime>
  <Words>719</Words>
  <Application>Microsoft Office PowerPoint</Application>
  <PresentationFormat>Экран (4:3)</PresentationFormat>
  <Paragraphs>59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4540-G</dc:creator>
  <cp:lastModifiedBy>4540-G</cp:lastModifiedBy>
  <cp:revision>11</cp:revision>
  <dcterms:created xsi:type="dcterms:W3CDTF">2013-10-03T11:26:15Z</dcterms:created>
  <dcterms:modified xsi:type="dcterms:W3CDTF">2013-10-03T13:22:42Z</dcterms:modified>
</cp:coreProperties>
</file>