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631695" y="2967335"/>
            <a:ext cx="38806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організації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Роботу виконала:</a:t>
            </a:r>
            <a:br>
              <a:rPr lang="uk-UA" dirty="0" smtClean="0"/>
            </a:br>
            <a:r>
              <a:rPr lang="uk-UA" dirty="0" err="1" smtClean="0"/>
              <a:t>Бутенко</a:t>
            </a:r>
            <a:r>
              <a:rPr lang="uk-UA" dirty="0" smtClean="0"/>
              <a:t> Анастасія Олександрівна</a:t>
            </a:r>
            <a:r>
              <a:rPr lang="ru-RU" dirty="0" smtClean="0"/>
              <a:t>,</a:t>
            </a:r>
            <a:endParaRPr lang="ru-RU" dirty="0"/>
          </a:p>
          <a:p>
            <a:r>
              <a:rPr lang="ru-RU" dirty="0" err="1"/>
              <a:t>учениця</a:t>
            </a:r>
            <a:r>
              <a:rPr lang="ru-RU" dirty="0"/>
              <a:t> 10–Е </a:t>
            </a:r>
            <a:r>
              <a:rPr lang="ru-RU" dirty="0" err="1"/>
              <a:t>класу</a:t>
            </a:r>
            <a:endParaRPr lang="ru-RU" dirty="0"/>
          </a:p>
          <a:p>
            <a:r>
              <a:rPr lang="ru-RU" dirty="0" err="1"/>
              <a:t>Пирятинського</a:t>
            </a:r>
            <a:r>
              <a:rPr lang="ru-RU" dirty="0"/>
              <a:t> </a:t>
            </a:r>
            <a:r>
              <a:rPr lang="ru-RU" dirty="0" err="1"/>
              <a:t>ліцею</a:t>
            </a:r>
            <a:endParaRPr lang="ru-RU" dirty="0"/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89899" y="1916832"/>
            <a:ext cx="83642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Міжнародні економічні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01442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/>
              <a:t>ОСОБЛИВОСТІ МІЖНАРОДНИХ ЕКОНОМІЧНИХ ВІДНОСИН УКРАЇНИ З КРАЇНАМИ СВІТУ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04048" y="1628800"/>
            <a:ext cx="4038600" cy="5030019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/>
              <a:t>Питома</a:t>
            </a:r>
            <a:r>
              <a:rPr lang="ru-RU" dirty="0"/>
              <a:t> вага </a:t>
            </a:r>
            <a:r>
              <a:rPr lang="ru-RU" dirty="0" err="1"/>
              <a:t>України</a:t>
            </a:r>
            <a:r>
              <a:rPr lang="ru-RU" dirty="0"/>
              <a:t> у </a:t>
            </a:r>
            <a:r>
              <a:rPr lang="ru-RU" dirty="0" err="1"/>
              <a:t>світовій</a:t>
            </a:r>
            <a:r>
              <a:rPr lang="ru-RU" dirty="0"/>
              <a:t> </a:t>
            </a:r>
            <a:r>
              <a:rPr lang="ru-RU" dirty="0" err="1"/>
              <a:t>економіці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помітна</a:t>
            </a:r>
            <a:r>
              <a:rPr lang="ru-RU" dirty="0"/>
              <a:t>. За </a:t>
            </a:r>
            <a:r>
              <a:rPr lang="ru-RU" dirty="0" err="1"/>
              <a:t>економічним</a:t>
            </a:r>
            <a:r>
              <a:rPr lang="ru-RU" dirty="0"/>
              <a:t> </a:t>
            </a:r>
            <a:r>
              <a:rPr lang="ru-RU" dirty="0" err="1"/>
              <a:t>потенціалом</a:t>
            </a:r>
            <a:r>
              <a:rPr lang="ru-RU" dirty="0"/>
              <a:t> </a:t>
            </a:r>
            <a:r>
              <a:rPr lang="ru-RU" dirty="0" err="1"/>
              <a:t>Україна</a:t>
            </a:r>
            <a:r>
              <a:rPr lang="ru-RU" dirty="0"/>
              <a:t> входить до </a:t>
            </a:r>
            <a:r>
              <a:rPr lang="ru-RU" dirty="0" err="1"/>
              <a:t>першої</a:t>
            </a:r>
            <a:r>
              <a:rPr lang="ru-RU" dirty="0"/>
              <a:t> </a:t>
            </a:r>
            <a:r>
              <a:rPr lang="ru-RU" dirty="0" err="1"/>
              <a:t>шістки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</a:t>
            </a:r>
            <a:r>
              <a:rPr lang="ru-RU" dirty="0" err="1"/>
              <a:t>Європи</a:t>
            </a:r>
            <a:r>
              <a:rPr lang="ru-RU" dirty="0"/>
              <a:t> </a:t>
            </a:r>
            <a:r>
              <a:rPr lang="en-US" dirty="0" smtClean="0"/>
              <a:t>.</a:t>
            </a:r>
            <a:r>
              <a:rPr lang="ru-RU" dirty="0" err="1" smtClean="0"/>
              <a:t>Об'єктивно</a:t>
            </a:r>
            <a:r>
              <a:rPr lang="ru-RU" dirty="0" smtClean="0"/>
              <a:t> </a:t>
            </a:r>
            <a:r>
              <a:rPr lang="ru-RU" dirty="0" err="1"/>
              <a:t>це</a:t>
            </a:r>
            <a:r>
              <a:rPr lang="ru-RU" dirty="0"/>
              <a:t> мало б </a:t>
            </a:r>
            <a:r>
              <a:rPr lang="ru-RU" dirty="0" err="1"/>
              <a:t>визначити</a:t>
            </a:r>
            <a:r>
              <a:rPr lang="ru-RU" dirty="0"/>
              <a:t> </a:t>
            </a:r>
            <a:r>
              <a:rPr lang="ru-RU" dirty="0" err="1"/>
              <a:t>істотну</a:t>
            </a:r>
            <a:r>
              <a:rPr lang="ru-RU" dirty="0"/>
              <a:t> роль </a:t>
            </a:r>
            <a:r>
              <a:rPr lang="ru-RU" dirty="0" err="1"/>
              <a:t>нашої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у </a:t>
            </a:r>
            <a:r>
              <a:rPr lang="ru-RU" dirty="0" err="1"/>
              <a:t>міжнародному</a:t>
            </a:r>
            <a:r>
              <a:rPr lang="ru-RU" dirty="0"/>
              <a:t> </a:t>
            </a:r>
            <a:r>
              <a:rPr lang="ru-RU" dirty="0" err="1"/>
              <a:t>територіальному</a:t>
            </a:r>
            <a:r>
              <a:rPr lang="ru-RU" dirty="0"/>
              <a:t> </a:t>
            </a:r>
            <a:r>
              <a:rPr lang="ru-RU" dirty="0" err="1"/>
              <a:t>поділі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.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частка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у </a:t>
            </a:r>
            <a:r>
              <a:rPr lang="ru-RU" dirty="0" err="1"/>
              <a:t>світовій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 </a:t>
            </a:r>
            <a:r>
              <a:rPr lang="ru-RU" dirty="0" err="1"/>
              <a:t>досі</a:t>
            </a:r>
            <a:r>
              <a:rPr lang="ru-RU" dirty="0"/>
              <a:t> не </a:t>
            </a:r>
            <a:r>
              <a:rPr lang="ru-RU" dirty="0" err="1"/>
              <a:t>надто</a:t>
            </a:r>
            <a:r>
              <a:rPr lang="ru-RU" dirty="0"/>
              <a:t> </a:t>
            </a:r>
            <a:r>
              <a:rPr lang="ru-RU" dirty="0" err="1"/>
              <a:t>висока</a:t>
            </a:r>
            <a:r>
              <a:rPr lang="ru-RU" dirty="0"/>
              <a:t>. </a:t>
            </a:r>
            <a:r>
              <a:rPr lang="ru-RU" dirty="0" err="1"/>
              <a:t>Недостатньо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для </a:t>
            </a:r>
            <a:r>
              <a:rPr lang="ru-RU" dirty="0" err="1"/>
              <a:t>міжнародної</a:t>
            </a:r>
            <a:r>
              <a:rPr lang="ru-RU" dirty="0"/>
              <a:t> </a:t>
            </a:r>
            <a:r>
              <a:rPr lang="ru-RU" dirty="0" err="1"/>
              <a:t>кооперації</a:t>
            </a:r>
            <a:r>
              <a:rPr lang="ru-RU" dirty="0"/>
              <a:t> </a:t>
            </a:r>
            <a:r>
              <a:rPr lang="ru-RU" dirty="0" err="1"/>
              <a:t>зовнішніх</a:t>
            </a:r>
            <a:r>
              <a:rPr lang="ru-RU" dirty="0"/>
              <a:t> </a:t>
            </a:r>
            <a:r>
              <a:rPr lang="ru-RU" dirty="0" err="1"/>
              <a:t>інвестицій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Попри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українська</a:t>
            </a:r>
            <a:r>
              <a:rPr lang="ru-RU" dirty="0"/>
              <a:t> </a:t>
            </a:r>
            <a:r>
              <a:rPr lang="ru-RU" dirty="0" err="1"/>
              <a:t>продукція</a:t>
            </a:r>
            <a:r>
              <a:rPr lang="ru-RU" dirty="0"/>
              <a:t> добре </a:t>
            </a:r>
            <a:r>
              <a:rPr lang="ru-RU" dirty="0" err="1"/>
              <a:t>відома</a:t>
            </a:r>
            <a:r>
              <a:rPr lang="ru-RU" dirty="0"/>
              <a:t> у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: для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та </a:t>
            </a:r>
            <a:r>
              <a:rPr lang="ru-RU" dirty="0" err="1"/>
              <a:t>регіонів</a:t>
            </a:r>
            <a:r>
              <a:rPr lang="ru-RU" dirty="0"/>
              <a:t> </a:t>
            </a:r>
            <a:r>
              <a:rPr lang="ru-RU" dirty="0" err="1"/>
              <a:t>Україна</a:t>
            </a:r>
            <a:r>
              <a:rPr lang="ru-RU" dirty="0"/>
              <a:t> є </a:t>
            </a:r>
            <a:r>
              <a:rPr lang="ru-RU" dirty="0" err="1"/>
              <a:t>важливим</a:t>
            </a:r>
            <a:r>
              <a:rPr lang="ru-RU" dirty="0"/>
              <a:t> партнером в </a:t>
            </a:r>
            <a:r>
              <a:rPr lang="ru-RU" dirty="0" err="1"/>
              <a:t>економічній</a:t>
            </a:r>
            <a:r>
              <a:rPr lang="ru-RU" dirty="0"/>
              <a:t> </a:t>
            </a:r>
            <a:r>
              <a:rPr lang="ru-RU" dirty="0" err="1"/>
              <a:t>співпраці</a:t>
            </a:r>
            <a:r>
              <a:rPr lang="ru-RU" dirty="0"/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8"/>
          <a:stretch/>
        </p:blipFill>
        <p:spPr bwMode="auto">
          <a:xfrm>
            <a:off x="107504" y="1988840"/>
            <a:ext cx="4896544" cy="396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8907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err="1"/>
              <a:t>Обсяг</a:t>
            </a:r>
            <a:r>
              <a:rPr lang="ru-RU" sz="3600" dirty="0"/>
              <a:t> </a:t>
            </a:r>
            <a:r>
              <a:rPr lang="ru-RU" sz="3600" dirty="0" err="1"/>
              <a:t>товарообігу</a:t>
            </a:r>
            <a:r>
              <a:rPr lang="ru-RU" sz="3600" dirty="0"/>
              <a:t> </a:t>
            </a:r>
            <a:r>
              <a:rPr lang="ru-RU" sz="3600" dirty="0" err="1"/>
              <a:t>України</a:t>
            </a:r>
            <a:r>
              <a:rPr lang="ru-RU" sz="3600" dirty="0"/>
              <a:t> з </a:t>
            </a:r>
            <a:r>
              <a:rPr lang="ru-RU" sz="3600" dirty="0" err="1"/>
              <a:t>деякими</a:t>
            </a:r>
            <a:r>
              <a:rPr lang="ru-RU" sz="3600" dirty="0"/>
              <a:t> </a:t>
            </a:r>
            <a:r>
              <a:rPr lang="ru-RU" sz="3600" dirty="0" err="1"/>
              <a:t>країнами</a:t>
            </a:r>
            <a:r>
              <a:rPr lang="ru-RU" sz="3600" dirty="0"/>
              <a:t> </a:t>
            </a:r>
            <a:br>
              <a:rPr lang="ru-RU" sz="3600" dirty="0"/>
            </a:br>
            <a:r>
              <a:rPr lang="ru-RU" sz="3600" dirty="0"/>
              <a:t>в 2011 р., млн дол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44824"/>
            <a:ext cx="8784976" cy="4539448"/>
          </a:xfrm>
        </p:spPr>
      </p:pic>
    </p:spTree>
    <p:extLst>
      <p:ext uri="{BB962C8B-B14F-4D97-AF65-F5344CB8AC3E}">
        <p14:creationId xmlns:p14="http://schemas.microsoft.com/office/powerpoint/2010/main" val="189250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Структура </a:t>
            </a:r>
            <a:r>
              <a:rPr lang="ru-RU" sz="4000" dirty="0" err="1"/>
              <a:t>експорту</a:t>
            </a:r>
            <a:r>
              <a:rPr lang="ru-RU" sz="4000" dirty="0"/>
              <a:t> та </a:t>
            </a:r>
            <a:r>
              <a:rPr lang="ru-RU" sz="4000" dirty="0" err="1"/>
              <a:t>імпорту</a:t>
            </a:r>
            <a:r>
              <a:rPr lang="ru-RU" sz="4000" dirty="0"/>
              <a:t> </a:t>
            </a:r>
            <a:r>
              <a:rPr lang="ru-RU" sz="4000" dirty="0" err="1"/>
              <a:t>України</a:t>
            </a:r>
            <a:r>
              <a:rPr lang="ru-RU" sz="4000" dirty="0"/>
              <a:t> </a:t>
            </a:r>
            <a:br>
              <a:rPr lang="ru-RU" sz="4000" dirty="0"/>
            </a:br>
            <a:r>
              <a:rPr lang="ru-RU" sz="4000" dirty="0"/>
              <a:t>з </a:t>
            </a:r>
            <a:r>
              <a:rPr lang="ru-RU" sz="4000" dirty="0" err="1"/>
              <a:t>країнами</a:t>
            </a:r>
            <a:r>
              <a:rPr lang="ru-RU" sz="4000" dirty="0"/>
              <a:t> далекого </a:t>
            </a:r>
            <a:r>
              <a:rPr lang="ru-RU" sz="4000" dirty="0" err="1"/>
              <a:t>зарубіжжя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8289184" cy="4408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2756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err="1"/>
              <a:t>Сучасні</a:t>
            </a:r>
            <a:r>
              <a:rPr lang="ru-RU" sz="3600" dirty="0"/>
              <a:t> </a:t>
            </a:r>
            <a:r>
              <a:rPr lang="ru-RU" sz="3600" dirty="0" err="1"/>
              <a:t>проблеми</a:t>
            </a:r>
            <a:r>
              <a:rPr lang="ru-RU" sz="3600" dirty="0"/>
              <a:t> </a:t>
            </a:r>
            <a:r>
              <a:rPr lang="ru-RU" sz="3600" dirty="0" err="1"/>
              <a:t>зовнішньоекономічної</a:t>
            </a:r>
            <a:r>
              <a:rPr lang="ru-RU" sz="3600" dirty="0"/>
              <a:t> </a:t>
            </a:r>
            <a:r>
              <a:rPr lang="ru-RU" sz="3600" dirty="0" err="1"/>
              <a:t>діяльності</a:t>
            </a:r>
            <a:r>
              <a:rPr lang="ru-RU" sz="3600" dirty="0"/>
              <a:t> </a:t>
            </a:r>
            <a:r>
              <a:rPr lang="ru-RU" sz="3600" dirty="0" err="1"/>
              <a:t>України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в </a:t>
            </a:r>
            <a:r>
              <a:rPr lang="ru-RU" dirty="0" err="1"/>
              <a:t>цілому</a:t>
            </a:r>
            <a:r>
              <a:rPr lang="ru-RU" dirty="0"/>
              <a:t>, як і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галузей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 </a:t>
            </a:r>
            <a:r>
              <a:rPr lang="ru-RU" dirty="0" err="1"/>
              <a:t>визначається</a:t>
            </a:r>
            <a:r>
              <a:rPr lang="ru-RU" dirty="0"/>
              <a:t> </a:t>
            </a:r>
            <a:r>
              <a:rPr lang="ru-RU" dirty="0" err="1"/>
              <a:t>відношенням</a:t>
            </a:r>
            <a:r>
              <a:rPr lang="ru-RU" dirty="0"/>
              <a:t> </a:t>
            </a:r>
            <a:r>
              <a:rPr lang="ru-RU" dirty="0" err="1"/>
              <a:t>обємів</a:t>
            </a:r>
            <a:r>
              <a:rPr lang="ru-RU" dirty="0"/>
              <a:t> </a:t>
            </a:r>
            <a:r>
              <a:rPr lang="ru-RU" dirty="0" err="1"/>
              <a:t>експорта</a:t>
            </a:r>
            <a:r>
              <a:rPr lang="ru-RU" dirty="0"/>
              <a:t> й  </a:t>
            </a:r>
            <a:r>
              <a:rPr lang="ru-RU" dirty="0" err="1"/>
              <a:t>імпорта</a:t>
            </a:r>
            <a:r>
              <a:rPr lang="ru-RU" dirty="0"/>
              <a:t>.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розвинутих</a:t>
            </a:r>
            <a:r>
              <a:rPr lang="ru-RU" dirty="0"/>
              <a:t> </a:t>
            </a:r>
            <a:r>
              <a:rPr lang="ru-RU" dirty="0" err="1"/>
              <a:t>капіталістичних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додаткове</a:t>
            </a:r>
            <a:r>
              <a:rPr lang="ru-RU" dirty="0"/>
              <a:t> сальдо торгового балансу з </a:t>
            </a:r>
            <a:r>
              <a:rPr lang="ru-RU" dirty="0" err="1"/>
              <a:t>значним</a:t>
            </a:r>
            <a:r>
              <a:rPr lang="ru-RU" dirty="0"/>
              <a:t> </a:t>
            </a:r>
            <a:r>
              <a:rPr lang="ru-RU" dirty="0" err="1"/>
              <a:t>превищенням</a:t>
            </a:r>
            <a:r>
              <a:rPr lang="ru-RU" dirty="0"/>
              <a:t> </a:t>
            </a:r>
            <a:r>
              <a:rPr lang="ru-RU" dirty="0" err="1"/>
              <a:t>експорта</a:t>
            </a:r>
            <a:r>
              <a:rPr lang="ru-RU" dirty="0"/>
              <a:t> над </a:t>
            </a:r>
            <a:r>
              <a:rPr lang="ru-RU" dirty="0" err="1"/>
              <a:t>імпортом</a:t>
            </a:r>
            <a:r>
              <a:rPr lang="ru-RU" dirty="0"/>
              <a:t>. В </a:t>
            </a:r>
            <a:r>
              <a:rPr lang="ru-RU" dirty="0" err="1"/>
              <a:t>Україні</a:t>
            </a:r>
            <a:r>
              <a:rPr lang="ru-RU" dirty="0"/>
              <a:t>, в силу </a:t>
            </a:r>
            <a:r>
              <a:rPr lang="ru-RU" dirty="0" err="1"/>
              <a:t>обєктивних</a:t>
            </a:r>
            <a:r>
              <a:rPr lang="ru-RU" dirty="0"/>
              <a:t> причин </a:t>
            </a:r>
            <a:r>
              <a:rPr lang="ru-RU" dirty="0" err="1"/>
              <a:t>перехідного</a:t>
            </a:r>
            <a:r>
              <a:rPr lang="ru-RU" dirty="0"/>
              <a:t> </a:t>
            </a:r>
            <a:r>
              <a:rPr lang="ru-RU" dirty="0" err="1"/>
              <a:t>періоду</a:t>
            </a:r>
            <a:r>
              <a:rPr lang="ru-RU" dirty="0"/>
              <a:t>, </a:t>
            </a:r>
            <a:r>
              <a:rPr lang="ru-RU" dirty="0" err="1"/>
              <a:t>поки</a:t>
            </a:r>
            <a:r>
              <a:rPr lang="ru-RU" dirty="0"/>
              <a:t> </a:t>
            </a:r>
            <a:r>
              <a:rPr lang="ru-RU" dirty="0" err="1"/>
              <a:t>спостеріється</a:t>
            </a:r>
            <a:r>
              <a:rPr lang="ru-RU" dirty="0"/>
              <a:t> </a:t>
            </a:r>
            <a:r>
              <a:rPr lang="ru-RU" dirty="0" err="1"/>
              <a:t>зворотня</a:t>
            </a:r>
            <a:r>
              <a:rPr lang="ru-RU" dirty="0"/>
              <a:t> </a:t>
            </a:r>
            <a:r>
              <a:rPr lang="ru-RU" dirty="0" err="1"/>
              <a:t>тенденція</a:t>
            </a:r>
            <a:r>
              <a:rPr lang="ru-RU" dirty="0"/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457200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2594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16632"/>
            <a:ext cx="8856984" cy="67413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err="1"/>
              <a:t>Підсумовуючи</a:t>
            </a:r>
            <a:r>
              <a:rPr lang="ru-RU" dirty="0"/>
              <a:t>,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виділити</a:t>
            </a:r>
            <a:r>
              <a:rPr lang="ru-RU" dirty="0"/>
              <a:t> </a:t>
            </a:r>
            <a:r>
              <a:rPr lang="ru-RU" dirty="0" err="1"/>
              <a:t>основні</a:t>
            </a:r>
            <a:r>
              <a:rPr lang="ru-RU" dirty="0"/>
              <a:t> причини 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певною</a:t>
            </a:r>
            <a:r>
              <a:rPr lang="ru-RU" dirty="0"/>
              <a:t> </a:t>
            </a:r>
            <a:r>
              <a:rPr lang="ru-RU" dirty="0" err="1"/>
              <a:t>мірою</a:t>
            </a:r>
            <a:r>
              <a:rPr lang="ru-RU" dirty="0"/>
              <a:t> </a:t>
            </a:r>
            <a:r>
              <a:rPr lang="ru-RU" dirty="0" err="1"/>
              <a:t>стримують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</a:t>
            </a:r>
            <a:r>
              <a:rPr lang="ru-RU" dirty="0" err="1"/>
              <a:t>експорту</a:t>
            </a:r>
            <a:r>
              <a:rPr lang="ru-RU" dirty="0"/>
              <a:t> :</a:t>
            </a:r>
          </a:p>
          <a:p>
            <a:pPr>
              <a:buFont typeface="Wingdings" pitchFamily="2" charset="2"/>
              <a:buChar char="v"/>
            </a:pPr>
            <a:r>
              <a:rPr lang="ru-RU" dirty="0" err="1" smtClean="0"/>
              <a:t>помітне</a:t>
            </a:r>
            <a:r>
              <a:rPr lang="ru-RU" dirty="0" smtClean="0"/>
              <a:t> </a:t>
            </a:r>
            <a:r>
              <a:rPr lang="ru-RU" dirty="0" err="1"/>
              <a:t>посилення</a:t>
            </a:r>
            <a:r>
              <a:rPr lang="ru-RU" dirty="0"/>
              <a:t> </a:t>
            </a:r>
            <a:r>
              <a:rPr lang="ru-RU" dirty="0" err="1"/>
              <a:t>міжнародної</a:t>
            </a:r>
            <a:r>
              <a:rPr lang="ru-RU" dirty="0"/>
              <a:t> </a:t>
            </a:r>
            <a:r>
              <a:rPr lang="ru-RU" dirty="0" err="1"/>
              <a:t>конкуренції</a:t>
            </a:r>
            <a:r>
              <a:rPr lang="ru-RU" dirty="0"/>
              <a:t> і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en-US" dirty="0" smtClean="0"/>
              <a:t>                     </a:t>
            </a:r>
            <a:r>
              <a:rPr lang="ru-RU" dirty="0" err="1" smtClean="0"/>
              <a:t>підтримки</a:t>
            </a:r>
            <a:r>
              <a:rPr lang="ru-RU" dirty="0" smtClean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експорту</a:t>
            </a:r>
            <a:r>
              <a:rPr lang="ru-RU" dirty="0"/>
              <a:t> у </a:t>
            </a:r>
            <a:r>
              <a:rPr lang="ru-RU" dirty="0" err="1"/>
              <a:t>провідних</a:t>
            </a:r>
            <a:r>
              <a:rPr lang="ru-RU" dirty="0"/>
              <a:t> </a:t>
            </a:r>
            <a:r>
              <a:rPr lang="ru-RU" dirty="0" err="1"/>
              <a:t>зарубіжних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dirty="0" err="1" smtClean="0"/>
              <a:t>значно</a:t>
            </a:r>
            <a:r>
              <a:rPr lang="ru-RU" dirty="0" smtClean="0"/>
              <a:t> </a:t>
            </a:r>
            <a:r>
              <a:rPr lang="ru-RU" dirty="0" err="1"/>
              <a:t>ускладнений</a:t>
            </a:r>
            <a:r>
              <a:rPr lang="ru-RU" dirty="0"/>
              <a:t> </a:t>
            </a:r>
            <a:r>
              <a:rPr lang="ru-RU" dirty="0" err="1"/>
              <a:t>вихід</a:t>
            </a:r>
            <a:r>
              <a:rPr lang="ru-RU" dirty="0"/>
              <a:t> на </a:t>
            </a:r>
            <a:r>
              <a:rPr lang="ru-RU" dirty="0" err="1"/>
              <a:t>світові</a:t>
            </a:r>
            <a:r>
              <a:rPr lang="ru-RU" dirty="0"/>
              <a:t> </a:t>
            </a:r>
            <a:r>
              <a:rPr lang="ru-RU" dirty="0" err="1"/>
              <a:t>ринкі</a:t>
            </a:r>
            <a:r>
              <a:rPr lang="ru-RU" dirty="0"/>
              <a:t> для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протекціоністських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з боку ряду </a:t>
            </a:r>
            <a:r>
              <a:rPr lang="ru-RU" dirty="0" err="1"/>
              <a:t>країн</a:t>
            </a:r>
            <a:r>
              <a:rPr lang="ru-RU" dirty="0"/>
              <a:t> </a:t>
            </a:r>
            <a:r>
              <a:rPr lang="ru-RU" dirty="0" err="1"/>
              <a:t>позахисту</a:t>
            </a:r>
            <a:r>
              <a:rPr lang="ru-RU" dirty="0"/>
              <a:t> </a:t>
            </a:r>
            <a:r>
              <a:rPr lang="ru-RU" dirty="0" err="1"/>
              <a:t>власних</a:t>
            </a:r>
            <a:r>
              <a:rPr lang="ru-RU" dirty="0"/>
              <a:t> </a:t>
            </a:r>
            <a:r>
              <a:rPr lang="ru-RU" dirty="0" err="1"/>
              <a:t>ринків</a:t>
            </a:r>
            <a:r>
              <a:rPr lang="ru-RU" dirty="0"/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dirty="0" err="1" smtClean="0"/>
              <a:t>низька</a:t>
            </a:r>
            <a:r>
              <a:rPr lang="ru-RU" dirty="0" smtClean="0"/>
              <a:t> </a:t>
            </a:r>
            <a:r>
              <a:rPr lang="ru-RU" dirty="0" err="1"/>
              <a:t>кокурентноспроможність</a:t>
            </a:r>
            <a:r>
              <a:rPr lang="ru-RU" dirty="0"/>
              <a:t> </a:t>
            </a:r>
            <a:r>
              <a:rPr lang="ru-RU" dirty="0" err="1"/>
              <a:t>значної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промислової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err="1"/>
              <a:t>недостатній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систем </a:t>
            </a:r>
            <a:r>
              <a:rPr lang="ru-RU" dirty="0" err="1"/>
              <a:t>сертифікації</a:t>
            </a:r>
            <a:r>
              <a:rPr lang="ru-RU" dirty="0"/>
              <a:t> та контролю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експортної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при </a:t>
            </a:r>
            <a:r>
              <a:rPr lang="ru-RU" dirty="0" err="1"/>
              <a:t>зростанні</a:t>
            </a:r>
            <a:r>
              <a:rPr lang="ru-RU" dirty="0"/>
              <a:t> на </a:t>
            </a:r>
            <a:r>
              <a:rPr lang="ru-RU" dirty="0" err="1"/>
              <a:t>світових</a:t>
            </a:r>
            <a:r>
              <a:rPr lang="ru-RU" dirty="0"/>
              <a:t> ринках </a:t>
            </a:r>
            <a:r>
              <a:rPr lang="ru-RU" dirty="0" err="1"/>
              <a:t>вимог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до </a:t>
            </a:r>
            <a:r>
              <a:rPr lang="ru-RU" dirty="0" err="1"/>
              <a:t>науково-технічних</a:t>
            </a:r>
            <a:r>
              <a:rPr lang="ru-RU" dirty="0"/>
              <a:t> </a:t>
            </a:r>
            <a:r>
              <a:rPr lang="ru-RU" dirty="0" err="1"/>
              <a:t>параметрів</a:t>
            </a:r>
            <a:r>
              <a:rPr lang="ru-RU" dirty="0"/>
              <a:t> , а і до </a:t>
            </a:r>
            <a:r>
              <a:rPr lang="ru-RU" dirty="0" err="1"/>
              <a:t>споживчих</a:t>
            </a:r>
            <a:r>
              <a:rPr lang="ru-RU" dirty="0"/>
              <a:t> та </a:t>
            </a:r>
            <a:r>
              <a:rPr lang="ru-RU" dirty="0" err="1"/>
              <a:t>екологічних</a:t>
            </a:r>
            <a:r>
              <a:rPr lang="ru-RU" dirty="0"/>
              <a:t> характеристик,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примущує</a:t>
            </a:r>
            <a:r>
              <a:rPr lang="ru-RU" dirty="0"/>
              <a:t> </a:t>
            </a:r>
            <a:r>
              <a:rPr lang="ru-RU" dirty="0" err="1"/>
              <a:t>вітчизняних</a:t>
            </a:r>
            <a:r>
              <a:rPr lang="ru-RU" dirty="0"/>
              <a:t> </a:t>
            </a:r>
            <a:r>
              <a:rPr lang="ru-RU" dirty="0" err="1"/>
              <a:t>експортерів</a:t>
            </a:r>
            <a:r>
              <a:rPr lang="ru-RU" dirty="0"/>
              <a:t> </a:t>
            </a:r>
            <a:r>
              <a:rPr lang="ru-RU" dirty="0" err="1"/>
              <a:t>збувати</a:t>
            </a:r>
            <a:r>
              <a:rPr lang="ru-RU" dirty="0"/>
              <a:t> свою </a:t>
            </a:r>
            <a:r>
              <a:rPr lang="ru-RU" dirty="0" err="1"/>
              <a:t>продукцію</a:t>
            </a:r>
            <a:r>
              <a:rPr lang="ru-RU" dirty="0"/>
              <a:t> за </a:t>
            </a:r>
            <a:r>
              <a:rPr lang="ru-RU" dirty="0" err="1"/>
              <a:t>зниженими</a:t>
            </a:r>
            <a:r>
              <a:rPr lang="ru-RU" dirty="0"/>
              <a:t>, а то і </a:t>
            </a:r>
            <a:r>
              <a:rPr lang="ru-RU" dirty="0" err="1"/>
              <a:t>демпінговими</a:t>
            </a:r>
            <a:r>
              <a:rPr lang="ru-RU" dirty="0"/>
              <a:t> </a:t>
            </a:r>
            <a:r>
              <a:rPr lang="ru-RU" dirty="0" err="1"/>
              <a:t>цінами</a:t>
            </a:r>
            <a:r>
              <a:rPr lang="ru-RU" dirty="0"/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dirty="0" err="1" smtClean="0"/>
              <a:t>відсутність</a:t>
            </a:r>
            <a:r>
              <a:rPr lang="ru-RU" dirty="0" smtClean="0"/>
              <a:t> </a:t>
            </a:r>
            <a:r>
              <a:rPr lang="ru-RU" dirty="0" err="1"/>
              <a:t>досвіду</a:t>
            </a:r>
            <a:r>
              <a:rPr lang="ru-RU" dirty="0"/>
              <a:t> та </a:t>
            </a:r>
            <a:r>
              <a:rPr lang="ru-RU" dirty="0" err="1"/>
              <a:t>спеціальних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виходу</a:t>
            </a:r>
            <a:r>
              <a:rPr lang="ru-RU" dirty="0"/>
              <a:t> на </a:t>
            </a:r>
            <a:r>
              <a:rPr lang="ru-RU" dirty="0" err="1"/>
              <a:t>світові</a:t>
            </a:r>
            <a:r>
              <a:rPr lang="ru-RU" dirty="0"/>
              <a:t> ринки у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, </a:t>
            </a:r>
            <a:r>
              <a:rPr lang="ru-RU" dirty="0" err="1"/>
              <a:t>низький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маркетингової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нескоординованість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 на державному </a:t>
            </a:r>
            <a:r>
              <a:rPr lang="ru-RU" dirty="0" err="1"/>
              <a:t>рівні</a:t>
            </a:r>
            <a:r>
              <a:rPr lang="ru-RU" dirty="0"/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err="1"/>
              <a:t>розрив</a:t>
            </a:r>
            <a:r>
              <a:rPr lang="ru-RU" dirty="0"/>
              <a:t> </a:t>
            </a:r>
            <a:r>
              <a:rPr lang="ru-RU" dirty="0" err="1"/>
              <a:t>традиційни</a:t>
            </a:r>
            <a:r>
              <a:rPr lang="ru-RU" dirty="0"/>
              <a:t> </a:t>
            </a:r>
            <a:r>
              <a:rPr lang="ru-RU" dirty="0" err="1"/>
              <a:t>виробничих</a:t>
            </a:r>
            <a:r>
              <a:rPr lang="ru-RU" dirty="0"/>
              <a:t> та </a:t>
            </a:r>
            <a:r>
              <a:rPr lang="ru-RU" dirty="0" err="1"/>
              <a:t>коопераційних</a:t>
            </a:r>
            <a:r>
              <a:rPr lang="ru-RU" dirty="0"/>
              <a:t> </a:t>
            </a:r>
            <a:r>
              <a:rPr lang="ru-RU" dirty="0" err="1"/>
              <a:t>зв’язків</a:t>
            </a:r>
            <a:r>
              <a:rPr lang="ru-RU" dirty="0"/>
              <a:t> з </a:t>
            </a:r>
            <a:r>
              <a:rPr lang="ru-RU" dirty="0" err="1"/>
              <a:t>підпрємствами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СНД та з </a:t>
            </a:r>
            <a:r>
              <a:rPr lang="ru-RU" dirty="0" err="1"/>
              <a:t>Східної</a:t>
            </a:r>
            <a:r>
              <a:rPr lang="ru-RU" dirty="0"/>
              <a:t> </a:t>
            </a:r>
            <a:r>
              <a:rPr lang="ru-RU" dirty="0" err="1"/>
              <a:t>Європи</a:t>
            </a:r>
            <a:r>
              <a:rPr lang="ru-RU" dirty="0"/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dirty="0" err="1" smtClean="0"/>
              <a:t>низький</a:t>
            </a:r>
            <a:r>
              <a:rPr lang="ru-RU" dirty="0" smtClean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співробітництва</a:t>
            </a:r>
            <a:r>
              <a:rPr lang="ru-RU" dirty="0"/>
              <a:t> з </a:t>
            </a:r>
            <a:r>
              <a:rPr lang="ru-RU" dirty="0" err="1"/>
              <a:t>країнами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розвиваються</a:t>
            </a:r>
            <a:r>
              <a:rPr lang="ru-RU" dirty="0"/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/>
              <a:t>критично </a:t>
            </a:r>
            <a:r>
              <a:rPr lang="ru-RU" dirty="0" err="1"/>
              <a:t>недостатнє</a:t>
            </a:r>
            <a:r>
              <a:rPr lang="ru-RU" dirty="0"/>
              <a:t> </a:t>
            </a:r>
            <a:r>
              <a:rPr lang="ru-RU" dirty="0" err="1"/>
              <a:t>інвестування</a:t>
            </a:r>
            <a:r>
              <a:rPr lang="ru-RU" dirty="0"/>
              <a:t> </a:t>
            </a:r>
            <a:r>
              <a:rPr lang="ru-RU" dirty="0" err="1"/>
              <a:t>ексортноорієнтованих</a:t>
            </a:r>
            <a:r>
              <a:rPr lang="ru-RU" dirty="0"/>
              <a:t> </a:t>
            </a:r>
            <a:r>
              <a:rPr lang="ru-RU" dirty="0" err="1"/>
              <a:t>проектів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внутрішніх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та </a:t>
            </a:r>
            <a:r>
              <a:rPr lang="ru-RU" dirty="0" err="1"/>
              <a:t>обмежені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з </a:t>
            </a:r>
            <a:r>
              <a:rPr lang="ru-RU" dirty="0" err="1"/>
              <a:t>цією</a:t>
            </a:r>
            <a:r>
              <a:rPr lang="ru-RU" dirty="0"/>
              <a:t> </a:t>
            </a:r>
            <a:r>
              <a:rPr lang="ru-RU" dirty="0" err="1"/>
              <a:t>метоюіноземних</a:t>
            </a:r>
            <a:r>
              <a:rPr lang="ru-RU" dirty="0"/>
              <a:t> </a:t>
            </a:r>
            <a:r>
              <a:rPr lang="ru-RU" dirty="0" err="1"/>
              <a:t>інвестицій</a:t>
            </a:r>
            <a:r>
              <a:rPr lang="ru-RU" dirty="0"/>
              <a:t> і </a:t>
            </a:r>
            <a:r>
              <a:rPr lang="ru-RU" dirty="0" err="1"/>
              <a:t>кредитів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низького</a:t>
            </a:r>
            <a:r>
              <a:rPr lang="ru-RU" dirty="0"/>
              <a:t> </a:t>
            </a:r>
            <a:r>
              <a:rPr lang="ru-RU" dirty="0" err="1"/>
              <a:t>міжнародного</a:t>
            </a:r>
            <a:r>
              <a:rPr lang="ru-RU" dirty="0"/>
              <a:t> рейтингу  </a:t>
            </a:r>
            <a:r>
              <a:rPr lang="ru-RU" dirty="0" err="1"/>
              <a:t>надійності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1135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57906"/>
            <a:ext cx="4038600" cy="6151414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Гальмами</a:t>
            </a:r>
            <a:r>
              <a:rPr lang="ru-RU" dirty="0" smtClean="0"/>
              <a:t> </a:t>
            </a:r>
            <a:r>
              <a:rPr lang="ru-RU" dirty="0"/>
              <a:t>у </a:t>
            </a:r>
            <a:r>
              <a:rPr lang="ru-RU" dirty="0" err="1"/>
              <a:t>зростанні</a:t>
            </a:r>
            <a:r>
              <a:rPr lang="ru-RU" dirty="0"/>
              <a:t> </a:t>
            </a:r>
            <a:r>
              <a:rPr lang="ru-RU" dirty="0" err="1"/>
              <a:t>обсягів</a:t>
            </a:r>
            <a:r>
              <a:rPr lang="ru-RU" dirty="0"/>
              <a:t> </a:t>
            </a:r>
            <a:r>
              <a:rPr lang="ru-RU" dirty="0" err="1"/>
              <a:t>відтичизняного</a:t>
            </a:r>
            <a:r>
              <a:rPr lang="ru-RU" dirty="0"/>
              <a:t> </a:t>
            </a:r>
            <a:r>
              <a:rPr lang="ru-RU" dirty="0" err="1"/>
              <a:t>експорту</a:t>
            </a:r>
            <a:r>
              <a:rPr lang="ru-RU" dirty="0"/>
              <a:t> є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чинники</a:t>
            </a:r>
            <a:r>
              <a:rPr lang="ru-RU" dirty="0"/>
              <a:t> : </a:t>
            </a:r>
            <a:r>
              <a:rPr lang="ru-RU" dirty="0" err="1"/>
              <a:t>низька</a:t>
            </a:r>
            <a:r>
              <a:rPr lang="ru-RU" dirty="0"/>
              <a:t> </a:t>
            </a:r>
            <a:r>
              <a:rPr lang="ru-RU" dirty="0" err="1"/>
              <a:t>ефективність</a:t>
            </a:r>
            <a:r>
              <a:rPr lang="ru-RU" dirty="0"/>
              <a:t> </a:t>
            </a:r>
            <a:r>
              <a:rPr lang="ru-RU" dirty="0" err="1"/>
              <a:t>вробництва</a:t>
            </a:r>
            <a:r>
              <a:rPr lang="ru-RU" dirty="0"/>
              <a:t>, </a:t>
            </a:r>
            <a:r>
              <a:rPr lang="ru-RU" dirty="0" err="1"/>
              <a:t>висока</a:t>
            </a:r>
            <a:r>
              <a:rPr lang="ru-RU" dirty="0"/>
              <a:t> </a:t>
            </a:r>
            <a:r>
              <a:rPr lang="ru-RU" dirty="0" err="1"/>
              <a:t>енерго</a:t>
            </a:r>
            <a:r>
              <a:rPr lang="ru-RU" dirty="0"/>
              <a:t> та </a:t>
            </a:r>
            <a:r>
              <a:rPr lang="ru-RU" dirty="0" err="1"/>
              <a:t>металомісткість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, </a:t>
            </a:r>
            <a:r>
              <a:rPr lang="ru-RU" dirty="0" err="1"/>
              <a:t>високий</a:t>
            </a:r>
            <a:r>
              <a:rPr lang="ru-RU" dirty="0"/>
              <a:t> </a:t>
            </a:r>
            <a:r>
              <a:rPr lang="ru-RU" dirty="0" err="1"/>
              <a:t>ступінь</a:t>
            </a:r>
            <a:r>
              <a:rPr lang="ru-RU" dirty="0"/>
              <a:t> </a:t>
            </a:r>
            <a:r>
              <a:rPr lang="ru-RU" dirty="0" err="1"/>
              <a:t>старіння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виробничх</a:t>
            </a:r>
            <a:r>
              <a:rPr lang="ru-RU" dirty="0"/>
              <a:t> </a:t>
            </a:r>
            <a:r>
              <a:rPr lang="ru-RU" dirty="0" err="1"/>
              <a:t>фондів</a:t>
            </a:r>
            <a:r>
              <a:rPr lang="ru-RU" dirty="0"/>
              <a:t>, </a:t>
            </a:r>
            <a:r>
              <a:rPr lang="ru-RU" dirty="0" err="1"/>
              <a:t>відсталість</a:t>
            </a:r>
            <a:r>
              <a:rPr lang="ru-RU" dirty="0"/>
              <a:t> </a:t>
            </a:r>
            <a:r>
              <a:rPr lang="ru-RU" dirty="0" err="1"/>
              <a:t>технологічної</a:t>
            </a:r>
            <a:r>
              <a:rPr lang="ru-RU" dirty="0"/>
              <a:t> </a:t>
            </a:r>
            <a:r>
              <a:rPr lang="ru-RU" dirty="0" err="1"/>
              <a:t>бази</a:t>
            </a:r>
            <a:r>
              <a:rPr lang="ru-RU" dirty="0"/>
              <a:t>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галузей</a:t>
            </a:r>
            <a:r>
              <a:rPr lang="ru-RU" dirty="0"/>
              <a:t> народного </a:t>
            </a:r>
            <a:r>
              <a:rPr lang="ru-RU" dirty="0" err="1"/>
              <a:t>господарства</a:t>
            </a:r>
            <a:r>
              <a:rPr lang="ru-RU" dirty="0"/>
              <a:t>. До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додати</a:t>
            </a:r>
            <a:r>
              <a:rPr lang="ru-RU" dirty="0"/>
              <a:t> </a:t>
            </a:r>
            <a:r>
              <a:rPr lang="ru-RU" dirty="0" err="1"/>
              <a:t>велику</a:t>
            </a:r>
            <a:r>
              <a:rPr lang="ru-RU" dirty="0"/>
              <a:t> </a:t>
            </a:r>
            <a:r>
              <a:rPr lang="ru-RU" dirty="0" err="1"/>
              <a:t>залежність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імпорту</a:t>
            </a:r>
            <a:r>
              <a:rPr lang="ru-RU" dirty="0"/>
              <a:t> </a:t>
            </a:r>
            <a:r>
              <a:rPr lang="ru-RU" dirty="0" err="1"/>
              <a:t>енергоносіїв</a:t>
            </a:r>
            <a:r>
              <a:rPr lang="ru-RU" dirty="0"/>
              <a:t>, </a:t>
            </a:r>
            <a:r>
              <a:rPr lang="ru-RU" dirty="0" err="1"/>
              <a:t>проміжної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, машин та </a:t>
            </a:r>
            <a:r>
              <a:rPr lang="ru-RU" dirty="0" err="1"/>
              <a:t>устаткування</a:t>
            </a:r>
            <a:r>
              <a:rPr lang="ru-RU" dirty="0"/>
              <a:t>, </a:t>
            </a:r>
            <a:r>
              <a:rPr lang="ru-RU" dirty="0" err="1"/>
              <a:t>невиправданне</a:t>
            </a:r>
            <a:r>
              <a:rPr lang="ru-RU" dirty="0"/>
              <a:t> </a:t>
            </a:r>
            <a:r>
              <a:rPr lang="ru-RU" dirty="0" err="1"/>
              <a:t>ввезення</a:t>
            </a:r>
            <a:r>
              <a:rPr lang="ru-RU" dirty="0"/>
              <a:t>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споживчих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, </a:t>
            </a:r>
            <a:r>
              <a:rPr lang="ru-RU" dirty="0" err="1"/>
              <a:t>фактичнк</a:t>
            </a:r>
            <a:r>
              <a:rPr lang="ru-RU" dirty="0"/>
              <a:t> </a:t>
            </a:r>
            <a:r>
              <a:rPr lang="ru-RU" dirty="0" err="1"/>
              <a:t>відсутність</a:t>
            </a:r>
            <a:r>
              <a:rPr lang="ru-RU" dirty="0"/>
              <a:t> </a:t>
            </a:r>
            <a:r>
              <a:rPr lang="ru-RU" dirty="0" err="1"/>
              <a:t>фінансової</a:t>
            </a:r>
            <a:r>
              <a:rPr lang="ru-RU" dirty="0"/>
              <a:t>, </a:t>
            </a:r>
            <a:r>
              <a:rPr lang="ru-RU" dirty="0" err="1"/>
              <a:t>організаційної</a:t>
            </a:r>
            <a:r>
              <a:rPr lang="ru-RU" dirty="0"/>
              <a:t> та </a:t>
            </a:r>
            <a:r>
              <a:rPr lang="ru-RU" dirty="0" err="1"/>
              <a:t>інформаційної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підтримки</a:t>
            </a:r>
            <a:r>
              <a:rPr lang="ru-RU" dirty="0"/>
              <a:t> </a:t>
            </a:r>
            <a:r>
              <a:rPr lang="ru-RU" dirty="0" err="1"/>
              <a:t>експорту</a:t>
            </a:r>
            <a:r>
              <a:rPr lang="ru-RU" dirty="0"/>
              <a:t>, </a:t>
            </a:r>
            <a:r>
              <a:rPr lang="ru-RU" dirty="0" err="1"/>
              <a:t>слабкий</a:t>
            </a:r>
            <a:r>
              <a:rPr lang="ru-RU" dirty="0"/>
              <a:t> </a:t>
            </a:r>
            <a:r>
              <a:rPr lang="ru-RU" dirty="0" err="1"/>
              <a:t>експортний</a:t>
            </a:r>
            <a:r>
              <a:rPr lang="ru-RU" dirty="0"/>
              <a:t> та </a:t>
            </a:r>
            <a:r>
              <a:rPr lang="ru-RU" dirty="0" err="1"/>
              <a:t>валютний</a:t>
            </a:r>
            <a:r>
              <a:rPr lang="ru-RU" dirty="0"/>
              <a:t> контроль.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311" y="1124744"/>
            <a:ext cx="4751155" cy="3745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7218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ВИСНОВКИ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В </a:t>
            </a:r>
            <a:r>
              <a:rPr lang="ru-RU" dirty="0" err="1"/>
              <a:t>сучасних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економічного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 smtClean="0"/>
              <a:t>зовнішньоекономічні</a:t>
            </a:r>
            <a:r>
              <a:rPr lang="ru-RU" dirty="0" smtClean="0"/>
              <a:t> </a:t>
            </a:r>
            <a:r>
              <a:rPr lang="ru-RU" dirty="0" err="1"/>
              <a:t>відносини</a:t>
            </a:r>
            <a:r>
              <a:rPr lang="ru-RU" dirty="0"/>
              <a:t> — одна з </a:t>
            </a:r>
            <a:r>
              <a:rPr lang="ru-RU" dirty="0" err="1"/>
              <a:t>найважливіших</a:t>
            </a:r>
            <a:r>
              <a:rPr lang="ru-RU" dirty="0"/>
              <a:t> сфер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 smtClean="0"/>
              <a:t>діяльності</a:t>
            </a:r>
            <a:r>
              <a:rPr lang="ru-RU" dirty="0"/>
              <a:t>. </a:t>
            </a:r>
            <a:r>
              <a:rPr lang="ru-RU" dirty="0" err="1"/>
              <a:t>Створення</a:t>
            </a:r>
            <a:r>
              <a:rPr lang="ru-RU" dirty="0"/>
              <a:t> і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 з </a:t>
            </a:r>
            <a:r>
              <a:rPr lang="ru-RU" dirty="0" err="1"/>
              <a:t>усіма</a:t>
            </a:r>
            <a:r>
              <a:rPr lang="ru-RU" dirty="0"/>
              <a:t> </a:t>
            </a:r>
            <a:r>
              <a:rPr lang="ru-RU" dirty="0" err="1"/>
              <a:t>країнами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, і особливо з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розвинутими</a:t>
            </a:r>
            <a:r>
              <a:rPr lang="ru-RU" dirty="0"/>
              <a:t>, </a:t>
            </a:r>
            <a:r>
              <a:rPr lang="ru-RU" dirty="0" err="1"/>
              <a:t>сприятиме</a:t>
            </a:r>
            <a:r>
              <a:rPr lang="ru-RU" dirty="0"/>
              <a:t> </a:t>
            </a:r>
            <a:r>
              <a:rPr lang="ru-RU" dirty="0" err="1"/>
              <a:t>інтернаціоналізації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, </a:t>
            </a:r>
            <a:r>
              <a:rPr lang="ru-RU" dirty="0" err="1"/>
              <a:t>підвищенню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 та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 smtClean="0"/>
              <a:t>продукції</a:t>
            </a:r>
            <a:r>
              <a:rPr lang="ru-RU" dirty="0"/>
              <a:t>.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цим</a:t>
            </a:r>
            <a:r>
              <a:rPr lang="ru-RU" dirty="0"/>
              <a:t> шляхом </a:t>
            </a:r>
            <a:r>
              <a:rPr lang="ru-RU" dirty="0" err="1"/>
              <a:t>Україна</a:t>
            </a:r>
            <a:r>
              <a:rPr lang="ru-RU" dirty="0"/>
              <a:t> </a:t>
            </a:r>
            <a:r>
              <a:rPr lang="ru-RU" dirty="0" err="1"/>
              <a:t>зможе</a:t>
            </a:r>
            <a:r>
              <a:rPr lang="ru-RU" dirty="0"/>
              <a:t> </a:t>
            </a:r>
            <a:r>
              <a:rPr lang="ru-RU" dirty="0" err="1"/>
              <a:t>інтегруватися</a:t>
            </a:r>
            <a:r>
              <a:rPr lang="ru-RU" dirty="0"/>
              <a:t> в </a:t>
            </a:r>
            <a:r>
              <a:rPr lang="ru-RU" dirty="0" err="1"/>
              <a:t>Європейський</a:t>
            </a:r>
            <a:r>
              <a:rPr lang="ru-RU" dirty="0"/>
              <a:t> і </a:t>
            </a:r>
            <a:r>
              <a:rPr lang="ru-RU" dirty="0" err="1"/>
              <a:t>світовий</a:t>
            </a:r>
            <a:r>
              <a:rPr lang="ru-RU" dirty="0"/>
              <a:t> </a:t>
            </a:r>
            <a:r>
              <a:rPr lang="ru-RU" dirty="0" err="1"/>
              <a:t>ринок</a:t>
            </a:r>
            <a:r>
              <a:rPr lang="ru-RU" dirty="0"/>
              <a:t>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02546"/>
            <a:ext cx="4608512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21113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4038600" cy="5289451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Було</a:t>
            </a:r>
            <a:r>
              <a:rPr lang="ru-RU" dirty="0"/>
              <a:t> б </a:t>
            </a:r>
            <a:r>
              <a:rPr lang="ru-RU" dirty="0" err="1"/>
              <a:t>наївним</a:t>
            </a:r>
            <a:r>
              <a:rPr lang="ru-RU" dirty="0"/>
              <a:t> </a:t>
            </a:r>
            <a:r>
              <a:rPr lang="ru-RU" dirty="0" err="1"/>
              <a:t>вважати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переваги</a:t>
            </a:r>
            <a:r>
              <a:rPr lang="ru-RU" dirty="0"/>
              <a:t> </a:t>
            </a:r>
            <a:r>
              <a:rPr lang="ru-RU" dirty="0" err="1"/>
              <a:t>інтеграції</a:t>
            </a:r>
            <a:r>
              <a:rPr lang="ru-RU" dirty="0"/>
              <a:t> </a:t>
            </a:r>
            <a:r>
              <a:rPr lang="ru-RU" dirty="0" err="1"/>
              <a:t>спрацьовують</a:t>
            </a:r>
            <a:r>
              <a:rPr lang="ru-RU" dirty="0"/>
              <a:t> автоматично, і не </a:t>
            </a:r>
            <a:r>
              <a:rPr lang="ru-RU" dirty="0" err="1"/>
              <a:t>бачити</a:t>
            </a:r>
            <a:r>
              <a:rPr lang="ru-RU" dirty="0"/>
              <a:t> тих </a:t>
            </a:r>
            <a:r>
              <a:rPr lang="ru-RU" dirty="0" err="1"/>
              <a:t>складних</a:t>
            </a:r>
            <a:r>
              <a:rPr lang="ru-RU" dirty="0"/>
              <a:t> проблем,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виникають</a:t>
            </a:r>
            <a:r>
              <a:rPr lang="ru-RU" dirty="0"/>
              <a:t> при </a:t>
            </a:r>
            <a:r>
              <a:rPr lang="ru-RU" dirty="0" err="1"/>
              <a:t>переплетінні</a:t>
            </a:r>
            <a:r>
              <a:rPr lang="ru-RU" dirty="0"/>
              <a:t> </a:t>
            </a:r>
            <a:r>
              <a:rPr lang="ru-RU" dirty="0" err="1"/>
              <a:t>політичних</a:t>
            </a:r>
            <a:r>
              <a:rPr lang="ru-RU" dirty="0"/>
              <a:t> і </a:t>
            </a:r>
            <a:r>
              <a:rPr lang="ru-RU" dirty="0" err="1"/>
              <a:t>соціально-економічних</a:t>
            </a:r>
            <a:r>
              <a:rPr lang="ru-RU" dirty="0"/>
              <a:t> </a:t>
            </a:r>
            <a:r>
              <a:rPr lang="ru-RU" dirty="0" err="1"/>
              <a:t>інтересів</a:t>
            </a:r>
            <a:r>
              <a:rPr lang="ru-RU" dirty="0"/>
              <a:t>. </a:t>
            </a:r>
            <a:r>
              <a:rPr lang="ru-RU" dirty="0" err="1"/>
              <a:t>Інтеграція</a:t>
            </a:r>
            <a:r>
              <a:rPr lang="ru-RU" dirty="0"/>
              <a:t> - </a:t>
            </a:r>
            <a:r>
              <a:rPr lang="ru-RU" dirty="0" err="1"/>
              <a:t>складний</a:t>
            </a:r>
            <a:r>
              <a:rPr lang="ru-RU" dirty="0"/>
              <a:t> і </a:t>
            </a:r>
            <a:r>
              <a:rPr lang="ru-RU" dirty="0" err="1"/>
              <a:t>тривалий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зачіпає</a:t>
            </a:r>
            <a:r>
              <a:rPr lang="ru-RU" dirty="0"/>
              <a:t> </a:t>
            </a:r>
            <a:r>
              <a:rPr lang="ru-RU" dirty="0" err="1"/>
              <a:t>національні</a:t>
            </a:r>
            <a:r>
              <a:rPr lang="ru-RU" dirty="0"/>
              <a:t> </a:t>
            </a:r>
            <a:r>
              <a:rPr lang="ru-RU" dirty="0" err="1"/>
              <a:t>інтереси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, </a:t>
            </a:r>
            <a:r>
              <a:rPr lang="ru-RU" dirty="0" err="1"/>
              <a:t>вимагає</a:t>
            </a:r>
            <a:r>
              <a:rPr lang="ru-RU" dirty="0"/>
              <a:t> </a:t>
            </a:r>
            <a:r>
              <a:rPr lang="ru-RU" dirty="0" err="1"/>
              <a:t>їхньої</a:t>
            </a:r>
            <a:r>
              <a:rPr lang="ru-RU" dirty="0"/>
              <a:t> </a:t>
            </a:r>
            <a:r>
              <a:rPr lang="ru-RU" dirty="0" err="1"/>
              <a:t>гармонізації</a:t>
            </a:r>
            <a:r>
              <a:rPr lang="ru-RU" dirty="0"/>
              <a:t>, перемоги </a:t>
            </a:r>
            <a:r>
              <a:rPr lang="ru-RU" dirty="0" err="1"/>
              <a:t>принципів</a:t>
            </a:r>
            <a:r>
              <a:rPr lang="ru-RU" dirty="0"/>
              <a:t> </a:t>
            </a:r>
            <a:r>
              <a:rPr lang="ru-RU" dirty="0" err="1"/>
              <a:t>міжнаціонального</a:t>
            </a:r>
            <a:r>
              <a:rPr lang="ru-RU" dirty="0"/>
              <a:t> партнерства.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4065192" cy="3554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7774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80728"/>
            <a:ext cx="4038600" cy="5145435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Приєднання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до </a:t>
            </a:r>
            <a:r>
              <a:rPr lang="ru-RU" dirty="0" smtClean="0"/>
              <a:t>ВТО </a:t>
            </a:r>
            <a:r>
              <a:rPr lang="ru-RU" dirty="0" err="1"/>
              <a:t>може</a:t>
            </a:r>
            <a:r>
              <a:rPr lang="ru-RU" dirty="0"/>
              <a:t> стати початком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принципово</a:t>
            </a:r>
            <a:r>
              <a:rPr lang="ru-RU" dirty="0"/>
              <a:t> </a:t>
            </a:r>
            <a:r>
              <a:rPr lang="ru-RU" dirty="0" err="1"/>
              <a:t>нової</a:t>
            </a:r>
            <a:r>
              <a:rPr lang="ru-RU" dirty="0"/>
              <a:t> </a:t>
            </a:r>
            <a:r>
              <a:rPr lang="ru-RU" dirty="0" err="1"/>
              <a:t>зовнішньоекономічної</a:t>
            </a:r>
            <a:r>
              <a:rPr lang="ru-RU" dirty="0"/>
              <a:t> </a:t>
            </a:r>
            <a:r>
              <a:rPr lang="ru-RU" dirty="0" err="1"/>
              <a:t>стратегії</a:t>
            </a:r>
            <a:r>
              <a:rPr lang="ru-RU" dirty="0"/>
              <a:t>, </a:t>
            </a:r>
            <a:r>
              <a:rPr lang="ru-RU" dirty="0" err="1"/>
              <a:t>орієнтованої</a:t>
            </a:r>
            <a:r>
              <a:rPr lang="ru-RU" dirty="0"/>
              <a:t> на </a:t>
            </a:r>
            <a:r>
              <a:rPr lang="ru-RU" dirty="0" err="1"/>
              <a:t>активне</a:t>
            </a:r>
            <a:r>
              <a:rPr lang="ru-RU" dirty="0"/>
              <a:t> </a:t>
            </a:r>
            <a:r>
              <a:rPr lang="ru-RU" dirty="0" err="1"/>
              <a:t>включення</a:t>
            </a:r>
            <a:r>
              <a:rPr lang="ru-RU" dirty="0"/>
              <a:t> в </a:t>
            </a:r>
            <a:r>
              <a:rPr lang="ru-RU" dirty="0" err="1"/>
              <a:t>інтеграційні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. </a:t>
            </a:r>
            <a:r>
              <a:rPr lang="ru-RU" dirty="0" err="1"/>
              <a:t>Доречно</a:t>
            </a:r>
            <a:r>
              <a:rPr lang="ru-RU" dirty="0"/>
              <a:t> </a:t>
            </a:r>
            <a:r>
              <a:rPr lang="ru-RU" dirty="0" err="1"/>
              <a:t>підкреслити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зараз в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розпочався</a:t>
            </a:r>
            <a:r>
              <a:rPr lang="ru-RU" dirty="0"/>
              <a:t> </a:t>
            </a:r>
            <a:r>
              <a:rPr lang="ru-RU" dirty="0" err="1"/>
              <a:t>якісно</a:t>
            </a:r>
            <a:r>
              <a:rPr lang="ru-RU" dirty="0"/>
              <a:t> </a:t>
            </a:r>
            <a:r>
              <a:rPr lang="ru-RU" dirty="0" err="1"/>
              <a:t>новий</a:t>
            </a:r>
            <a:r>
              <a:rPr lang="ru-RU" dirty="0"/>
              <a:t> </a:t>
            </a:r>
            <a:r>
              <a:rPr lang="ru-RU" dirty="0" err="1"/>
              <a:t>етап</a:t>
            </a:r>
            <a:r>
              <a:rPr lang="ru-RU" dirty="0"/>
              <a:t>, коли </a:t>
            </a:r>
            <a:r>
              <a:rPr lang="ru-RU" dirty="0" err="1"/>
              <a:t>попередні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співробітництва</a:t>
            </a:r>
            <a:r>
              <a:rPr lang="ru-RU" dirty="0"/>
              <a:t> все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поступаються</a:t>
            </a:r>
            <a:r>
              <a:rPr lang="ru-RU" dirty="0"/>
              <a:t> </a:t>
            </a:r>
            <a:r>
              <a:rPr lang="ru-RU" dirty="0" err="1"/>
              <a:t>ефективнішим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сучасного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продуктивних</a:t>
            </a:r>
            <a:r>
              <a:rPr lang="ru-RU" dirty="0"/>
              <a:t> сил.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67" y="908720"/>
            <a:ext cx="3816424" cy="2576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67" y="3487030"/>
            <a:ext cx="3816424" cy="2966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4904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607603">
            <a:off x="874165" y="2967335"/>
            <a:ext cx="739567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Дякую за увагу!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76876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Актуальність теми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19256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/>
              <a:t>Актуальність</a:t>
            </a:r>
            <a:r>
              <a:rPr lang="ru-RU" dirty="0"/>
              <a:t> </a:t>
            </a:r>
            <a:r>
              <a:rPr lang="ru-RU" dirty="0" err="1"/>
              <a:t>обраної</a:t>
            </a:r>
            <a:r>
              <a:rPr lang="ru-RU" dirty="0"/>
              <a:t> теми </a:t>
            </a:r>
            <a:r>
              <a:rPr lang="ru-RU" dirty="0" err="1"/>
              <a:t>очевидна.Утвердження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незалежності</a:t>
            </a:r>
            <a:r>
              <a:rPr lang="ru-RU" dirty="0"/>
              <a:t> 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започаткувало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фактичний</a:t>
            </a:r>
            <a:r>
              <a:rPr lang="ru-RU" dirty="0"/>
              <a:t> </a:t>
            </a:r>
            <a:r>
              <a:rPr lang="ru-RU" dirty="0" err="1"/>
              <a:t>вихід</a:t>
            </a:r>
            <a:r>
              <a:rPr lang="ru-RU" dirty="0"/>
              <a:t> на </a:t>
            </a:r>
            <a:r>
              <a:rPr lang="ru-RU" dirty="0" err="1"/>
              <a:t>світову</a:t>
            </a:r>
            <a:r>
              <a:rPr lang="ru-RU" dirty="0"/>
              <a:t> арену як </a:t>
            </a:r>
            <a:r>
              <a:rPr lang="ru-RU" dirty="0" err="1"/>
              <a:t>суб'єкта</a:t>
            </a:r>
            <a:r>
              <a:rPr lang="ru-RU" dirty="0"/>
              <a:t> </a:t>
            </a:r>
            <a:r>
              <a:rPr lang="ru-RU" dirty="0" err="1"/>
              <a:t>міжнародних</a:t>
            </a:r>
            <a:r>
              <a:rPr lang="ru-RU" dirty="0"/>
              <a:t> </a:t>
            </a:r>
            <a:r>
              <a:rPr lang="ru-RU" dirty="0" err="1"/>
              <a:t>економічних</a:t>
            </a:r>
            <a:r>
              <a:rPr lang="ru-RU" dirty="0"/>
              <a:t> </a:t>
            </a:r>
            <a:r>
              <a:rPr lang="ru-RU" dirty="0" err="1"/>
              <a:t>відносин.Кардинальні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в </a:t>
            </a:r>
            <a:r>
              <a:rPr lang="ru-RU" dirty="0" err="1"/>
              <a:t>геополітичному</a:t>
            </a:r>
            <a:r>
              <a:rPr lang="ru-RU" dirty="0"/>
              <a:t> </a:t>
            </a:r>
            <a:r>
              <a:rPr lang="ru-RU" dirty="0" err="1"/>
              <a:t>становищі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 smtClean="0"/>
              <a:t>відбулися</a:t>
            </a:r>
            <a:r>
              <a:rPr lang="ru-RU" dirty="0" smtClean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здобуття</a:t>
            </a:r>
            <a:r>
              <a:rPr lang="ru-RU" dirty="0"/>
              <a:t> нею </a:t>
            </a:r>
            <a:r>
              <a:rPr lang="ru-RU" dirty="0" err="1"/>
              <a:t>незалежності</a:t>
            </a:r>
            <a:r>
              <a:rPr lang="ru-RU" dirty="0"/>
              <a:t>, та </a:t>
            </a:r>
            <a:r>
              <a:rPr lang="ru-RU" dirty="0" err="1"/>
              <a:t>ситуаційні</a:t>
            </a:r>
            <a:r>
              <a:rPr lang="ru-RU" dirty="0"/>
              <a:t>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сучасного</a:t>
            </a:r>
            <a:r>
              <a:rPr lang="ru-RU" dirty="0"/>
              <a:t> стану </a:t>
            </a:r>
            <a:r>
              <a:rPr lang="ru-RU" dirty="0" err="1"/>
              <a:t>трансформаційних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в </a:t>
            </a:r>
            <a:r>
              <a:rPr lang="ru-RU" dirty="0" err="1"/>
              <a:t>економіці</a:t>
            </a:r>
            <a:r>
              <a:rPr lang="ru-RU" dirty="0"/>
              <a:t> </a:t>
            </a:r>
            <a:r>
              <a:rPr lang="ru-RU" dirty="0" err="1"/>
              <a:t>істотно</a:t>
            </a:r>
            <a:r>
              <a:rPr lang="ru-RU" dirty="0"/>
              <a:t> </a:t>
            </a:r>
            <a:r>
              <a:rPr lang="ru-RU" dirty="0" err="1"/>
              <a:t>підвищили</a:t>
            </a:r>
            <a:r>
              <a:rPr lang="ru-RU" dirty="0"/>
              <a:t> роль </a:t>
            </a:r>
            <a:r>
              <a:rPr lang="ru-RU" dirty="0" err="1"/>
              <a:t>зовнішньоекономічних</a:t>
            </a:r>
            <a:r>
              <a:rPr lang="ru-RU" dirty="0"/>
              <a:t> </a:t>
            </a:r>
            <a:r>
              <a:rPr lang="ru-RU" dirty="0" err="1" smtClean="0"/>
              <a:t>відносин</a:t>
            </a:r>
            <a:r>
              <a:rPr lang="ru-RU" dirty="0" smtClean="0"/>
              <a:t> </a:t>
            </a:r>
            <a:r>
              <a:rPr lang="ru-RU" dirty="0"/>
              <a:t>у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. </a:t>
            </a:r>
            <a:r>
              <a:rPr lang="ru-RU" dirty="0" err="1"/>
              <a:t>Посилення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чинника</a:t>
            </a:r>
            <a:r>
              <a:rPr lang="ru-RU" dirty="0"/>
              <a:t> </a:t>
            </a:r>
            <a:r>
              <a:rPr lang="ru-RU" dirty="0" err="1"/>
              <a:t>об'єктивно</a:t>
            </a:r>
            <a:r>
              <a:rPr lang="ru-RU" dirty="0"/>
              <a:t> </a:t>
            </a:r>
            <a:r>
              <a:rPr lang="ru-RU" dirty="0" err="1"/>
              <a:t>диктується</a:t>
            </a:r>
            <a:r>
              <a:rPr lang="ru-RU" dirty="0"/>
              <a:t> </a:t>
            </a:r>
            <a:r>
              <a:rPr lang="ru-RU" dirty="0" err="1"/>
              <a:t>здійснюваними</a:t>
            </a:r>
            <a:r>
              <a:rPr lang="ru-RU" dirty="0"/>
              <a:t> </a:t>
            </a:r>
            <a:r>
              <a:rPr lang="ru-RU" dirty="0" err="1"/>
              <a:t>ринковими</a:t>
            </a:r>
            <a:r>
              <a:rPr lang="ru-RU" dirty="0"/>
              <a:t> </a:t>
            </a:r>
            <a:r>
              <a:rPr lang="ru-RU" dirty="0" err="1"/>
              <a:t>перетвореннями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формують</a:t>
            </a:r>
            <a:r>
              <a:rPr lang="ru-RU" dirty="0"/>
              <a:t> </a:t>
            </a:r>
            <a:r>
              <a:rPr lang="ru-RU" dirty="0" err="1"/>
              <a:t>якісно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засади </a:t>
            </a:r>
            <a:r>
              <a:rPr lang="ru-RU" dirty="0" err="1"/>
              <a:t>подальшого</a:t>
            </a:r>
            <a:r>
              <a:rPr lang="ru-RU" dirty="0"/>
              <a:t> </a:t>
            </a:r>
            <a:r>
              <a:rPr lang="ru-RU" dirty="0" err="1"/>
              <a:t>економічного</a:t>
            </a:r>
            <a:r>
              <a:rPr lang="ru-RU" dirty="0"/>
              <a:t> та </a:t>
            </a:r>
            <a:r>
              <a:rPr lang="ru-RU" dirty="0" err="1"/>
              <a:t>соціального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. </a:t>
            </a:r>
            <a:r>
              <a:rPr lang="ru-RU" dirty="0" err="1"/>
              <a:t>Україна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входить в систему </a:t>
            </a:r>
            <a:r>
              <a:rPr lang="ru-RU" dirty="0" err="1"/>
              <a:t>світового</a:t>
            </a:r>
            <a:r>
              <a:rPr lang="ru-RU" dirty="0"/>
              <a:t> </a:t>
            </a:r>
            <a:r>
              <a:rPr lang="ru-RU" dirty="0" err="1"/>
              <a:t>економічного</a:t>
            </a:r>
            <a:r>
              <a:rPr lang="ru-RU" dirty="0"/>
              <a:t> простору і </a:t>
            </a:r>
            <a:r>
              <a:rPr lang="ru-RU" dirty="0" err="1"/>
              <a:t>від</a:t>
            </a:r>
            <a:r>
              <a:rPr lang="ru-RU" dirty="0"/>
              <a:t>  того, як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буде </a:t>
            </a:r>
            <a:r>
              <a:rPr lang="ru-RU" dirty="0" err="1"/>
              <a:t>відбуватись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подальший</a:t>
            </a:r>
            <a:r>
              <a:rPr lang="ru-RU" dirty="0"/>
              <a:t> </a:t>
            </a:r>
            <a:r>
              <a:rPr lang="ru-RU" dirty="0" err="1"/>
              <a:t>економічний</a:t>
            </a:r>
            <a:r>
              <a:rPr lang="ru-RU" dirty="0"/>
              <a:t> і </a:t>
            </a:r>
            <a:r>
              <a:rPr lang="ru-RU" dirty="0" err="1"/>
              <a:t>соціальний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, як </a:t>
            </a:r>
            <a:r>
              <a:rPr lang="ru-RU" dirty="0" err="1"/>
              <a:t>органічної</a:t>
            </a:r>
            <a:r>
              <a:rPr lang="ru-RU" dirty="0"/>
              <a:t> </a:t>
            </a:r>
            <a:r>
              <a:rPr lang="ru-RU" dirty="0" err="1"/>
              <a:t>підсистеми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0885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60648"/>
            <a:ext cx="4316288" cy="6336704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Об’єкт дослідження – міжнародні економічні організації.</a:t>
            </a:r>
          </a:p>
          <a:p>
            <a:r>
              <a:rPr lang="uk-UA" dirty="0" smtClean="0"/>
              <a:t>Предмет дослідження – роль України в даних процесах.</a:t>
            </a:r>
          </a:p>
          <a:p>
            <a:r>
              <a:rPr lang="ru-RU" dirty="0" smtClean="0"/>
              <a:t>Мета </a:t>
            </a:r>
            <a:r>
              <a:rPr lang="ru-RU" dirty="0" err="1" smtClean="0"/>
              <a:t>дослідження</a:t>
            </a:r>
            <a:r>
              <a:rPr lang="ru-RU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/>
              <a:t>д</a:t>
            </a:r>
            <a:r>
              <a:rPr lang="ru-RU" dirty="0" err="1" smtClean="0"/>
              <a:t>ослідити</a:t>
            </a:r>
            <a:r>
              <a:rPr lang="uk-UA" dirty="0" smtClean="0"/>
              <a:t> міжнародні економічні організації;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 smtClean="0"/>
              <a:t>систематизувати</a:t>
            </a:r>
            <a:r>
              <a:rPr lang="ru-RU" dirty="0" smtClean="0"/>
              <a:t> </a:t>
            </a:r>
            <a:r>
              <a:rPr lang="ru-RU" dirty="0" err="1"/>
              <a:t>необхідний</a:t>
            </a:r>
            <a:r>
              <a:rPr lang="ru-RU" dirty="0"/>
              <a:t> </a:t>
            </a:r>
            <a:r>
              <a:rPr lang="ru-RU" dirty="0" err="1"/>
              <a:t>науково-літературний</a:t>
            </a:r>
            <a:r>
              <a:rPr lang="ru-RU" dirty="0"/>
              <a:t>, </a:t>
            </a:r>
            <a:r>
              <a:rPr lang="ru-RU" dirty="0" err="1"/>
              <a:t>практичний</a:t>
            </a:r>
            <a:r>
              <a:rPr lang="ru-RU" dirty="0"/>
              <a:t> та </a:t>
            </a:r>
            <a:r>
              <a:rPr lang="ru-RU" dirty="0" err="1"/>
              <a:t>статистичний</a:t>
            </a:r>
            <a:r>
              <a:rPr lang="ru-RU" dirty="0"/>
              <a:t> </a:t>
            </a:r>
            <a:r>
              <a:rPr lang="ru-RU" dirty="0" err="1"/>
              <a:t>матеріал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дало б  </a:t>
            </a:r>
            <a:r>
              <a:rPr lang="ru-RU" dirty="0" err="1"/>
              <a:t>змогу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подальшого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 у </a:t>
            </a:r>
            <a:r>
              <a:rPr lang="ru-RU" dirty="0" err="1"/>
              <a:t>проведенні</a:t>
            </a:r>
            <a:r>
              <a:rPr lang="ru-RU" dirty="0"/>
              <a:t> </a:t>
            </a:r>
            <a:r>
              <a:rPr lang="ru-RU" dirty="0" err="1"/>
              <a:t>навчально-виховних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та </a:t>
            </a:r>
            <a:r>
              <a:rPr lang="ru-RU" dirty="0" err="1"/>
              <a:t>практичних</a:t>
            </a:r>
            <a:r>
              <a:rPr lang="ru-RU" dirty="0"/>
              <a:t> занять.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836712"/>
            <a:ext cx="464400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2131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роботи: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47248" cy="4525963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err="1"/>
              <a:t>дослідити</a:t>
            </a:r>
            <a:r>
              <a:rPr lang="ru-RU" dirty="0"/>
              <a:t> </a:t>
            </a:r>
            <a:r>
              <a:rPr lang="ru-RU" dirty="0" err="1"/>
              <a:t>необхідність</a:t>
            </a:r>
            <a:r>
              <a:rPr lang="ru-RU" dirty="0"/>
              <a:t> та роль </a:t>
            </a:r>
            <a:r>
              <a:rPr lang="ru-RU" dirty="0" err="1"/>
              <a:t>міжнародних</a:t>
            </a:r>
            <a:r>
              <a:rPr lang="ru-RU" dirty="0"/>
              <a:t> </a:t>
            </a:r>
            <a:r>
              <a:rPr lang="ru-RU" dirty="0" err="1"/>
              <a:t>економічних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 для </a:t>
            </a:r>
            <a:r>
              <a:rPr lang="ru-RU" dirty="0" err="1"/>
              <a:t>України</a:t>
            </a:r>
            <a:r>
              <a:rPr lang="ru-RU" dirty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/>
              <a:t>розглянути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 </a:t>
            </a:r>
            <a:r>
              <a:rPr lang="ru-RU" dirty="0" err="1"/>
              <a:t>міжнародного</a:t>
            </a:r>
            <a:r>
              <a:rPr lang="ru-RU" dirty="0"/>
              <a:t> </a:t>
            </a:r>
            <a:r>
              <a:rPr lang="ru-RU" dirty="0" err="1"/>
              <a:t>поділу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та </a:t>
            </a:r>
            <a:r>
              <a:rPr lang="ru-RU" dirty="0" err="1"/>
              <a:t>міжнародної</a:t>
            </a:r>
            <a:r>
              <a:rPr lang="ru-RU" dirty="0"/>
              <a:t> </a:t>
            </a:r>
            <a:r>
              <a:rPr lang="ru-RU" dirty="0" err="1"/>
              <a:t>економічної</a:t>
            </a:r>
            <a:r>
              <a:rPr lang="ru-RU" dirty="0"/>
              <a:t> </a:t>
            </a:r>
            <a:r>
              <a:rPr lang="ru-RU" dirty="0" err="1"/>
              <a:t>інтеграції</a:t>
            </a:r>
            <a:r>
              <a:rPr lang="ru-RU" dirty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 </a:t>
            </a:r>
            <a:r>
              <a:rPr lang="ru-RU" dirty="0" err="1"/>
              <a:t>дослідити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в </a:t>
            </a:r>
            <a:r>
              <a:rPr lang="ru-RU" dirty="0" err="1"/>
              <a:t>даних</a:t>
            </a:r>
            <a:r>
              <a:rPr lang="ru-RU" dirty="0"/>
              <a:t> </a:t>
            </a:r>
            <a:r>
              <a:rPr lang="ru-RU" dirty="0" err="1"/>
              <a:t>процесах</a:t>
            </a:r>
            <a:r>
              <a:rPr lang="ru-RU" dirty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/>
              <a:t>вивчити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міжнародних</a:t>
            </a:r>
            <a:r>
              <a:rPr lang="ru-RU" dirty="0"/>
              <a:t> </a:t>
            </a:r>
            <a:r>
              <a:rPr lang="ru-RU" dirty="0" err="1"/>
              <a:t>економічних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, </a:t>
            </a:r>
            <a:r>
              <a:rPr lang="ru-RU" dirty="0" err="1"/>
              <a:t>зовнішню</a:t>
            </a:r>
            <a:r>
              <a:rPr lang="ru-RU" dirty="0"/>
              <a:t> </a:t>
            </a:r>
            <a:r>
              <a:rPr lang="ru-RU" dirty="0" err="1"/>
              <a:t>торгівлю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міграційні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 та в </a:t>
            </a:r>
            <a:r>
              <a:rPr lang="ru-RU" dirty="0" err="1"/>
              <a:t>нашій</a:t>
            </a:r>
            <a:r>
              <a:rPr lang="ru-RU" dirty="0"/>
              <a:t> </a:t>
            </a:r>
            <a:r>
              <a:rPr lang="ru-RU" dirty="0" err="1"/>
              <a:t>країні</a:t>
            </a:r>
            <a:r>
              <a:rPr lang="ru-RU" dirty="0"/>
              <a:t>, </a:t>
            </a:r>
            <a:r>
              <a:rPr lang="ru-RU" dirty="0" err="1"/>
              <a:t>міжнародні</a:t>
            </a:r>
            <a:r>
              <a:rPr lang="ru-RU" dirty="0"/>
              <a:t> </a:t>
            </a:r>
            <a:r>
              <a:rPr lang="ru-RU" dirty="0" err="1"/>
              <a:t>валютні</a:t>
            </a:r>
            <a:r>
              <a:rPr lang="ru-RU" dirty="0"/>
              <a:t> </a:t>
            </a:r>
            <a:r>
              <a:rPr lang="ru-RU" dirty="0" err="1" smtClean="0"/>
              <a:t>відносини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/>
              <a:t>д</a:t>
            </a:r>
            <a:r>
              <a:rPr lang="ru-RU" dirty="0" err="1" smtClean="0"/>
              <a:t>ослідити</a:t>
            </a:r>
            <a:r>
              <a:rPr lang="ru-RU" dirty="0" smtClean="0"/>
              <a:t> </a:t>
            </a:r>
            <a:r>
              <a:rPr lang="ru-RU" dirty="0" err="1" smtClean="0"/>
              <a:t>особливості</a:t>
            </a:r>
            <a:r>
              <a:rPr lang="ru-RU" dirty="0" smtClean="0"/>
              <a:t> </a:t>
            </a:r>
            <a:r>
              <a:rPr lang="ru-RU" dirty="0" err="1"/>
              <a:t>міжнародних</a:t>
            </a:r>
            <a:r>
              <a:rPr lang="ru-RU" dirty="0"/>
              <a:t> </a:t>
            </a:r>
            <a:r>
              <a:rPr lang="ru-RU" dirty="0" err="1"/>
              <a:t>економічних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з </a:t>
            </a:r>
            <a:r>
              <a:rPr lang="ru-RU" dirty="0" err="1"/>
              <a:t>країнами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.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1226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Міжнародні економічні організації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2880320" cy="4781128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/>
              <a:t>Міжнародні</a:t>
            </a:r>
            <a:r>
              <a:rPr lang="ru-RU" dirty="0"/>
              <a:t> </a:t>
            </a:r>
            <a:r>
              <a:rPr lang="ru-RU" dirty="0" err="1" smtClean="0"/>
              <a:t>економічні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/>
              <a:t>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об'єднання</a:t>
            </a:r>
            <a:r>
              <a:rPr lang="ru-RU" dirty="0"/>
              <a:t> </a:t>
            </a:r>
            <a:r>
              <a:rPr lang="ru-RU" dirty="0" err="1"/>
              <a:t>суверенних</a:t>
            </a:r>
            <a:r>
              <a:rPr lang="ru-RU" dirty="0"/>
              <a:t> держав, </a:t>
            </a:r>
            <a:r>
              <a:rPr lang="ru-RU" dirty="0" err="1"/>
              <a:t>створені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міжнародного</a:t>
            </a:r>
            <a:r>
              <a:rPr lang="ru-RU" dirty="0"/>
              <a:t> договору і статуту для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систему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діючих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, </a:t>
            </a:r>
            <a:r>
              <a:rPr lang="ru-RU" dirty="0" err="1"/>
              <a:t>володіють</a:t>
            </a:r>
            <a:r>
              <a:rPr lang="ru-RU" dirty="0"/>
              <a:t> </a:t>
            </a:r>
            <a:r>
              <a:rPr lang="ru-RU" dirty="0" err="1"/>
              <a:t>міжнародною</a:t>
            </a:r>
            <a:r>
              <a:rPr lang="ru-RU" dirty="0"/>
              <a:t> </a:t>
            </a:r>
            <a:r>
              <a:rPr lang="ru-RU" dirty="0" err="1"/>
              <a:t>правосуб'єктністю</a:t>
            </a:r>
            <a:r>
              <a:rPr lang="ru-RU" dirty="0"/>
              <a:t> і </a:t>
            </a:r>
            <a:r>
              <a:rPr lang="ru-RU" dirty="0" err="1"/>
              <a:t>засновані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міжнародного</a:t>
            </a:r>
            <a:r>
              <a:rPr lang="ru-RU" dirty="0"/>
              <a:t> права.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7"/>
          <a:stretch/>
        </p:blipFill>
        <p:spPr bwMode="auto">
          <a:xfrm>
            <a:off x="3491880" y="1556792"/>
            <a:ext cx="538276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848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	</a:t>
            </a:r>
            <a:r>
              <a:rPr lang="ru-RU" sz="3100" dirty="0"/>
              <a:t>Суть </a:t>
            </a:r>
            <a:r>
              <a:rPr lang="ru-RU" sz="3100" dirty="0" err="1"/>
              <a:t>міжнародних</a:t>
            </a:r>
            <a:r>
              <a:rPr lang="ru-RU" sz="3100" dirty="0"/>
              <a:t> </a:t>
            </a:r>
            <a:r>
              <a:rPr lang="ru-RU" sz="3100" dirty="0" err="1"/>
              <a:t>економічних</a:t>
            </a:r>
            <a:r>
              <a:rPr lang="ru-RU" sz="3100" dirty="0"/>
              <a:t> </a:t>
            </a:r>
            <a:r>
              <a:rPr lang="ru-RU" sz="3100" dirty="0" err="1"/>
              <a:t>відносин</a:t>
            </a:r>
            <a:r>
              <a:rPr lang="ru-RU" sz="3100" dirty="0"/>
              <a:t> </a:t>
            </a:r>
            <a:r>
              <a:rPr lang="ru-RU" sz="3100" dirty="0" smtClean="0"/>
              <a:t>та </a:t>
            </a:r>
            <a:r>
              <a:rPr lang="ru-RU" sz="3100" dirty="0" err="1" smtClean="0"/>
              <a:t>факторів,що</a:t>
            </a:r>
            <a:r>
              <a:rPr lang="ru-RU" sz="3100" dirty="0" smtClean="0"/>
              <a:t> </a:t>
            </a:r>
            <a:r>
              <a:rPr lang="ru-RU" sz="3100" dirty="0"/>
              <a:t>на них </a:t>
            </a:r>
            <a:r>
              <a:rPr lang="ru-RU" sz="3100" dirty="0" err="1"/>
              <a:t>впливають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268760"/>
            <a:ext cx="4680520" cy="5589240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На </a:t>
            </a:r>
            <a:r>
              <a:rPr lang="ru-RU" dirty="0" err="1"/>
              <a:t>рубежі</a:t>
            </a:r>
            <a:r>
              <a:rPr lang="ru-RU" dirty="0"/>
              <a:t> </a:t>
            </a:r>
            <a:r>
              <a:rPr lang="en-US" dirty="0"/>
              <a:t>XX </a:t>
            </a:r>
            <a:r>
              <a:rPr lang="ru-RU" dirty="0"/>
              <a:t>і </a:t>
            </a:r>
            <a:r>
              <a:rPr lang="en-US" dirty="0"/>
              <a:t>XXI </a:t>
            </a:r>
            <a:r>
              <a:rPr lang="ru-RU" dirty="0"/>
              <a:t>ст. в </a:t>
            </a:r>
            <a:r>
              <a:rPr lang="ru-RU" dirty="0" err="1"/>
              <a:t>економіці</a:t>
            </a:r>
            <a:r>
              <a:rPr lang="ru-RU" dirty="0"/>
              <a:t> </a:t>
            </a:r>
            <a:r>
              <a:rPr lang="ru-RU" dirty="0" err="1"/>
              <a:t>високорозвинутих</a:t>
            </a:r>
            <a:r>
              <a:rPr lang="ru-RU" dirty="0"/>
              <a:t> держав </a:t>
            </a:r>
            <a:r>
              <a:rPr lang="ru-RU" dirty="0" err="1"/>
              <a:t>склався</a:t>
            </a:r>
            <a:r>
              <a:rPr lang="ru-RU" dirty="0"/>
              <a:t> ряд </a:t>
            </a:r>
            <a:r>
              <a:rPr lang="ru-RU" dirty="0" smtClean="0"/>
              <a:t>проблем </a:t>
            </a:r>
            <a:r>
              <a:rPr lang="ru-RU" dirty="0"/>
              <a:t>і </a:t>
            </a:r>
            <a:r>
              <a:rPr lang="ru-RU" dirty="0" err="1"/>
              <a:t>процесів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справляють</a:t>
            </a:r>
            <a:r>
              <a:rPr lang="ru-RU" dirty="0"/>
              <a:t> </a:t>
            </a:r>
            <a:r>
              <a:rPr lang="ru-RU" dirty="0" err="1"/>
              <a:t>найбільший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на </a:t>
            </a:r>
            <a:r>
              <a:rPr lang="ru-RU" dirty="0" err="1"/>
              <a:t>міжнародні</a:t>
            </a:r>
            <a:r>
              <a:rPr lang="ru-RU" dirty="0"/>
              <a:t> </a:t>
            </a:r>
            <a:r>
              <a:rPr lang="ru-RU" dirty="0" err="1"/>
              <a:t>економічні</a:t>
            </a:r>
            <a:r>
              <a:rPr lang="ru-RU" dirty="0"/>
              <a:t> </a:t>
            </a:r>
            <a:r>
              <a:rPr lang="ru-RU" dirty="0" err="1" smtClean="0"/>
              <a:t>відносини</a:t>
            </a:r>
            <a:r>
              <a:rPr lang="ru-RU" dirty="0"/>
              <a:t>. </a:t>
            </a:r>
            <a:r>
              <a:rPr lang="ru-RU" dirty="0" err="1"/>
              <a:t>Насамперед</a:t>
            </a:r>
            <a:r>
              <a:rPr lang="ru-RU" dirty="0"/>
              <a:t>,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 smtClean="0"/>
              <a:t>залучення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дедалі</a:t>
            </a:r>
            <a:r>
              <a:rPr lang="ru-RU" dirty="0"/>
              <a:t> </a:t>
            </a:r>
            <a:r>
              <a:rPr lang="ru-RU" dirty="0" err="1"/>
              <a:t>більшої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держав з </a:t>
            </a:r>
            <a:r>
              <a:rPr lang="ru-RU" dirty="0" err="1"/>
              <a:t>різними</a:t>
            </a:r>
            <a:r>
              <a:rPr lang="ru-RU" dirty="0"/>
              <a:t> </a:t>
            </a:r>
            <a:r>
              <a:rPr lang="ru-RU" dirty="0" err="1"/>
              <a:t>рівнями</a:t>
            </a:r>
            <a:r>
              <a:rPr lang="ru-RU" dirty="0"/>
              <a:t> </a:t>
            </a:r>
            <a:r>
              <a:rPr lang="ru-RU" dirty="0" err="1"/>
              <a:t>індустріального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, з </a:t>
            </a:r>
            <a:r>
              <a:rPr lang="ru-RU" dirty="0" err="1"/>
              <a:t>неповторними</a:t>
            </a:r>
            <a:r>
              <a:rPr lang="ru-RU" dirty="0"/>
              <a:t> </a:t>
            </a:r>
            <a:r>
              <a:rPr lang="ru-RU" dirty="0" err="1"/>
              <a:t>особливостями</a:t>
            </a:r>
            <a:r>
              <a:rPr lang="ru-RU" dirty="0"/>
              <a:t> </a:t>
            </a:r>
            <a:r>
              <a:rPr lang="ru-RU" dirty="0" err="1"/>
              <a:t>національної</a:t>
            </a:r>
            <a:r>
              <a:rPr lang="ru-RU" dirty="0"/>
              <a:t>, </a:t>
            </a:r>
            <a:r>
              <a:rPr lang="ru-RU" dirty="0" err="1"/>
              <a:t>расової</a:t>
            </a:r>
            <a:r>
              <a:rPr lang="ru-RU" dirty="0"/>
              <a:t> та </a:t>
            </a:r>
            <a:r>
              <a:rPr lang="ru-RU" dirty="0" err="1"/>
              <a:t>релігійної</a:t>
            </a:r>
            <a:r>
              <a:rPr lang="ru-RU" dirty="0"/>
              <a:t> </a:t>
            </a:r>
            <a:r>
              <a:rPr lang="ru-RU" dirty="0" err="1" smtClean="0"/>
              <a:t>специфік</a:t>
            </a:r>
            <a:r>
              <a:rPr lang="ru-RU" dirty="0"/>
              <a:t>. </a:t>
            </a:r>
            <a:r>
              <a:rPr lang="ru-RU" dirty="0" err="1"/>
              <a:t>Наступним</a:t>
            </a:r>
            <a:r>
              <a:rPr lang="ru-RU" dirty="0"/>
              <a:t> за </a:t>
            </a:r>
            <a:r>
              <a:rPr lang="ru-RU" dirty="0" err="1"/>
              <a:t>важливістю</a:t>
            </a:r>
            <a:r>
              <a:rPr lang="ru-RU" dirty="0"/>
              <a:t> є </a:t>
            </a:r>
            <a:r>
              <a:rPr lang="ru-RU" dirty="0" err="1"/>
              <a:t>завдання</a:t>
            </a:r>
            <a:r>
              <a:rPr lang="ru-RU" dirty="0"/>
              <a:t> </a:t>
            </a:r>
            <a:r>
              <a:rPr lang="ru-RU" dirty="0" err="1"/>
              <a:t>підтримання</a:t>
            </a:r>
            <a:r>
              <a:rPr lang="ru-RU" dirty="0"/>
              <a:t> </a:t>
            </a:r>
            <a:r>
              <a:rPr lang="ru-RU" dirty="0" err="1"/>
              <a:t>гармонії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людиною</a:t>
            </a:r>
            <a:r>
              <a:rPr lang="ru-RU" dirty="0"/>
              <a:t> і природою, </a:t>
            </a:r>
            <a:r>
              <a:rPr lang="ru-RU" dirty="0" err="1"/>
              <a:t>поширення</a:t>
            </a:r>
            <a:r>
              <a:rPr lang="ru-RU" dirty="0"/>
              <a:t> </a:t>
            </a:r>
            <a:r>
              <a:rPr lang="ru-RU" dirty="0" err="1"/>
              <a:t>ультрасучасних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, </a:t>
            </a:r>
            <a:r>
              <a:rPr lang="ru-RU" dirty="0" err="1"/>
              <a:t>здатних</a:t>
            </a:r>
            <a:r>
              <a:rPr lang="ru-RU" dirty="0"/>
              <a:t> кардинально </a:t>
            </a:r>
            <a:r>
              <a:rPr lang="ru-RU" dirty="0" err="1"/>
              <a:t>знизити</a:t>
            </a:r>
            <a:r>
              <a:rPr lang="ru-RU" dirty="0"/>
              <a:t> </a:t>
            </a:r>
            <a:r>
              <a:rPr lang="ru-RU" dirty="0" err="1"/>
              <a:t>забруднення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</a:t>
            </a:r>
            <a:r>
              <a:rPr lang="ru-RU" dirty="0" err="1"/>
              <a:t>проживання</a:t>
            </a:r>
            <a:r>
              <a:rPr lang="ru-RU" dirty="0"/>
              <a:t> і потреби в </a:t>
            </a:r>
            <a:r>
              <a:rPr lang="ru-RU" dirty="0" err="1"/>
              <a:t>невідтворюваних</a:t>
            </a:r>
            <a:r>
              <a:rPr lang="ru-RU" dirty="0"/>
              <a:t> благах. </a:t>
            </a:r>
            <a:r>
              <a:rPr lang="ru-RU" dirty="0" err="1" smtClean="0"/>
              <a:t>Нарешті</a:t>
            </a:r>
            <a:r>
              <a:rPr lang="ru-RU" dirty="0"/>
              <a:t>, </a:t>
            </a:r>
            <a:r>
              <a:rPr lang="ru-RU" dirty="0" err="1"/>
              <a:t>найістотнішими</a:t>
            </a:r>
            <a:r>
              <a:rPr lang="ru-RU" dirty="0"/>
              <a:t> стали </a:t>
            </a:r>
            <a:r>
              <a:rPr lang="ru-RU" dirty="0" err="1"/>
              <a:t>глобальні</a:t>
            </a:r>
            <a:r>
              <a:rPr lang="ru-RU" dirty="0"/>
              <a:t> </a:t>
            </a:r>
            <a:r>
              <a:rPr lang="ru-RU" dirty="0" err="1"/>
              <a:t>технологічні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і </a:t>
            </a:r>
            <a:r>
              <a:rPr lang="ru-RU" dirty="0" err="1"/>
              <a:t>становлення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як основного </a:t>
            </a:r>
            <a:r>
              <a:rPr lang="ru-RU" dirty="0" err="1"/>
              <a:t>виробничого</a:t>
            </a:r>
            <a:r>
              <a:rPr lang="ru-RU" dirty="0"/>
              <a:t> ресурсу. </a:t>
            </a:r>
            <a:r>
              <a:rPr lang="ru-RU" dirty="0" err="1"/>
              <a:t>Україна</a:t>
            </a:r>
            <a:r>
              <a:rPr lang="ru-RU" dirty="0"/>
              <a:t> з ряду причин </a:t>
            </a:r>
            <a:r>
              <a:rPr lang="ru-RU" dirty="0" err="1"/>
              <a:t>серйозно</a:t>
            </a:r>
            <a:r>
              <a:rPr lang="ru-RU" dirty="0"/>
              <a:t> </a:t>
            </a:r>
            <a:r>
              <a:rPr lang="ru-RU" dirty="0" err="1"/>
              <a:t>відстала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інформаційного</a:t>
            </a:r>
            <a:r>
              <a:rPr lang="ru-RU" dirty="0"/>
              <a:t> та </a:t>
            </a:r>
            <a:r>
              <a:rPr lang="ru-RU" dirty="0" err="1"/>
              <a:t>інноваційного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72816"/>
            <a:ext cx="4182849" cy="390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4243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err="1"/>
              <a:t>Міжнародний</a:t>
            </a:r>
            <a:r>
              <a:rPr lang="ru-RU" sz="3200" dirty="0"/>
              <a:t> </a:t>
            </a:r>
            <a:r>
              <a:rPr lang="ru-RU" sz="3200" dirty="0" err="1"/>
              <a:t>поділ</a:t>
            </a:r>
            <a:r>
              <a:rPr lang="ru-RU" sz="3200" dirty="0"/>
              <a:t> </a:t>
            </a:r>
            <a:r>
              <a:rPr lang="ru-RU" sz="3200" dirty="0" err="1"/>
              <a:t>праці</a:t>
            </a:r>
            <a:r>
              <a:rPr lang="ru-RU" sz="3200" dirty="0"/>
              <a:t> та </a:t>
            </a:r>
            <a:r>
              <a:rPr lang="ru-RU" sz="3200" dirty="0" err="1"/>
              <a:t>міжнародна</a:t>
            </a:r>
            <a:r>
              <a:rPr lang="ru-RU" sz="3200" dirty="0"/>
              <a:t> </a:t>
            </a:r>
            <a:r>
              <a:rPr lang="ru-RU" sz="3200" dirty="0" err="1"/>
              <a:t>економічна</a:t>
            </a:r>
            <a:r>
              <a:rPr lang="ru-RU" sz="3200" dirty="0"/>
              <a:t> </a:t>
            </a:r>
            <a:r>
              <a:rPr lang="ru-RU" sz="3200" dirty="0" err="1"/>
              <a:t>інтеграція</a:t>
            </a:r>
            <a:r>
              <a:rPr lang="ru-RU" sz="3200" dirty="0"/>
              <a:t>. </a:t>
            </a:r>
            <a:r>
              <a:rPr lang="ru-RU" sz="3200" dirty="0" err="1"/>
              <a:t>Місце</a:t>
            </a:r>
            <a:r>
              <a:rPr lang="ru-RU" sz="3200" dirty="0"/>
              <a:t> в них </a:t>
            </a:r>
            <a:r>
              <a:rPr lang="ru-RU" sz="3200" dirty="0" err="1"/>
              <a:t>України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/>
              <a:t>Світова</a:t>
            </a:r>
            <a:r>
              <a:rPr lang="ru-RU" dirty="0"/>
              <a:t> система </a:t>
            </a:r>
            <a:r>
              <a:rPr lang="ru-RU" dirty="0" err="1"/>
              <a:t>господарювання</a:t>
            </a:r>
            <a:r>
              <a:rPr lang="ru-RU" dirty="0"/>
              <a:t> </a:t>
            </a:r>
            <a:r>
              <a:rPr lang="ru-RU" dirty="0" err="1"/>
              <a:t>склалася</a:t>
            </a:r>
            <a:r>
              <a:rPr lang="ru-RU" dirty="0"/>
              <a:t> </a:t>
            </a:r>
            <a:r>
              <a:rPr lang="ru-RU" dirty="0" err="1"/>
              <a:t>наприкінці</a:t>
            </a:r>
            <a:r>
              <a:rPr lang="ru-RU" dirty="0"/>
              <a:t> ХІХ – на початку ХХ ст. </a:t>
            </a:r>
            <a:r>
              <a:rPr lang="ru-RU" dirty="0" err="1"/>
              <a:t>Саме</a:t>
            </a:r>
            <a:r>
              <a:rPr lang="ru-RU" dirty="0"/>
              <a:t> в </a:t>
            </a:r>
            <a:r>
              <a:rPr lang="ru-RU" dirty="0" err="1"/>
              <a:t>цей</a:t>
            </a:r>
            <a:r>
              <a:rPr lang="ru-RU" dirty="0"/>
              <a:t> час </a:t>
            </a:r>
            <a:r>
              <a:rPr lang="ru-RU" dirty="0" err="1"/>
              <a:t>виникли</a:t>
            </a:r>
            <a:r>
              <a:rPr lang="ru-RU" dirty="0"/>
              <a:t> </a:t>
            </a:r>
            <a:r>
              <a:rPr lang="ru-RU" dirty="0" err="1"/>
              <a:t>міжнародні</a:t>
            </a:r>
            <a:r>
              <a:rPr lang="ru-RU" dirty="0"/>
              <a:t> </a:t>
            </a:r>
            <a:r>
              <a:rPr lang="ru-RU" dirty="0" err="1"/>
              <a:t>монополії</a:t>
            </a:r>
            <a:r>
              <a:rPr lang="ru-RU" dirty="0"/>
              <a:t>, </a:t>
            </a:r>
            <a:r>
              <a:rPr lang="ru-RU" dirty="0" err="1"/>
              <a:t>завершується</a:t>
            </a:r>
            <a:r>
              <a:rPr lang="ru-RU" dirty="0"/>
              <a:t> </a:t>
            </a:r>
            <a:r>
              <a:rPr lang="ru-RU" dirty="0" err="1"/>
              <a:t>економічний</a:t>
            </a:r>
            <a:r>
              <a:rPr lang="ru-RU" dirty="0"/>
              <a:t> </a:t>
            </a:r>
            <a:r>
              <a:rPr lang="ru-RU" dirty="0" err="1"/>
              <a:t>розділ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, остаточно </a:t>
            </a:r>
            <a:r>
              <a:rPr lang="ru-RU" dirty="0" err="1"/>
              <a:t>формується</a:t>
            </a:r>
            <a:r>
              <a:rPr lang="ru-RU" dirty="0"/>
              <a:t> </a:t>
            </a:r>
            <a:r>
              <a:rPr lang="ru-RU" dirty="0" err="1"/>
              <a:t>світовий</a:t>
            </a:r>
            <a:r>
              <a:rPr lang="ru-RU" dirty="0"/>
              <a:t> </a:t>
            </a:r>
            <a:r>
              <a:rPr lang="ru-RU" dirty="0" err="1"/>
              <a:t>ринок</a:t>
            </a:r>
            <a:r>
              <a:rPr lang="ru-RU" dirty="0"/>
              <a:t>. З того часу </a:t>
            </a:r>
            <a:r>
              <a:rPr lang="ru-RU" dirty="0" err="1"/>
              <a:t>світове</a:t>
            </a:r>
            <a:r>
              <a:rPr lang="ru-RU" dirty="0"/>
              <a:t> </a:t>
            </a:r>
            <a:r>
              <a:rPr lang="ru-RU" dirty="0" err="1"/>
              <a:t>господарство</a:t>
            </a:r>
            <a:r>
              <a:rPr lang="ru-RU" dirty="0"/>
              <a:t> </a:t>
            </a:r>
            <a:r>
              <a:rPr lang="ru-RU" dirty="0" err="1"/>
              <a:t>безупинно</a:t>
            </a:r>
            <a:r>
              <a:rPr lang="ru-RU" dirty="0"/>
              <a:t> </a:t>
            </a:r>
            <a:r>
              <a:rPr lang="ru-RU" dirty="0" err="1"/>
              <a:t>розвивається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впливом</a:t>
            </a:r>
            <a:r>
              <a:rPr lang="ru-RU" dirty="0"/>
              <a:t>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факторів</a:t>
            </a:r>
            <a:r>
              <a:rPr lang="ru-RU" dirty="0"/>
              <a:t>, і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далекий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завершення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639" r="1734" b="4328"/>
          <a:stretch/>
        </p:blipFill>
        <p:spPr>
          <a:xfrm>
            <a:off x="5076056" y="1772816"/>
            <a:ext cx="2873066" cy="4074850"/>
          </a:xfrm>
        </p:spPr>
      </p:pic>
    </p:spTree>
    <p:extLst>
      <p:ext uri="{BB962C8B-B14F-4D97-AF65-F5344CB8AC3E}">
        <p14:creationId xmlns:p14="http://schemas.microsoft.com/office/powerpoint/2010/main" val="2810327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60032" y="1628800"/>
            <a:ext cx="4186808" cy="4525963"/>
          </a:xfrm>
        </p:spPr>
        <p:txBody>
          <a:bodyPr>
            <a:normAutofit fontScale="92500"/>
          </a:bodyPr>
          <a:lstStyle/>
          <a:p>
            <a:r>
              <a:rPr lang="ru-RU" dirty="0" err="1"/>
              <a:t>Згідно</a:t>
            </a:r>
            <a:r>
              <a:rPr lang="ru-RU" dirty="0"/>
              <a:t> з прогнозами </a:t>
            </a:r>
            <a:r>
              <a:rPr lang="ru-RU" dirty="0" err="1"/>
              <a:t>експертів</a:t>
            </a:r>
            <a:r>
              <a:rPr lang="ru-RU" dirty="0"/>
              <a:t> ООН, до 2000 р.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на </a:t>
            </a:r>
            <a:r>
              <a:rPr lang="ru-RU" dirty="0" err="1"/>
              <a:t>земній</a:t>
            </a:r>
            <a:r>
              <a:rPr lang="ru-RU" dirty="0"/>
              <a:t> </a:t>
            </a:r>
            <a:r>
              <a:rPr lang="ru-RU" dirty="0" err="1"/>
              <a:t>кулі</a:t>
            </a:r>
            <a:r>
              <a:rPr lang="ru-RU" dirty="0"/>
              <a:t> </a:t>
            </a:r>
            <a:r>
              <a:rPr lang="ru-RU" dirty="0" err="1"/>
              <a:t>досягне</a:t>
            </a:r>
            <a:r>
              <a:rPr lang="ru-RU" dirty="0"/>
              <a:t> 6 </a:t>
            </a:r>
            <a:r>
              <a:rPr lang="ru-RU" dirty="0" err="1"/>
              <a:t>мільярдів</a:t>
            </a:r>
            <a:r>
              <a:rPr lang="ru-RU" dirty="0"/>
              <a:t> </a:t>
            </a:r>
            <a:r>
              <a:rPr lang="ru-RU" dirty="0" err="1"/>
              <a:t>чоловік</a:t>
            </a:r>
            <a:r>
              <a:rPr lang="ru-RU" dirty="0"/>
              <a:t>. </a:t>
            </a:r>
            <a:r>
              <a:rPr lang="ru-RU" dirty="0" err="1"/>
              <a:t>Всі</a:t>
            </a:r>
            <a:r>
              <a:rPr lang="ru-RU" dirty="0"/>
              <a:t> люди,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проживають</a:t>
            </a:r>
            <a:r>
              <a:rPr lang="ru-RU" dirty="0"/>
              <a:t> на </a:t>
            </a:r>
            <a:r>
              <a:rPr lang="ru-RU" dirty="0" err="1"/>
              <a:t>Землі</a:t>
            </a:r>
            <a:r>
              <a:rPr lang="ru-RU" dirty="0"/>
              <a:t> </a:t>
            </a:r>
            <a:r>
              <a:rPr lang="ru-RU" dirty="0" err="1"/>
              <a:t>розмовляють</a:t>
            </a:r>
            <a:r>
              <a:rPr lang="ru-RU" dirty="0"/>
              <a:t> 2796 </a:t>
            </a:r>
            <a:r>
              <a:rPr lang="ru-RU" dirty="0" err="1"/>
              <a:t>мовами</a:t>
            </a:r>
            <a:r>
              <a:rPr lang="ru-RU" dirty="0"/>
              <a:t>. На </a:t>
            </a:r>
            <a:r>
              <a:rPr lang="ru-RU" dirty="0" err="1"/>
              <a:t>планеті</a:t>
            </a:r>
            <a:r>
              <a:rPr lang="ru-RU" dirty="0"/>
              <a:t> </a:t>
            </a:r>
            <a:r>
              <a:rPr lang="ru-RU" dirty="0" err="1"/>
              <a:t>існує</a:t>
            </a:r>
            <a:r>
              <a:rPr lang="ru-RU" dirty="0"/>
              <a:t> 190 держав, у </a:t>
            </a:r>
            <a:r>
              <a:rPr lang="ru-RU" dirty="0" err="1"/>
              <a:t>світі</a:t>
            </a:r>
            <a:r>
              <a:rPr lang="ru-RU" dirty="0"/>
              <a:t> в </a:t>
            </a:r>
            <a:r>
              <a:rPr lang="ru-RU" dirty="0" err="1"/>
              <a:t>обігу</a:t>
            </a:r>
            <a:r>
              <a:rPr lang="ru-RU" dirty="0"/>
              <a:t> </a:t>
            </a:r>
            <a:r>
              <a:rPr lang="ru-RU" dirty="0" err="1"/>
              <a:t>налічується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300 </a:t>
            </a:r>
            <a:r>
              <a:rPr lang="ru-RU" dirty="0" err="1"/>
              <a:t>найменувань</a:t>
            </a:r>
            <a:r>
              <a:rPr lang="ru-RU" dirty="0"/>
              <a:t> грошей.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42857"/>
            <a:ext cx="4778896" cy="4778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59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16633"/>
            <a:ext cx="8784976" cy="3240360"/>
          </a:xfrm>
        </p:spPr>
        <p:txBody>
          <a:bodyPr>
            <a:normAutofit/>
          </a:bodyPr>
          <a:lstStyle/>
          <a:p>
            <a:r>
              <a:rPr lang="ru-RU" dirty="0" err="1"/>
              <a:t>Спеціалізація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залежною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успіхів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в </a:t>
            </a:r>
            <a:r>
              <a:rPr lang="ru-RU" dirty="0" err="1"/>
              <a:t>науково-технічному</a:t>
            </a:r>
            <a:r>
              <a:rPr lang="ru-RU" dirty="0"/>
              <a:t> </a:t>
            </a:r>
            <a:r>
              <a:rPr lang="ru-RU" dirty="0" err="1"/>
              <a:t>прогресі</a:t>
            </a:r>
            <a:r>
              <a:rPr lang="ru-RU" dirty="0"/>
              <a:t>.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подальший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міжнародного</a:t>
            </a:r>
            <a:r>
              <a:rPr lang="ru-RU" dirty="0"/>
              <a:t> </a:t>
            </a:r>
            <a:r>
              <a:rPr lang="ru-RU" dirty="0" err="1"/>
              <a:t>поділу</a:t>
            </a:r>
            <a:r>
              <a:rPr lang="ru-RU" dirty="0"/>
              <a:t> </a:t>
            </a:r>
            <a:r>
              <a:rPr lang="ru-RU" dirty="0" err="1"/>
              <a:t>паці</a:t>
            </a:r>
            <a:r>
              <a:rPr lang="ru-RU" dirty="0"/>
              <a:t> – </a:t>
            </a:r>
            <a:r>
              <a:rPr lang="ru-RU" dirty="0" err="1"/>
              <a:t>перехід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міжгалузевої</a:t>
            </a:r>
            <a:r>
              <a:rPr lang="ru-RU" dirty="0"/>
              <a:t> до </a:t>
            </a:r>
            <a:r>
              <a:rPr lang="ru-RU" dirty="0" err="1"/>
              <a:t>внутрігалузевої</a:t>
            </a:r>
            <a:r>
              <a:rPr lang="ru-RU" dirty="0"/>
              <a:t>. </a:t>
            </a:r>
            <a:r>
              <a:rPr lang="ru-RU" dirty="0" err="1"/>
              <a:t>Важливим</a:t>
            </a:r>
            <a:r>
              <a:rPr lang="ru-RU" dirty="0"/>
              <a:t> </a:t>
            </a:r>
            <a:r>
              <a:rPr lang="ru-RU" dirty="0" err="1"/>
              <a:t>суб’єктом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пароцесу</a:t>
            </a:r>
            <a:r>
              <a:rPr lang="ru-RU" dirty="0"/>
              <a:t>  стали </a:t>
            </a:r>
            <a:r>
              <a:rPr lang="ru-RU" dirty="0" err="1"/>
              <a:t>транснаціональні</a:t>
            </a:r>
            <a:r>
              <a:rPr lang="ru-RU" dirty="0"/>
              <a:t> </a:t>
            </a:r>
            <a:r>
              <a:rPr lang="ru-RU" dirty="0" err="1"/>
              <a:t>корпорації</a:t>
            </a:r>
            <a:r>
              <a:rPr lang="ru-RU" dirty="0"/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996952"/>
            <a:ext cx="828092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6439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1091</Words>
  <Application>Microsoft Office PowerPoint</Application>
  <PresentationFormat>Экран (4:3)</PresentationFormat>
  <Paragraphs>47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Актуальність теми</vt:lpstr>
      <vt:lpstr>Презентация PowerPoint</vt:lpstr>
      <vt:lpstr>Завдання роботи:</vt:lpstr>
      <vt:lpstr>Міжнародні економічні організації</vt:lpstr>
      <vt:lpstr> Суть міжнародних економічних відносин та факторів,що на них впливають </vt:lpstr>
      <vt:lpstr>Міжнародний поділ праці та міжнародна економічна інтеграція. Місце в них України</vt:lpstr>
      <vt:lpstr>Презентация PowerPoint</vt:lpstr>
      <vt:lpstr>Презентация PowerPoint</vt:lpstr>
      <vt:lpstr>ОСОБЛИВОСТІ МІЖНАРОДНИХ ЕКОНОМІЧНИХ ВІДНОСИН УКРАЇНИ З КРАЇНАМИ СВІТУ</vt:lpstr>
      <vt:lpstr>Обсяг товарообігу України з деякими країнами  в 2011 р., млн дол </vt:lpstr>
      <vt:lpstr>Структура експорту та імпорту України  з країнами далекого зарубіжжя </vt:lpstr>
      <vt:lpstr>Сучасні проблеми зовнішньоекономічної діяльності України</vt:lpstr>
      <vt:lpstr>Презентация PowerPoint</vt:lpstr>
      <vt:lpstr>Презентация PowerPoint</vt:lpstr>
      <vt:lpstr>ВИСНОВКИ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10</cp:revision>
  <dcterms:created xsi:type="dcterms:W3CDTF">2013-04-25T17:43:57Z</dcterms:created>
  <dcterms:modified xsi:type="dcterms:W3CDTF">2013-04-26T02:48:22Z</dcterms:modified>
</cp:coreProperties>
</file>