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80" r:id="rId4"/>
    <p:sldId id="258" r:id="rId5"/>
    <p:sldId id="287" r:id="rId6"/>
    <p:sldId id="263" r:id="rId7"/>
    <p:sldId id="288" r:id="rId8"/>
    <p:sldId id="292" r:id="rId9"/>
    <p:sldId id="293" r:id="rId10"/>
    <p:sldId id="305" r:id="rId11"/>
    <p:sldId id="296" r:id="rId12"/>
    <p:sldId id="298" r:id="rId13"/>
    <p:sldId id="300" r:id="rId14"/>
    <p:sldId id="301" r:id="rId15"/>
    <p:sldId id="303" r:id="rId16"/>
    <p:sldId id="304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2" autoAdjust="0"/>
    <p:restoredTop sz="94660"/>
  </p:normalViewPr>
  <p:slideViewPr>
    <p:cSldViewPr>
      <p:cViewPr varScale="1">
        <p:scale>
          <a:sx n="74" d="100"/>
          <a:sy n="74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83891076115483E-2"/>
          <c:y val="3.4953001968503934E-2"/>
          <c:w val="0.89212969952530752"/>
          <c:h val="0.76371382874015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Проценти, %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Лист1!$A$2:$A$20</c:f>
              <c:strCache>
                <c:ptCount val="19"/>
                <c:pt idx="0">
                  <c:v>Мальта</c:v>
                </c:pt>
                <c:pt idx="1">
                  <c:v>Естонія</c:v>
                </c:pt>
                <c:pt idx="2">
                  <c:v>Угорщина</c:v>
                </c:pt>
                <c:pt idx="3">
                  <c:v>Фінляндія</c:v>
                </c:pt>
                <c:pt idx="4">
                  <c:v>Польща</c:v>
                </c:pt>
                <c:pt idx="5">
                  <c:v>Литва</c:v>
                </c:pt>
                <c:pt idx="6">
                  <c:v>Латвія</c:v>
                </c:pt>
                <c:pt idx="7">
                  <c:v>Чехія</c:v>
                </c:pt>
                <c:pt idx="8">
                  <c:v>Данія</c:v>
                </c:pt>
                <c:pt idx="9">
                  <c:v>Нідерланди</c:v>
                </c:pt>
                <c:pt idx="10">
                  <c:v>Бельгія</c:v>
                </c:pt>
                <c:pt idx="11">
                  <c:v>Румунія</c:v>
                </c:pt>
                <c:pt idx="12">
                  <c:v>Франція</c:v>
                </c:pt>
                <c:pt idx="13">
                  <c:v>Болгарія</c:v>
                </c:pt>
                <c:pt idx="14">
                  <c:v>Словаччина</c:v>
                </c:pt>
                <c:pt idx="15">
                  <c:v>Німеччина</c:v>
                </c:pt>
                <c:pt idx="16">
                  <c:v>Словенія</c:v>
                </c:pt>
                <c:pt idx="17">
                  <c:v>Португалія</c:v>
                </c:pt>
                <c:pt idx="18">
                  <c:v>Швеція</c:v>
                </c:pt>
              </c:strCache>
            </c:strRef>
          </c:cat>
          <c:val>
            <c:numRef>
              <c:f>Лист1!$B$2:$B$20</c:f>
              <c:numCache>
                <c:formatCode>0%</c:formatCode>
                <c:ptCount val="19"/>
                <c:pt idx="0">
                  <c:v>1</c:v>
                </c:pt>
                <c:pt idx="1">
                  <c:v>0.95</c:v>
                </c:pt>
                <c:pt idx="2">
                  <c:v>0.87</c:v>
                </c:pt>
                <c:pt idx="3">
                  <c:v>0.85</c:v>
                </c:pt>
                <c:pt idx="4">
                  <c:v>0.83</c:v>
                </c:pt>
                <c:pt idx="5">
                  <c:v>0.82</c:v>
                </c:pt>
                <c:pt idx="6">
                  <c:v>0.81</c:v>
                </c:pt>
                <c:pt idx="7">
                  <c:v>0.79</c:v>
                </c:pt>
                <c:pt idx="8">
                  <c:v>0.75</c:v>
                </c:pt>
                <c:pt idx="9">
                  <c:v>0.74</c:v>
                </c:pt>
                <c:pt idx="10">
                  <c:v>0.71</c:v>
                </c:pt>
                <c:pt idx="11">
                  <c:v>0.7</c:v>
                </c:pt>
                <c:pt idx="12">
                  <c:v>0.66</c:v>
                </c:pt>
                <c:pt idx="13">
                  <c:v>0.65</c:v>
                </c:pt>
                <c:pt idx="14">
                  <c:v>0.62</c:v>
                </c:pt>
                <c:pt idx="15">
                  <c:v>0.61</c:v>
                </c:pt>
                <c:pt idx="16">
                  <c:v>0.6</c:v>
                </c:pt>
                <c:pt idx="17">
                  <c:v>0.56999999999999995</c:v>
                </c:pt>
                <c:pt idx="18">
                  <c:v>0.55000000000000004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142464"/>
        <c:axId val="36174080"/>
      </c:barChart>
      <c:catAx>
        <c:axId val="36142464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uk-UA"/>
          </a:p>
        </c:txPr>
        <c:crossAx val="36174080"/>
        <c:crosses val="autoZero"/>
        <c:auto val="1"/>
        <c:lblAlgn val="ctr"/>
        <c:lblOffset val="30"/>
        <c:noMultiLvlLbl val="0"/>
      </c:catAx>
      <c:valAx>
        <c:axId val="361740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cross"/>
        <c:minorTickMark val="none"/>
        <c:tickLblPos val="low"/>
        <c:txPr>
          <a:bodyPr rot="0"/>
          <a:lstStyle/>
          <a:p>
            <a:pPr>
              <a:defRPr/>
            </a:pPr>
            <a:endParaRPr lang="uk-UA"/>
          </a:p>
        </c:txPr>
        <c:crossAx val="3614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345F-9094-4B10-8A4E-92342EAF4209}" type="datetimeFigureOut">
              <a:rPr lang="uk-UA" smtClean="0"/>
              <a:t>24.04.2015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2E53F-9AB0-47DF-8516-44440011E8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231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DCC2-4C5C-4A3E-86FF-97E1E0B27C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2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EF5A-4804-456B-98B0-AC2F565B33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5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5" indent="0">
              <a:buNone/>
              <a:defRPr sz="1600"/>
            </a:lvl3pPr>
            <a:lvl4pPr marL="1371502" indent="0">
              <a:buNone/>
              <a:defRPr sz="1400"/>
            </a:lvl4pPr>
            <a:lvl5pPr marL="1828670" indent="0">
              <a:buNone/>
              <a:defRPr sz="1400"/>
            </a:lvl5pPr>
            <a:lvl6pPr marL="2285837" indent="0">
              <a:buNone/>
              <a:defRPr sz="1400"/>
            </a:lvl6pPr>
            <a:lvl7pPr marL="2743004" indent="0">
              <a:buNone/>
              <a:defRPr sz="1400"/>
            </a:lvl7pPr>
            <a:lvl8pPr marL="3200172" indent="0">
              <a:buNone/>
              <a:defRPr sz="1400"/>
            </a:lvl8pPr>
            <a:lvl9pPr marL="365733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9AE3-26C4-488B-BB0D-CD967593AA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9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36AC2-20E1-421F-AAE9-F8EE443F6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46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04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0" indent="0">
              <a:buNone/>
              <a:defRPr sz="1600" b="1"/>
            </a:lvl5pPr>
            <a:lvl6pPr marL="2285837" indent="0">
              <a:buNone/>
              <a:defRPr sz="1600" b="1"/>
            </a:lvl6pPr>
            <a:lvl7pPr marL="2743004" indent="0">
              <a:buNone/>
              <a:defRPr sz="1600" b="1"/>
            </a:lvl7pPr>
            <a:lvl8pPr marL="3200172" indent="0">
              <a:buNone/>
              <a:defRPr sz="1600" b="1"/>
            </a:lvl8pPr>
            <a:lvl9pPr marL="36573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F300-4C60-4A94-B5FE-8EAAE7A39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3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0A66-47B0-41AA-923A-2C56F1E291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38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2A86-ED33-4EE7-928A-EB5B118CBE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02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70" indent="0">
              <a:buNone/>
              <a:defRPr sz="900"/>
            </a:lvl5pPr>
            <a:lvl6pPr marL="2285837" indent="0">
              <a:buNone/>
              <a:defRPr sz="900"/>
            </a:lvl6pPr>
            <a:lvl7pPr marL="2743004" indent="0">
              <a:buNone/>
              <a:defRPr sz="900"/>
            </a:lvl7pPr>
            <a:lvl8pPr marL="3200172" indent="0">
              <a:buNone/>
              <a:defRPr sz="900"/>
            </a:lvl8pPr>
            <a:lvl9pPr marL="36573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9EEB0-6CC8-424D-AB45-CD8DAF954B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7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5" indent="0">
              <a:buNone/>
              <a:defRPr sz="2400"/>
            </a:lvl3pPr>
            <a:lvl4pPr marL="1371502" indent="0">
              <a:buNone/>
              <a:defRPr sz="2000"/>
            </a:lvl4pPr>
            <a:lvl5pPr marL="1828670" indent="0">
              <a:buNone/>
              <a:defRPr sz="2000"/>
            </a:lvl5pPr>
            <a:lvl6pPr marL="2285837" indent="0">
              <a:buNone/>
              <a:defRPr sz="2000"/>
            </a:lvl6pPr>
            <a:lvl7pPr marL="2743004" indent="0">
              <a:buNone/>
              <a:defRPr sz="2000"/>
            </a:lvl7pPr>
            <a:lvl8pPr marL="3200172" indent="0">
              <a:buNone/>
              <a:defRPr sz="2000"/>
            </a:lvl8pPr>
            <a:lvl9pPr marL="365733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70" indent="0">
              <a:buNone/>
              <a:defRPr sz="900"/>
            </a:lvl5pPr>
            <a:lvl6pPr marL="2285837" indent="0">
              <a:buNone/>
              <a:defRPr sz="900"/>
            </a:lvl6pPr>
            <a:lvl7pPr marL="2743004" indent="0">
              <a:buNone/>
              <a:defRPr sz="900"/>
            </a:lvl7pPr>
            <a:lvl8pPr marL="3200172" indent="0">
              <a:buNone/>
              <a:defRPr sz="900"/>
            </a:lvl8pPr>
            <a:lvl9pPr marL="36573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C0CF0-7722-4F5B-86D2-15884FF5D0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13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55260-F55E-4722-A520-E55E3932D3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78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528B6-3B6D-4EA6-B066-351769C80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7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591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A46B9-EE0D-4578-BCC0-631BC7CFFC33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9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  <a:cs typeface="Arial" charset="0"/>
        </a:defRPr>
      </a:lvl5pPr>
      <a:lvl6pPr marL="457167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35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02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67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421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589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756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923" indent="-22858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2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0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7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4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2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9" algn="l" defTabSz="9143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2364104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uk-UA" sz="2000" dirty="0" smtClean="0">
                <a:solidFill>
                  <a:srgbClr val="000000"/>
                </a:solidFill>
                <a:cs typeface="Times New Roman" pitchFamily="18" charset="0"/>
              </a:rPr>
              <a:t>ПРЕЗЕНТАЦІЯ</a:t>
            </a:r>
            <a:br>
              <a:rPr lang="uk-UA" sz="20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uk-UA" sz="2000" dirty="0" smtClean="0">
                <a:solidFill>
                  <a:srgbClr val="000000"/>
                </a:solidFill>
                <a:cs typeface="Times New Roman" pitchFamily="18" charset="0"/>
              </a:rPr>
              <a:t>з навчального курсу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0000"/>
                </a:solidFill>
                <a:cs typeface="Times New Roman" pitchFamily="18" charset="0"/>
              </a:rPr>
              <a:t>“Екологія” на тему: </a:t>
            </a:r>
          </a:p>
          <a:p>
            <a:pPr eaLnBrk="1" hangingPunct="1">
              <a:spcBef>
                <a:spcPct val="0"/>
              </a:spcBef>
            </a:pPr>
            <a:r>
              <a:rPr lang="uk-UA" sz="3600" b="1" i="1" dirty="0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uk-UA" sz="3600" b="1" dirty="0"/>
              <a:t>Поновлювані джерела енергії. Біоенергетика (</a:t>
            </a:r>
            <a:r>
              <a:rPr lang="uk-UA" b="1" dirty="0"/>
              <a:t>деревина, відходи, біопаливо</a:t>
            </a:r>
            <a:r>
              <a:rPr lang="uk-UA" sz="3600" b="1" dirty="0"/>
              <a:t>)</a:t>
            </a:r>
            <a:r>
              <a:rPr lang="uk-UA" sz="3600" b="1" i="1" dirty="0" smtClean="0">
                <a:solidFill>
                  <a:srgbClr val="000000"/>
                </a:solidFill>
                <a:cs typeface="Times New Roman" pitchFamily="18" charset="0"/>
              </a:rPr>
              <a:t>»</a:t>
            </a:r>
            <a:endParaRPr lang="ru-RU" sz="3600" b="1" i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5" name="Прямоугольник 3"/>
          <p:cNvSpPr>
            <a:spLocks noChangeArrowheads="1"/>
          </p:cNvSpPr>
          <p:nvPr/>
        </p:nvSpPr>
        <p:spPr bwMode="auto">
          <a:xfrm>
            <a:off x="0" y="14097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kern="0" dirty="0" err="1">
                <a:solidFill>
                  <a:sysClr val="windowText" lastClr="000000"/>
                </a:solidFill>
                <a:cs typeface="Times New Roman" pitchFamily="18" charset="0"/>
              </a:rPr>
              <a:t>Університетський</a:t>
            </a:r>
            <a:r>
              <a:rPr lang="ru-RU" sz="2000" kern="0" dirty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ysClr val="windowText" lastClr="000000"/>
                </a:solidFill>
                <a:cs typeface="Times New Roman" pitchFamily="18" charset="0"/>
              </a:rPr>
              <a:t>коледж</a:t>
            </a:r>
            <a:r>
              <a:rPr lang="ru-RU" sz="2000" kern="0" dirty="0">
                <a:solidFill>
                  <a:sysClr val="windowText" lastClr="000000"/>
                </a:solidFill>
                <a:cs typeface="Times New Roman" pitchFamily="18" charset="0"/>
              </a:rPr>
              <a:t/>
            </a:r>
            <a:br>
              <a:rPr lang="ru-RU" sz="2000" kern="0" dirty="0">
                <a:solidFill>
                  <a:sysClr val="windowText" lastClr="000000"/>
                </a:solidFill>
                <a:cs typeface="Times New Roman" pitchFamily="18" charset="0"/>
              </a:rPr>
            </a:br>
            <a:r>
              <a:rPr lang="ru-RU" sz="2000" kern="0" dirty="0" err="1">
                <a:solidFill>
                  <a:sysClr val="windowText" lastClr="000000"/>
                </a:solidFill>
                <a:cs typeface="Times New Roman" pitchFamily="18" charset="0"/>
              </a:rPr>
              <a:t>Київського</a:t>
            </a:r>
            <a:r>
              <a:rPr lang="ru-RU" sz="2000" kern="0" dirty="0">
                <a:solidFill>
                  <a:sysClr val="windowText" lastClr="000000"/>
                </a:solidFill>
                <a:cs typeface="Times New Roman" pitchFamily="18" charset="0"/>
              </a:rPr>
              <a:t> </a:t>
            </a:r>
            <a:r>
              <a:rPr lang="ru-RU" sz="2000" kern="0" dirty="0" err="1">
                <a:solidFill>
                  <a:sysClr val="windowText" lastClr="000000"/>
                </a:solidFill>
                <a:cs typeface="Times New Roman" pitchFamily="18" charset="0"/>
              </a:rPr>
              <a:t>університету</a:t>
            </a:r>
            <a:r>
              <a:rPr lang="ru-RU" sz="2000" kern="0" dirty="0">
                <a:solidFill>
                  <a:sysClr val="windowText" lastClr="000000"/>
                </a:solidFill>
                <a:cs typeface="Times New Roman" pitchFamily="18" charset="0"/>
              </a:rPr>
              <a:t/>
            </a:r>
            <a:br>
              <a:rPr lang="ru-RU" sz="2000" kern="0" dirty="0">
                <a:solidFill>
                  <a:sysClr val="windowText" lastClr="000000"/>
                </a:solidFill>
                <a:cs typeface="Times New Roman" pitchFamily="18" charset="0"/>
              </a:rPr>
            </a:br>
            <a:r>
              <a:rPr lang="ru-RU" sz="2000" kern="0" dirty="0" err="1">
                <a:solidFill>
                  <a:sysClr val="windowText" lastClr="000000"/>
                </a:solidFill>
                <a:cs typeface="Times New Roman" pitchFamily="18" charset="0"/>
              </a:rPr>
              <a:t>імені</a:t>
            </a:r>
            <a:r>
              <a:rPr lang="ru-RU" sz="2000" kern="0" dirty="0">
                <a:solidFill>
                  <a:sysClr val="windowText" lastClr="000000"/>
                </a:solidFill>
                <a:cs typeface="Times New Roman" pitchFamily="18" charset="0"/>
              </a:rPr>
              <a:t> Бориса </a:t>
            </a:r>
            <a:r>
              <a:rPr lang="ru-RU" sz="2000" kern="0" dirty="0" err="1">
                <a:solidFill>
                  <a:sysClr val="windowText" lastClr="000000"/>
                </a:solidFill>
                <a:cs typeface="Times New Roman" pitchFamily="18" charset="0"/>
              </a:rPr>
              <a:t>Грінченка</a:t>
            </a:r>
            <a:endParaRPr lang="ru-RU" sz="2000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4"/>
          <p:cNvSpPr>
            <a:spLocks noChangeArrowheads="1"/>
          </p:cNvSpPr>
          <p:nvPr/>
        </p:nvSpPr>
        <p:spPr bwMode="auto">
          <a:xfrm>
            <a:off x="3994759" y="4848226"/>
            <a:ext cx="51492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Виконали студенти Ткаченко Ю. Д. і Сімон </a:t>
            </a:r>
            <a:r>
              <a:rPr lang="uk-UA" kern="0" dirty="0">
                <a:solidFill>
                  <a:sysClr val="windowText" lastClr="000000"/>
                </a:solidFill>
                <a:cs typeface="Times New Roman" pitchFamily="18" charset="0"/>
              </a:rPr>
              <a:t>О. </a:t>
            </a:r>
            <a:r>
              <a:rPr lang="uk-UA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А.</a:t>
            </a:r>
          </a:p>
          <a:p>
            <a:pPr>
              <a:defRPr/>
            </a:pPr>
            <a:r>
              <a:rPr lang="uk-UA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ПОмс-2-13-4.Од </a:t>
            </a:r>
            <a:r>
              <a:rPr lang="uk-UA" kern="0" dirty="0">
                <a:solidFill>
                  <a:sysClr val="windowText" lastClr="000000"/>
                </a:solidFill>
                <a:cs typeface="Times New Roman" pitchFamily="18" charset="0"/>
              </a:rPr>
              <a:t>групи 2 курсу</a:t>
            </a:r>
          </a:p>
          <a:p>
            <a:pPr>
              <a:defRPr/>
            </a:pPr>
            <a:r>
              <a:rPr lang="uk-UA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Керівник:  </a:t>
            </a:r>
            <a:r>
              <a:rPr lang="uk-UA" kern="0" dirty="0" err="1" smtClean="0">
                <a:solidFill>
                  <a:sysClr val="windowText" lastClr="000000"/>
                </a:solidFill>
                <a:cs typeface="Times New Roman" pitchFamily="18" charset="0"/>
              </a:rPr>
              <a:t>Коровіна</a:t>
            </a:r>
            <a:r>
              <a:rPr lang="uk-UA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 В. А.</a:t>
            </a:r>
            <a:endParaRPr lang="uk-UA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5"/>
          <p:cNvSpPr>
            <a:spLocks noChangeArrowheads="1"/>
          </p:cNvSpPr>
          <p:nvPr/>
        </p:nvSpPr>
        <p:spPr bwMode="auto">
          <a:xfrm>
            <a:off x="3994759" y="6414136"/>
            <a:ext cx="1154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kern="0" dirty="0">
                <a:solidFill>
                  <a:sysClr val="windowText" lastClr="000000"/>
                </a:solidFill>
                <a:cs typeface="Times New Roman" pitchFamily="18" charset="0"/>
              </a:rPr>
              <a:t>Київ </a:t>
            </a:r>
            <a:r>
              <a:rPr lang="uk-UA" kern="0" dirty="0" smtClean="0">
                <a:solidFill>
                  <a:sysClr val="windowText" lastClr="000000"/>
                </a:solidFill>
                <a:cs typeface="Times New Roman" pitchFamily="18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0985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-9126" y="4757983"/>
            <a:ext cx="914400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i="1" u="sng" dirty="0" err="1" smtClean="0"/>
              <a:t>Недол</a:t>
            </a:r>
            <a:r>
              <a:rPr lang="uk-UA" i="1" u="sng" dirty="0" err="1" smtClean="0"/>
              <a:t>іки</a:t>
            </a:r>
            <a:r>
              <a:rPr lang="uk-UA" i="1" u="sng" dirty="0" smtClean="0"/>
              <a:t> </a:t>
            </a:r>
            <a:r>
              <a:rPr lang="ru-RU" i="1" u="sng" dirty="0" err="1" smtClean="0"/>
              <a:t>використання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рідкого</a:t>
            </a:r>
            <a:r>
              <a:rPr lang="ru-RU" i="1" u="sng" dirty="0" smtClean="0"/>
              <a:t> б</a:t>
            </a:r>
            <a:r>
              <a:rPr lang="uk-UA" i="1" u="sng" dirty="0" smtClean="0"/>
              <a:t>і</a:t>
            </a:r>
            <a:r>
              <a:rPr lang="ru-RU" i="1" u="sng" dirty="0" err="1" smtClean="0"/>
              <a:t>опалива</a:t>
            </a:r>
            <a:r>
              <a:rPr lang="ru-RU" i="1" u="sng" dirty="0" smtClean="0"/>
              <a:t> для </a:t>
            </a:r>
            <a:r>
              <a:rPr lang="ru-RU" i="1" u="sng" dirty="0" err="1" smtClean="0"/>
              <a:t>автомобілів</a:t>
            </a:r>
            <a:r>
              <a:rPr lang="uk-UA" i="1" u="sng" dirty="0" smtClean="0"/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9126" y="5238082"/>
            <a:ext cx="9167633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dirty="0">
                <a:solidFill>
                  <a:srgbClr val="000000"/>
                </a:solidFill>
              </a:rPr>
              <a:t>• </a:t>
            </a:r>
            <a:r>
              <a:rPr lang="ru-RU" dirty="0" err="1">
                <a:solidFill>
                  <a:srgbClr val="000000"/>
                </a:solidFill>
              </a:rPr>
              <a:t>низька</a:t>
            </a:r>
            <a:r>
              <a:rPr lang="ru-RU" dirty="0">
                <a:solidFill>
                  <a:srgbClr val="000000"/>
                </a:solidFill>
              </a:rPr>
              <a:t> теплотворна </a:t>
            </a:r>
            <a:r>
              <a:rPr lang="ru-RU" dirty="0" err="1">
                <a:solidFill>
                  <a:srgbClr val="000000"/>
                </a:solidFill>
              </a:rPr>
              <a:t>спроможність</a:t>
            </a:r>
            <a:r>
              <a:rPr lang="ru-RU" dirty="0">
                <a:solidFill>
                  <a:srgbClr val="000000"/>
                </a:solidFill>
              </a:rPr>
              <a:t> в </a:t>
            </a:r>
            <a:r>
              <a:rPr lang="ru-RU" dirty="0" err="1">
                <a:solidFill>
                  <a:srgbClr val="000000"/>
                </a:solidFill>
              </a:rPr>
              <a:t>порівнянні</a:t>
            </a:r>
            <a:r>
              <a:rPr lang="ru-RU" dirty="0">
                <a:solidFill>
                  <a:srgbClr val="000000"/>
                </a:solidFill>
              </a:rPr>
              <a:t> з бензином</a:t>
            </a:r>
            <a:r>
              <a:rPr lang="ru-RU" dirty="0" smtClean="0">
                <a:solidFill>
                  <a:srgbClr val="000000"/>
                </a:solidFill>
              </a:rPr>
              <a:t>;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126" y="5689198"/>
            <a:ext cx="9144000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dirty="0"/>
              <a:t>•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собівартість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біопалива</a:t>
            </a:r>
            <a:r>
              <a:rPr lang="ru-RU" dirty="0" smtClean="0"/>
              <a:t>;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26" y="6140314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ru-RU" dirty="0"/>
              <a:t>• </a:t>
            </a:r>
            <a:r>
              <a:rPr lang="ru-RU" dirty="0" err="1"/>
              <a:t>коррозійність</a:t>
            </a:r>
            <a:r>
              <a:rPr lang="ru-RU" dirty="0"/>
              <a:t> складу масел </a:t>
            </a:r>
            <a:r>
              <a:rPr lang="ru-RU" dirty="0" err="1"/>
              <a:t>біопалива</a:t>
            </a:r>
            <a:r>
              <a:rPr lang="ru-RU" dirty="0"/>
              <a:t> для тих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частинах</a:t>
            </a:r>
            <a:r>
              <a:rPr lang="ru-RU" dirty="0"/>
              <a:t> машин і </a:t>
            </a:r>
            <a:r>
              <a:rPr lang="ru-RU" dirty="0" err="1" smtClean="0"/>
              <a:t>механізмів</a:t>
            </a:r>
            <a:r>
              <a:rPr lang="ru-RU" dirty="0" smtClean="0"/>
              <a:t>.</a:t>
            </a:r>
            <a:endParaRPr lang="uk-UA" dirty="0">
              <a:solidFill>
                <a:srgbClr val="000000"/>
              </a:solidFill>
            </a:endParaRPr>
          </a:p>
        </p:txBody>
      </p:sp>
      <p:pic>
        <p:nvPicPr>
          <p:cNvPr id="1028" name="Picture 4" descr="http://investments.academic.ru/pictures/investments/img1957000_zapravka_benzina_na_azs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3" y="332656"/>
            <a:ext cx="8729542" cy="452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0" y="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2. </a:t>
            </a: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с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 Недоліки використання</a:t>
            </a:r>
            <a:endParaRPr lang="uk-UA" sz="2400" b="1" i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31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. </a:t>
            </a:r>
            <a:r>
              <a:rPr lang="en-US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d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Основні</a:t>
            </a:r>
            <a:r>
              <a:rPr lang="ru-RU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проблеми</a:t>
            </a:r>
            <a:r>
              <a:rPr lang="ru-RU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на шляху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використання</a:t>
            </a:r>
            <a:endParaRPr lang="ru-RU" sz="2400" b="1" i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0" y="4144015"/>
            <a:ext cx="91440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uk-UA" dirty="0" smtClean="0"/>
              <a:t>Ринок біопалива в Україні знаходиться на етапі свого зародження;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uk-UA" dirty="0" smtClean="0"/>
              <a:t>Хоча в країнах Європи питання впровадження біопалива у виробництво активно розглядається і досліджується, кризовий стан української економіки зумовлює певне призупинення цих процесів;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uk-UA" dirty="0" smtClean="0"/>
              <a:t>Більша </a:t>
            </a:r>
            <a:r>
              <a:rPr lang="uk-UA" dirty="0"/>
              <a:t>частина сировини, з якої можна було б виготовляти біологічне пальне, спрямована на експорт в країни Європи для забезпечення їх власних </a:t>
            </a:r>
            <a:r>
              <a:rPr lang="uk-UA" dirty="0" smtClean="0"/>
              <a:t>потреб;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uk-UA" dirty="0" smtClean="0"/>
              <a:t>Значні недоліки використання;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uk-UA" dirty="0" smtClean="0"/>
              <a:t>Нове обладнання коштує доволі дорого.</a:t>
            </a:r>
          </a:p>
        </p:txBody>
      </p:sp>
      <p:pic>
        <p:nvPicPr>
          <p:cNvPr id="7170" name="Picture 2" descr="http://ipress.ua/media/gallery/full/u/k/ukuri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78" y="456062"/>
            <a:ext cx="5894843" cy="3926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687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. </a:t>
            </a: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е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Використання</a:t>
            </a:r>
            <a:r>
              <a:rPr lang="ru-RU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у </a:t>
            </a:r>
            <a:r>
              <a:rPr lang="ru-RU" sz="2400" b="1" i="1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світі</a:t>
            </a:r>
            <a:endParaRPr lang="ru-RU" sz="2400" b="1" i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-29887" y="5452591"/>
            <a:ext cx="91440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uk-UA" dirty="0" smtClean="0"/>
              <a:t>США – деревні відходи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uk-UA" dirty="0" smtClean="0"/>
              <a:t>Маврикій – сільськогосподарські відходи (цукрова тростина)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uk-UA" dirty="0"/>
              <a:t>Південно-Східна Азія </a:t>
            </a:r>
            <a:r>
              <a:rPr lang="uk-UA" dirty="0" smtClean="0"/>
              <a:t>– сільськогосподарські відходи (</a:t>
            </a:r>
            <a:r>
              <a:rPr lang="uk-UA" dirty="0"/>
              <a:t>рисове лушпиння</a:t>
            </a:r>
            <a:r>
              <a:rPr lang="uk-UA" dirty="0" smtClean="0"/>
              <a:t>)</a:t>
            </a:r>
          </a:p>
          <a:p>
            <a:pPr marL="342900" indent="-34290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uk-UA" dirty="0" smtClean="0"/>
              <a:t>Великобританія – залишки тваринництва</a:t>
            </a:r>
          </a:p>
        </p:txBody>
      </p:sp>
      <p:pic>
        <p:nvPicPr>
          <p:cNvPr id="5" name="Picture 2" descr="http://germany.agroua.net/spaw2/uploads/images/Abb06_2010_72dpi_RG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7" y="332657"/>
            <a:ext cx="7559465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90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33787970"/>
              </p:ext>
            </p:extLst>
          </p:nvPr>
        </p:nvGraphicFramePr>
        <p:xfrm>
          <a:off x="61504" y="438083"/>
          <a:ext cx="9114112" cy="6095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44" y="63936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i="1" u="sng" dirty="0" err="1" smtClean="0"/>
              <a:t>Частка</a:t>
            </a:r>
            <a:r>
              <a:rPr lang="ru-RU" sz="2000" i="1" u="sng" dirty="0" smtClean="0"/>
              <a:t> </a:t>
            </a:r>
            <a:r>
              <a:rPr lang="ru-RU" sz="2000" i="1" u="sng" dirty="0" err="1"/>
              <a:t>біомаси</a:t>
            </a:r>
            <a:r>
              <a:rPr lang="ru-RU" sz="2000" i="1" u="sng" dirty="0"/>
              <a:t> </a:t>
            </a:r>
            <a:r>
              <a:rPr lang="ru-RU" sz="2000" i="1" u="sng" dirty="0" err="1"/>
              <a:t>серед</a:t>
            </a:r>
            <a:r>
              <a:rPr lang="ru-RU" sz="2000" i="1" u="sng" dirty="0"/>
              <a:t> </a:t>
            </a:r>
            <a:r>
              <a:rPr lang="ru-RU" sz="2000" i="1" u="sng" dirty="0" err="1"/>
              <a:t>відновлювальних</a:t>
            </a:r>
            <a:r>
              <a:rPr lang="ru-RU" sz="2000" i="1" u="sng" dirty="0"/>
              <a:t> </a:t>
            </a:r>
            <a:r>
              <a:rPr lang="ru-RU" sz="2000" i="1" u="sng" dirty="0" err="1"/>
              <a:t>джерел</a:t>
            </a:r>
            <a:r>
              <a:rPr lang="ru-RU" sz="2000" i="1" u="sng" dirty="0"/>
              <a:t> </a:t>
            </a:r>
            <a:r>
              <a:rPr lang="ru-RU" sz="2000" i="1" u="sng" dirty="0" err="1" smtClean="0"/>
              <a:t>енергії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країн</a:t>
            </a:r>
            <a:r>
              <a:rPr lang="ru-RU" sz="2000" i="1" u="sng" dirty="0" smtClean="0"/>
              <a:t> </a:t>
            </a:r>
            <a:r>
              <a:rPr lang="ru-RU" sz="2000" i="1" u="sng" dirty="0" err="1" smtClean="0"/>
              <a:t>Європи</a:t>
            </a:r>
            <a:r>
              <a:rPr lang="ru-RU" sz="2000" i="1" u="sng" dirty="0" smtClean="0"/>
              <a:t>, </a:t>
            </a:r>
            <a:r>
              <a:rPr lang="ru-RU" sz="2000" i="1" u="sng" dirty="0"/>
              <a:t>2011 </a:t>
            </a:r>
            <a:r>
              <a:rPr lang="ru-RU" sz="2000" i="1" u="sng" dirty="0" err="1"/>
              <a:t>рік</a:t>
            </a:r>
            <a:endParaRPr lang="uk-UA" sz="2000" i="1" u="sng" dirty="0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0" y="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. </a:t>
            </a: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е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Використання</a:t>
            </a:r>
            <a:r>
              <a:rPr lang="ru-RU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у </a:t>
            </a:r>
            <a:r>
              <a:rPr lang="ru-RU" sz="2400" b="1" i="1" dirty="0" err="1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світі</a:t>
            </a:r>
            <a:endParaRPr lang="ru-RU" sz="2400" b="1" i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77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0" y="6100870"/>
            <a:ext cx="9144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 smtClean="0"/>
              <a:t>На </a:t>
            </a:r>
            <a:r>
              <a:rPr lang="uk-UA" dirty="0"/>
              <a:t>2015 рік Біоенергетична асоціація України прогнозує </a:t>
            </a:r>
            <a:r>
              <a:rPr lang="uk-UA" dirty="0" smtClean="0"/>
              <a:t>зростання </a:t>
            </a:r>
            <a:r>
              <a:rPr lang="uk-UA" dirty="0"/>
              <a:t> цих показників у зв'язку з гострою необхідністю заміщення російського газу </a:t>
            </a:r>
            <a:r>
              <a:rPr lang="uk-UA" dirty="0" smtClean="0"/>
              <a:t>іншим паливом.</a:t>
            </a:r>
            <a:r>
              <a:rPr lang="uk-UA" dirty="0"/>
              <a:t> </a:t>
            </a:r>
            <a:endParaRPr lang="uk-UA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80484"/>
              </p:ext>
            </p:extLst>
          </p:nvPr>
        </p:nvGraphicFramePr>
        <p:xfrm>
          <a:off x="9393" y="620688"/>
          <a:ext cx="9135818" cy="53339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75986"/>
                <a:gridCol w="1728192"/>
                <a:gridCol w="133164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Вид біомаси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Всього утворюється, млн. т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% від загальної кількості</a:t>
                      </a:r>
                      <a:endParaRPr lang="uk-UA" sz="2000" dirty="0"/>
                    </a:p>
                  </a:txBody>
                  <a:tcPr anchor="ctr"/>
                </a:tc>
              </a:tr>
              <a:tr h="650344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Солома</a:t>
                      </a:r>
                      <a:r>
                        <a:rPr lang="uk-UA" sz="2000" baseline="0" dirty="0" smtClean="0"/>
                        <a:t> зернових культур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32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uk-UA" sz="2000" dirty="0"/>
                    </a:p>
                  </a:txBody>
                  <a:tcPr anchor="ctr"/>
                </a:tc>
              </a:tr>
              <a:tr h="628721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Солома рапсу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70</a:t>
                      </a:r>
                      <a:endParaRPr lang="uk-UA" sz="2000" dirty="0"/>
                    </a:p>
                  </a:txBody>
                  <a:tcPr anchor="ctr"/>
                </a:tc>
              </a:tr>
              <a:tr h="751114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Відходи кукурудзи на зерно (стебла, початки)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34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52</a:t>
                      </a:r>
                      <a:endParaRPr lang="uk-UA" sz="2000" dirty="0"/>
                    </a:p>
                  </a:txBody>
                  <a:tcPr anchor="ctr"/>
                </a:tc>
              </a:tr>
              <a:tr h="492373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Відходи соняшника (стебла)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17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67</a:t>
                      </a:r>
                      <a:endParaRPr lang="uk-UA" sz="2000" dirty="0"/>
                    </a:p>
                  </a:txBody>
                  <a:tcPr anchor="ctr"/>
                </a:tc>
              </a:tr>
              <a:tr h="693291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Вторинні відходи с/г</a:t>
                      </a:r>
                      <a:r>
                        <a:rPr lang="uk-UA" sz="2000" baseline="0" dirty="0" smtClean="0"/>
                        <a:t> (лушпиння, жом) 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10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77</a:t>
                      </a:r>
                      <a:endParaRPr lang="uk-UA" sz="2000" dirty="0"/>
                    </a:p>
                  </a:txBody>
                  <a:tcPr anchor="ctr"/>
                </a:tc>
              </a:tr>
              <a:tr h="602853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Деревна</a:t>
                      </a:r>
                      <a:r>
                        <a:rPr lang="uk-UA" sz="2000" baseline="0" dirty="0" smtClean="0"/>
                        <a:t> біомаса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4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89</a:t>
                      </a:r>
                      <a:endParaRPr lang="uk-UA" sz="2000" dirty="0"/>
                    </a:p>
                  </a:txBody>
                  <a:tcPr anchor="ctr"/>
                </a:tc>
              </a:tr>
              <a:tr h="509413">
                <a:tc>
                  <a:txBody>
                    <a:bodyPr/>
                    <a:lstStyle/>
                    <a:p>
                      <a:pPr algn="l"/>
                      <a:r>
                        <a:rPr lang="uk-UA" sz="2000" dirty="0" smtClean="0"/>
                        <a:t>Енергетичні</a:t>
                      </a:r>
                      <a:r>
                        <a:rPr lang="uk-UA" sz="2000" baseline="0" dirty="0" smtClean="0"/>
                        <a:t> культури (тополя, </a:t>
                      </a:r>
                      <a:r>
                        <a:rPr lang="uk-UA" sz="2000" baseline="0" dirty="0" err="1" smtClean="0"/>
                        <a:t>міскантус</a:t>
                      </a:r>
                      <a:r>
                        <a:rPr lang="uk-UA" sz="2000" baseline="0" dirty="0" smtClean="0"/>
                        <a:t>, верба тощо)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20</a:t>
                      </a:r>
                      <a:endParaRPr lang="uk-U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85</a:t>
                      </a:r>
                      <a:endParaRPr lang="uk-UA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0" y="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. </a:t>
            </a:r>
            <a:r>
              <a:rPr lang="en-US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Використання</a:t>
            </a:r>
            <a:r>
              <a:rPr lang="ru-RU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в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Україні</a:t>
            </a:r>
            <a:r>
              <a:rPr lang="ru-RU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та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можливі</a:t>
            </a:r>
            <a:r>
              <a:rPr lang="ru-RU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перспективи</a:t>
            </a:r>
            <a:endParaRPr lang="ru-RU" sz="2400" b="1" i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11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-32860" y="596079"/>
            <a:ext cx="9144000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i="1" u="sng" dirty="0" smtClean="0"/>
              <a:t>Пропозиції щодо розвитку біоенергетики в Україні: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-32860" y="1159428"/>
            <a:ext cx="9144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 smtClean="0"/>
              <a:t>☼ Поступово ліквідувати існуючу систему субсидування з бюджету України вартості природного газу для населення і ЖКГ.</a:t>
            </a: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-32860" y="2035022"/>
            <a:ext cx="9144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 smtClean="0"/>
              <a:t>☼ На державному рівні встановити адекватні цілі по розвитку біоенергетики, зокрема в оновленій стратегії України до 2030 року.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-32860" y="2910616"/>
            <a:ext cx="9144000" cy="7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 smtClean="0"/>
              <a:t>☼ Зробити простішою процедуру отримання податкових пільг для ввезення в Україну </a:t>
            </a:r>
            <a:r>
              <a:rPr lang="uk-UA" dirty="0" err="1" smtClean="0"/>
              <a:t>енергоефективного</a:t>
            </a:r>
            <a:r>
              <a:rPr lang="uk-UA" dirty="0" smtClean="0"/>
              <a:t> обладнання.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-32860" y="3757228"/>
            <a:ext cx="9144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 smtClean="0"/>
              <a:t>☼ Встановити «зелений» тариф для електроенергії, виробленої з біогазу, твердих побутових відходів та при спалюванні біомаси з викопними паливами.</a:t>
            </a: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-32860" y="4632822"/>
            <a:ext cx="9144000" cy="3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 smtClean="0"/>
              <a:t>☼ Зробити простішою процедуру надання землі під об’єкти біоенергетики.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-32860" y="5147035"/>
            <a:ext cx="9144000" cy="3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 smtClean="0"/>
              <a:t>☼ Державна допомога в інвестуванні Біоенергетичної асоціації України.</a:t>
            </a: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-32860" y="5661248"/>
            <a:ext cx="9144000" cy="7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 smtClean="0"/>
              <a:t>☼ Організувати на державному рівні процес субсидування покупки біоенергетичного обладнання в розмірі 20-30% від його вартості (в залежності від виду обладнання).</a:t>
            </a: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0" y="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. </a:t>
            </a:r>
            <a:r>
              <a:rPr lang="en-US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f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Використання</a:t>
            </a:r>
            <a:r>
              <a:rPr lang="ru-RU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в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Україні</a:t>
            </a:r>
            <a:r>
              <a:rPr lang="ru-RU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та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можливі</a:t>
            </a:r>
            <a:r>
              <a:rPr lang="ru-RU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перспективи</a:t>
            </a:r>
            <a:endParaRPr lang="ru-RU" sz="2400" b="1" i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00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3071"/>
            <a:ext cx="9144000" cy="836632"/>
          </a:xfrm>
        </p:spPr>
        <p:txBody>
          <a:bodyPr/>
          <a:lstStyle/>
          <a:p>
            <a:pPr algn="ctr"/>
            <a:r>
              <a:rPr lang="uk-UA" sz="3600" dirty="0" smtClean="0">
                <a:latin typeface="Comic Sans MS" pitchFamily="66" charset="0"/>
              </a:rPr>
              <a:t>Висновок</a:t>
            </a:r>
            <a:endParaRPr lang="ru-RU" sz="3600" dirty="0" smtClean="0">
              <a:latin typeface="Comic Sans MS" pitchFamily="66" charset="0"/>
            </a:endParaRPr>
          </a:p>
        </p:txBody>
      </p:sp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0" y="674102"/>
            <a:ext cx="500404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/>
              <a:t>Україна, як аграрна держава, має значний потенціал для розвитку власного ринку біопалива, що є надзвичайно важливим фактором в умовах нестабільної світової економіки, та росту цін на традиційні енергоносії</a:t>
            </a:r>
            <a:r>
              <a:rPr lang="uk-UA" sz="2000" dirty="0" smtClean="0"/>
              <a:t>. </a:t>
            </a:r>
            <a:r>
              <a:rPr lang="ru-RU" sz="2000" dirty="0" err="1"/>
              <a:t>Вирішити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біопалива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переходу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господарств</a:t>
            </a:r>
            <a:r>
              <a:rPr lang="ru-RU" sz="2000" dirty="0"/>
              <a:t> на </a:t>
            </a:r>
            <a:r>
              <a:rPr lang="ru-RU" sz="2000" dirty="0" err="1"/>
              <a:t>новітні</a:t>
            </a:r>
            <a:r>
              <a:rPr lang="ru-RU" sz="2000" dirty="0"/>
              <a:t>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. 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124" name="Прямоугольник 12"/>
          <p:cNvSpPr>
            <a:spLocks noChangeArrowheads="1"/>
          </p:cNvSpPr>
          <p:nvPr/>
        </p:nvSpPr>
        <p:spPr bwMode="auto">
          <a:xfrm>
            <a:off x="3995936" y="4090422"/>
            <a:ext cx="514806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Але в </a:t>
            </a:r>
            <a:r>
              <a:rPr lang="ru-RU" sz="2000" dirty="0" err="1"/>
              <a:t>Україні</a:t>
            </a:r>
            <a:r>
              <a:rPr lang="ru-RU" sz="2000" dirty="0"/>
              <a:t>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smtClean="0"/>
              <a:t>с/г </a:t>
            </a:r>
            <a:r>
              <a:rPr lang="ru-RU" sz="2000" dirty="0" err="1" smtClean="0"/>
              <a:t>підприємств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smtClean="0"/>
              <a:t>з </a:t>
            </a:r>
            <a:r>
              <a:rPr lang="ru-RU" sz="2000" dirty="0" err="1"/>
              <a:t>недовірою</a:t>
            </a:r>
            <a:r>
              <a:rPr lang="ru-RU" sz="2000" dirty="0"/>
              <a:t> </a:t>
            </a:r>
            <a:r>
              <a:rPr lang="ru-RU" sz="2000" dirty="0" err="1"/>
              <a:t>відносяться</a:t>
            </a:r>
            <a:r>
              <a:rPr lang="ru-RU" sz="2000" dirty="0"/>
              <a:t> до </a:t>
            </a:r>
            <a:r>
              <a:rPr lang="ru-RU" sz="2000" dirty="0" err="1"/>
              <a:t>екологічно</a:t>
            </a:r>
            <a:r>
              <a:rPr lang="ru-RU" sz="2000" dirty="0"/>
              <a:t> чистого </a:t>
            </a:r>
            <a:r>
              <a:rPr lang="ru-RU" sz="2000" dirty="0" err="1"/>
              <a:t>пального</a:t>
            </a:r>
            <a:r>
              <a:rPr lang="ru-RU" sz="2000" dirty="0"/>
              <a:t>. Тому на </a:t>
            </a:r>
            <a:r>
              <a:rPr lang="ru-RU" sz="2000" dirty="0" smtClean="0"/>
              <a:t>нашу думку </a:t>
            </a:r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 err="1"/>
              <a:t>країні</a:t>
            </a:r>
            <a:r>
              <a:rPr lang="ru-RU" sz="2000" dirty="0"/>
              <a:t> </a:t>
            </a:r>
            <a:r>
              <a:rPr lang="ru-RU" sz="2000" dirty="0" err="1"/>
              <a:t>існує</a:t>
            </a:r>
            <a:r>
              <a:rPr lang="ru-RU" sz="2000" dirty="0"/>
              <a:t> велика </a:t>
            </a:r>
            <a:r>
              <a:rPr lang="ru-RU" sz="2000" dirty="0" smtClean="0"/>
              <a:t>потреба </a:t>
            </a:r>
            <a:r>
              <a:rPr lang="ru-RU" sz="2000" dirty="0" err="1" smtClean="0"/>
              <a:t>інформування</a:t>
            </a:r>
            <a:r>
              <a:rPr lang="ru-RU" sz="2000" dirty="0" smtClean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, а особливо тих,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веде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, про </a:t>
            </a:r>
            <a:r>
              <a:rPr lang="ru-RU" sz="2000" dirty="0" err="1"/>
              <a:t>переваги</a:t>
            </a:r>
            <a:r>
              <a:rPr lang="ru-RU" sz="2000" dirty="0"/>
              <a:t> та </a:t>
            </a:r>
            <a:r>
              <a:rPr lang="ru-RU" sz="2000" dirty="0" err="1"/>
              <a:t>недоліки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біопалива</a:t>
            </a:r>
            <a:r>
              <a:rPr lang="ru-RU" sz="2000" dirty="0"/>
              <a:t>.</a:t>
            </a: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7410" name="Picture 2" descr="http://rencentre.com/wp-content/uploads/2012/01/Ren-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4139952" cy="3631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cikave.org.ua/wp-content/uploads/2011/09/biofuel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" y="4000500"/>
            <a:ext cx="390525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52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363" y="1895489"/>
            <a:ext cx="7915275" cy="3067023"/>
          </a:xfrm>
        </p:spPr>
        <p:txBody>
          <a:bodyPr>
            <a:noAutofit/>
          </a:bodyPr>
          <a:lstStyle/>
          <a:p>
            <a:pPr marL="457200" indent="-457200" fontAlgn="auto">
              <a:buFont typeface="+mj-lt"/>
              <a:buAutoNum type="arabicPeriod"/>
              <a:defRPr/>
            </a:pPr>
            <a:r>
              <a:rPr lang="ru-RU" sz="2000" dirty="0" err="1"/>
              <a:t>Коксал</a:t>
            </a:r>
            <a:r>
              <a:rPr lang="ru-RU" sz="2000" dirty="0"/>
              <a:t> О. </a:t>
            </a:r>
            <a:r>
              <a:rPr lang="ru-RU" sz="2000" dirty="0" err="1"/>
              <a:t>Чинники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і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біопалива</a:t>
            </a:r>
            <a:r>
              <a:rPr lang="ru-RU" sz="2000" dirty="0"/>
              <a:t> / О. </a:t>
            </a:r>
            <a:r>
              <a:rPr lang="ru-RU" sz="2000" dirty="0" err="1"/>
              <a:t>Коксал</a:t>
            </a:r>
            <a:r>
              <a:rPr lang="ru-RU" sz="2000" dirty="0"/>
              <a:t>, І. </a:t>
            </a:r>
            <a:r>
              <a:rPr lang="ru-RU" sz="2000" dirty="0" err="1"/>
              <a:t>Деллал</a:t>
            </a:r>
            <a:r>
              <a:rPr lang="ru-RU" sz="2000" dirty="0"/>
              <a:t> // </a:t>
            </a:r>
            <a:r>
              <a:rPr lang="ru-RU" sz="2000" dirty="0" err="1"/>
              <a:t>Актуальні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економіки</a:t>
            </a:r>
            <a:r>
              <a:rPr lang="ru-RU" sz="2000" dirty="0"/>
              <a:t>. - 2012. - № 11. - С. </a:t>
            </a:r>
            <a:r>
              <a:rPr lang="ru-RU" sz="2000" dirty="0" smtClean="0"/>
              <a:t>368</a:t>
            </a:r>
            <a:r>
              <a:rPr lang="ru-RU" sz="2000" dirty="0"/>
              <a:t>.</a:t>
            </a:r>
            <a:endParaRPr lang="uk-UA" sz="2000" dirty="0" smtClean="0"/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ru-RU" sz="2000" dirty="0"/>
              <a:t>Альтернативна </a:t>
            </a:r>
            <a:r>
              <a:rPr lang="ru-RU" sz="2000" dirty="0" err="1"/>
              <a:t>енергетика</a:t>
            </a:r>
            <a:r>
              <a:rPr lang="ru-RU" sz="2000" dirty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: </a:t>
            </a:r>
            <a:r>
              <a:rPr lang="ru-RU" sz="2000" dirty="0" err="1"/>
              <a:t>матеріали</a:t>
            </a:r>
            <a:r>
              <a:rPr lang="ru-RU" sz="2000" dirty="0"/>
              <a:t> до </a:t>
            </a:r>
            <a:r>
              <a:rPr lang="ru-RU" sz="2000" dirty="0" err="1"/>
              <a:t>уроків</a:t>
            </a:r>
            <a:r>
              <a:rPr lang="ru-RU" sz="2000" dirty="0"/>
              <a:t>, </a:t>
            </a:r>
            <a:r>
              <a:rPr lang="ru-RU" sz="2000" dirty="0" err="1"/>
              <a:t>факультативів</a:t>
            </a:r>
            <a:r>
              <a:rPr lang="ru-RU" sz="2000" dirty="0"/>
              <a:t>, МАН / </a:t>
            </a:r>
            <a:r>
              <a:rPr lang="ru-RU" sz="2000" dirty="0" err="1"/>
              <a:t>Сергій</a:t>
            </a:r>
            <a:r>
              <a:rPr lang="ru-RU" sz="2000" dirty="0"/>
              <a:t> Величко, </a:t>
            </a:r>
            <a:r>
              <a:rPr lang="ru-RU" sz="2000" dirty="0" err="1"/>
              <a:t>Олександр</a:t>
            </a:r>
            <a:r>
              <a:rPr lang="ru-RU" sz="2000" dirty="0"/>
              <a:t> Третьяков. - </a:t>
            </a:r>
            <a:r>
              <a:rPr lang="ru-RU" sz="2000" dirty="0" err="1"/>
              <a:t>Харків</a:t>
            </a:r>
            <a:r>
              <a:rPr lang="ru-RU" sz="2000" dirty="0"/>
              <a:t> : Основа, 2010. </a:t>
            </a:r>
            <a:r>
              <a:rPr lang="ru-RU" sz="2000" dirty="0" smtClean="0"/>
              <a:t>– 126.</a:t>
            </a:r>
          </a:p>
          <a:p>
            <a:pPr marL="457200" indent="-457200" fontAlgn="auto">
              <a:buFont typeface="+mj-lt"/>
              <a:buAutoNum type="arabicPeriod"/>
              <a:defRPr/>
            </a:pPr>
            <a:r>
              <a:rPr lang="uk-UA" sz="2000" dirty="0"/>
              <a:t>Альтернативні джерела </a:t>
            </a:r>
            <a:r>
              <a:rPr lang="uk-UA" sz="2000" dirty="0" smtClean="0"/>
              <a:t>енергії: </a:t>
            </a:r>
            <a:r>
              <a:rPr lang="uk-UA" sz="2000" dirty="0"/>
              <a:t>Навчальний посібник / Світлана Дев’яткіна, Тетяна </a:t>
            </a:r>
            <a:r>
              <a:rPr lang="uk-UA" sz="2000" dirty="0" err="1"/>
              <a:t>Шкварницька</a:t>
            </a:r>
            <a:r>
              <a:rPr lang="uk-UA" sz="2000" dirty="0"/>
              <a:t> ; М-во освіти і науки України, Нац. авіаційний ун-т. - К. : НАУ, 2006. - 89</a:t>
            </a:r>
            <a:r>
              <a:rPr lang="uk-UA" sz="2000" dirty="0" smtClean="0"/>
              <a:t>, </a:t>
            </a:r>
            <a:r>
              <a:rPr lang="uk-UA" sz="2000" dirty="0"/>
              <a:t>с</a:t>
            </a:r>
            <a:endParaRPr lang="uk-UA" sz="2000" dirty="0" smtClean="0"/>
          </a:p>
        </p:txBody>
      </p:sp>
      <p:sp>
        <p:nvSpPr>
          <p:cNvPr id="20483" name="Заголовок 1"/>
          <p:cNvSpPr txBox="1">
            <a:spLocks/>
          </p:cNvSpPr>
          <p:nvPr/>
        </p:nvSpPr>
        <p:spPr bwMode="auto">
          <a:xfrm>
            <a:off x="0" y="104776"/>
            <a:ext cx="91440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dirty="0">
                <a:solidFill>
                  <a:srgbClr val="000000"/>
                </a:solidFill>
                <a:latin typeface="Comic Sans MS" pitchFamily="66" charset="0"/>
              </a:rPr>
              <a:t>Література:</a:t>
            </a:r>
          </a:p>
        </p:txBody>
      </p:sp>
    </p:spTree>
    <p:extLst>
      <p:ext uri="{BB962C8B-B14F-4D97-AF65-F5344CB8AC3E}">
        <p14:creationId xmlns:p14="http://schemas.microsoft.com/office/powerpoint/2010/main" val="9344581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732213" y="-120014"/>
            <a:ext cx="1679575" cy="1097281"/>
          </a:xfrm>
        </p:spPr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Зміст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7668344" cy="30963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 err="1" smtClean="0"/>
              <a:t>Поняття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поновлювані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джерела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 err="1" smtClean="0"/>
              <a:t>Поняття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біоенергетику</a:t>
            </a:r>
            <a:r>
              <a:rPr lang="ru-RU" sz="2400" dirty="0" smtClean="0"/>
              <a:t>: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uk-UA" sz="2400" dirty="0" smtClean="0"/>
              <a:t>Принцип роботи;</a:t>
            </a:r>
            <a:endParaRPr lang="ru-RU" sz="2400" dirty="0" smtClean="0"/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ru-RU" sz="2400" dirty="0" err="1" smtClean="0"/>
              <a:t>Переваги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;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ru-RU" sz="2400" dirty="0" err="1" smtClean="0"/>
              <a:t>Недоліки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;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ru-RU" sz="2400" dirty="0" err="1" smtClean="0"/>
              <a:t>Основні</a:t>
            </a:r>
            <a:r>
              <a:rPr lang="ru-RU" sz="2400" dirty="0" smtClean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 на шляху </a:t>
            </a:r>
            <a:r>
              <a:rPr lang="ru-RU" sz="2400" dirty="0" err="1" smtClean="0"/>
              <a:t>використання</a:t>
            </a:r>
            <a:r>
              <a:rPr lang="ru-RU" sz="2400" dirty="0"/>
              <a:t>;</a:t>
            </a:r>
            <a:endParaRPr lang="ru-RU" sz="2400" dirty="0" smtClean="0"/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/>
              <a:t>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;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Україні</a:t>
            </a:r>
            <a:r>
              <a:rPr lang="ru-RU" sz="2400" dirty="0"/>
              <a:t> та </a:t>
            </a:r>
            <a:r>
              <a:rPr lang="ru-RU" sz="2400" dirty="0" err="1"/>
              <a:t>можливі</a:t>
            </a:r>
            <a:r>
              <a:rPr lang="ru-RU" sz="2400" dirty="0"/>
              <a:t> </a:t>
            </a:r>
            <a:r>
              <a:rPr lang="ru-RU" sz="2400" dirty="0" err="1" smtClean="0"/>
              <a:t>перспективи</a:t>
            </a:r>
            <a:r>
              <a:rPr lang="ru-RU" sz="2400" dirty="0" smtClean="0"/>
              <a:t>.</a:t>
            </a:r>
            <a:endParaRPr lang="uk-UA" sz="2400" dirty="0"/>
          </a:p>
          <a:p>
            <a:pPr marL="342875" indent="-342875">
              <a:buFontTx/>
              <a:buNone/>
              <a:defRPr/>
            </a:pPr>
            <a:endParaRPr lang="ru-RU" sz="2400" dirty="0"/>
          </a:p>
          <a:p>
            <a:pPr marL="914400" lvl="1" indent="-514350">
              <a:buFont typeface="+mj-lt"/>
              <a:buAutoNum type="arabicPeriod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8668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1527175" cy="849713"/>
          </a:xfrm>
        </p:spPr>
        <p:txBody>
          <a:bodyPr/>
          <a:lstStyle/>
          <a:p>
            <a:r>
              <a:rPr lang="uk-UA" sz="3600" dirty="0" smtClean="0">
                <a:latin typeface="Comic Sans MS" pitchFamily="66" charset="0"/>
              </a:rPr>
              <a:t>Вступ</a:t>
            </a:r>
            <a:endParaRPr lang="ru-RU" sz="3600" dirty="0" smtClean="0">
              <a:latin typeface="Comic Sans MS" pitchFamily="66" charset="0"/>
            </a:endParaRPr>
          </a:p>
        </p:txBody>
      </p:sp>
      <p:sp>
        <p:nvSpPr>
          <p:cNvPr id="5124" name="Прямоугольник 12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000" indent="-3429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000000"/>
                </a:solidFill>
                <a:cs typeface="Times New Roman" pitchFamily="18" charset="0"/>
              </a:rPr>
              <a:t>Мета роботи – висвітлити деякі аспекти стану відновлюваної енергетики, окреслити перспективи її розвитку, охарактеризувати переваги біоенергетики.</a:t>
            </a:r>
          </a:p>
          <a:p>
            <a:pPr marL="36000" indent="-3429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000000"/>
                </a:solidFill>
                <a:cs typeface="Times New Roman" pitchFamily="18" charset="0"/>
              </a:rPr>
              <a:t>Енергетика як галузь промисловості є об’єктом дослідження.</a:t>
            </a:r>
          </a:p>
          <a:p>
            <a:pPr marL="36000" indent="-3429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000000"/>
                </a:solidFill>
                <a:cs typeface="Times New Roman" pitchFamily="18" charset="0"/>
              </a:rPr>
              <a:t>Предметом виступає біоенергетика як її особлива складова.</a:t>
            </a:r>
          </a:p>
          <a:p>
            <a:pPr marL="36000" indent="-34290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000000"/>
                </a:solidFill>
                <a:cs typeface="Times New Roman" pitchFamily="18" charset="0"/>
              </a:rPr>
              <a:t>Використані теоретичні наукові методи (аналіз, синтез, узагальнення).</a:t>
            </a:r>
            <a:endParaRPr lang="uk-UA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" name="Picture 4" descr="http://i1.i.ua/prikol/thumb/4/6/779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9" y="649360"/>
            <a:ext cx="7439402" cy="4435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16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" y="51461"/>
            <a:ext cx="9143999" cy="425211"/>
          </a:xfrm>
        </p:spPr>
        <p:txBody>
          <a:bodyPr/>
          <a:lstStyle/>
          <a:p>
            <a:pPr algn="ctr"/>
            <a:r>
              <a:rPr lang="ru-RU" sz="3000" b="1" dirty="0" smtClean="0">
                <a:latin typeface="Comic Sans MS" pitchFamily="66" charset="0"/>
              </a:rPr>
              <a:t>1. </a:t>
            </a:r>
            <a:r>
              <a:rPr lang="ru-RU" sz="3000" b="1" dirty="0" err="1" smtClean="0">
                <a:latin typeface="Comic Sans MS" pitchFamily="66" charset="0"/>
              </a:rPr>
              <a:t>Поняття</a:t>
            </a:r>
            <a:r>
              <a:rPr lang="ru-RU" sz="3000" b="1" dirty="0" smtClean="0">
                <a:latin typeface="Comic Sans MS" pitchFamily="66" charset="0"/>
              </a:rPr>
              <a:t> </a:t>
            </a:r>
            <a:r>
              <a:rPr lang="ru-RU" sz="3000" b="1" dirty="0">
                <a:latin typeface="Comic Sans MS" pitchFamily="66" charset="0"/>
              </a:rPr>
              <a:t>про </a:t>
            </a:r>
            <a:r>
              <a:rPr lang="ru-RU" sz="3000" b="1" dirty="0" err="1">
                <a:latin typeface="Comic Sans MS" pitchFamily="66" charset="0"/>
              </a:rPr>
              <a:t>поновлювані</a:t>
            </a:r>
            <a:r>
              <a:rPr lang="ru-RU" sz="3000" b="1" dirty="0">
                <a:latin typeface="Comic Sans MS" pitchFamily="66" charset="0"/>
              </a:rPr>
              <a:t> </a:t>
            </a:r>
            <a:r>
              <a:rPr lang="ru-RU" sz="3000" b="1" dirty="0" err="1">
                <a:latin typeface="Comic Sans MS" pitchFamily="66" charset="0"/>
              </a:rPr>
              <a:t>джерела</a:t>
            </a:r>
            <a:r>
              <a:rPr lang="ru-RU" sz="3000" b="1" dirty="0">
                <a:latin typeface="Comic Sans MS" pitchFamily="66" charset="0"/>
              </a:rPr>
              <a:t> </a:t>
            </a:r>
            <a:r>
              <a:rPr lang="ru-RU" sz="3000" b="1" dirty="0" err="1">
                <a:latin typeface="Comic Sans MS" pitchFamily="66" charset="0"/>
              </a:rPr>
              <a:t>енергії</a:t>
            </a:r>
            <a:endParaRPr lang="ru-RU" sz="3000" b="1" dirty="0">
              <a:latin typeface="Comic Sans MS" pitchFamily="66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0" y="4951260"/>
            <a:ext cx="9144000" cy="190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Альтернативна енергетика –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сукупність перспективних способів отримання, передачі і використання енергії при низькому ризику заподіяння шкоди довкіллю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Основним напрямком такої енергетики є пошук і використання альтернативних джерел енергії.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Поновлювані джерела енергії –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природні речовини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процеси, які 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дозволяють людині отримати необхідну для існування енергію. </a:t>
            </a:r>
          </a:p>
        </p:txBody>
      </p:sp>
      <p:pic>
        <p:nvPicPr>
          <p:cNvPr id="2050" name="Picture 2" descr="http://budmaydan.com/assets/2014/01/alternativnue-isto40osn-500x3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92" y="548680"/>
            <a:ext cx="7088016" cy="453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66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uk-UA" sz="3600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. </a:t>
            </a:r>
            <a:r>
              <a:rPr lang="uk-UA" sz="3600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Поняття про біоенергетику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0" y="5453778"/>
            <a:ext cx="91440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00"/>
                </a:solidFill>
                <a:cs typeface="Times New Roman" pitchFamily="18" charset="0"/>
              </a:rPr>
              <a:t>Біоенергетика</a:t>
            </a: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rgbClr val="000000"/>
                </a:solidFill>
                <a:cs typeface="Times New Roman" pitchFamily="18" charset="0"/>
              </a:rPr>
              <a:t>галузь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електроенергетики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cs typeface="Times New Roman" pitchFamily="18" charset="0"/>
              </a:rPr>
              <a:t>спеціалізується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cs typeface="Times New Roman" pitchFamily="18" charset="0"/>
              </a:rPr>
              <a:t>використанні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cs typeface="Times New Roman" pitchFamily="18" charset="0"/>
              </a:rPr>
              <a:t>біомаси</a:t>
            </a: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dirty="0"/>
              <a:t>До </a:t>
            </a:r>
            <a:r>
              <a:rPr lang="ru-RU" dirty="0" err="1"/>
              <a:t>біомаси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усю</a:t>
            </a:r>
            <a:r>
              <a:rPr lang="ru-RU" dirty="0"/>
              <a:t> </a:t>
            </a:r>
            <a:r>
              <a:rPr lang="ru-RU" dirty="0" err="1"/>
              <a:t>рослинну</a:t>
            </a:r>
            <a:r>
              <a:rPr lang="ru-RU" dirty="0"/>
              <a:t> і </a:t>
            </a:r>
            <a:r>
              <a:rPr lang="ru-RU" dirty="0" err="1"/>
              <a:t>вироблену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 </a:t>
            </a:r>
            <a:r>
              <a:rPr lang="ru-RU" dirty="0" err="1" smtClean="0"/>
              <a:t>субстанцію</a:t>
            </a:r>
            <a:r>
              <a:rPr lang="ru-RU" dirty="0" smtClean="0"/>
              <a:t>. </a:t>
            </a: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Енергія виробляється як </a:t>
            </a: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з твердих видів біопалива </a:t>
            </a: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(гранули з деревини (</a:t>
            </a:r>
            <a:r>
              <a:rPr lang="uk-UA" dirty="0" err="1">
                <a:solidFill>
                  <a:srgbClr val="000000"/>
                </a:solidFill>
                <a:cs typeface="Times New Roman" pitchFamily="18" charset="0"/>
              </a:rPr>
              <a:t>пелети</a:t>
            </a: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), </a:t>
            </a: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лушпиння, соломи і т. </a:t>
            </a: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п., брикети</a:t>
            </a: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), так і </a:t>
            </a: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з біогазу та </a:t>
            </a:r>
            <a:r>
              <a:rPr lang="uk-UA" dirty="0">
                <a:solidFill>
                  <a:srgbClr val="000000"/>
                </a:solidFill>
                <a:cs typeface="Times New Roman" pitchFamily="18" charset="0"/>
              </a:rPr>
              <a:t>рідкого біопалива різного походження</a:t>
            </a:r>
            <a:r>
              <a:rPr lang="uk-UA" dirty="0" smtClean="0">
                <a:solidFill>
                  <a:srgbClr val="000000"/>
                </a:solidFill>
                <a:cs typeface="Times New Roman" pitchFamily="18" charset="0"/>
              </a:rPr>
              <a:t>. </a:t>
            </a:r>
            <a:endParaRPr lang="uk-UA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2290" name="Picture 2" descr="http://minagro.gov.ua/system/files/imagecache/slideFront/images/1258971233_4-1-1_novyj-raz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47" y="626712"/>
            <a:ext cx="7433906" cy="496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88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. а) Принцип </a:t>
            </a: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роботи</a:t>
            </a: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-568" y="6100870"/>
            <a:ext cx="9144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 smtClean="0"/>
              <a:t>За рахунок спалювання певного об’єму біомаси вивільнюється енергія, а разом з нею набагато  менше шкідливих речовин, аніж при спалюванні звичайного палива.</a:t>
            </a:r>
            <a:endParaRPr lang="uk-UA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64963"/>
              </p:ext>
            </p:extLst>
          </p:nvPr>
        </p:nvGraphicFramePr>
        <p:xfrm>
          <a:off x="-568" y="463032"/>
          <a:ext cx="9143433" cy="563783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7811"/>
                <a:gridCol w="3047811"/>
                <a:gridCol w="3047811"/>
              </a:tblGrid>
              <a:tr h="438009"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solidFill>
                            <a:schemeClr val="tx1"/>
                          </a:solidFill>
                        </a:rPr>
                        <a:t>Тверде біопаливо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solidFill>
                            <a:schemeClr val="tx1"/>
                          </a:solidFill>
                        </a:rPr>
                        <a:t>Рідке біопаливо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solidFill>
                            <a:schemeClr val="tx1"/>
                          </a:solidFill>
                        </a:rPr>
                        <a:t>Біогаз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99829">
                <a:tc>
                  <a:txBody>
                    <a:bodyPr/>
                    <a:lstStyle/>
                    <a:p>
                      <a:pPr marL="36000" marR="0" indent="-34290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u="sng" dirty="0" smtClean="0"/>
                        <a:t>Суха деревина</a:t>
                      </a:r>
                      <a:r>
                        <a:rPr lang="uk-UA" u="none" baseline="0" dirty="0" smtClean="0"/>
                        <a:t> (</a:t>
                      </a:r>
                      <a:r>
                        <a:rPr lang="uk-UA" baseline="0" dirty="0" smtClean="0"/>
                        <a:t>з</a:t>
                      </a:r>
                      <a:r>
                        <a:rPr lang="uk-UA" dirty="0" smtClean="0"/>
                        <a:t> 1 м</a:t>
                      </a:r>
                      <a:r>
                        <a:rPr lang="uk-UA" baseline="30000" dirty="0" smtClean="0"/>
                        <a:t>3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отримують 10 </a:t>
                      </a:r>
                      <a:r>
                        <a:rPr lang="uk-UA" dirty="0" err="1" smtClean="0"/>
                        <a:t>млн</a:t>
                      </a:r>
                      <a:r>
                        <a:rPr lang="uk-UA" dirty="0" smtClean="0"/>
                        <a:t> кДж енергії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(для того, щоб довести до кипіння літр води, потрібно майже 400 кДж));</a:t>
                      </a:r>
                    </a:p>
                    <a:p>
                      <a:pPr marL="36000" marR="0" indent="-34290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u="sng" dirty="0" smtClean="0"/>
                        <a:t>Сільськогосподарські відходи</a:t>
                      </a:r>
                      <a:r>
                        <a:rPr lang="uk-UA" u="none" dirty="0" smtClean="0"/>
                        <a:t> </a:t>
                      </a:r>
                      <a:r>
                        <a:rPr lang="uk-UA" dirty="0" smtClean="0"/>
                        <a:t>(стебла кукурудзи, рапсова солома і лушпиння, шкаралупа горіхів);</a:t>
                      </a:r>
                    </a:p>
                    <a:p>
                      <a:pPr marL="36000" marR="0" indent="-34290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u="sng" dirty="0" smtClean="0"/>
                        <a:t>Паперові відходи</a:t>
                      </a:r>
                      <a:r>
                        <a:rPr lang="uk-UA" u="none" dirty="0" smtClean="0"/>
                        <a:t>;</a:t>
                      </a:r>
                    </a:p>
                    <a:p>
                      <a:pPr marL="36000" marR="0" indent="-34290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u="sng" dirty="0" smtClean="0"/>
                        <a:t>Рослинні</a:t>
                      </a:r>
                      <a:r>
                        <a:rPr lang="uk-UA" u="sng" baseline="0" dirty="0" smtClean="0"/>
                        <a:t> відходи міста</a:t>
                      </a:r>
                      <a:r>
                        <a:rPr lang="uk-UA" dirty="0" smtClean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Отримують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рослинних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олій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шляхом перегонки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олії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додаванням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каталізаторів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отримання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біодизеля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побічного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продукту – </a:t>
                      </a:r>
                      <a:r>
                        <a:rPr kumimoji="0" lang="ru-RU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гліцерину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uk-UA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u="sng" dirty="0" smtClean="0"/>
                    </a:p>
                    <a:p>
                      <a:pPr marL="36000" marR="0" indent="-34290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sng" dirty="0" err="1" smtClean="0"/>
                        <a:t>Спирти</a:t>
                      </a:r>
                      <a:r>
                        <a:rPr lang="ru-RU" u="none" dirty="0" smtClean="0"/>
                        <a:t> </a:t>
                      </a:r>
                      <a:r>
                        <a:rPr lang="ru-RU" dirty="0" smtClean="0"/>
                        <a:t>(метанол, </a:t>
                      </a:r>
                      <a:r>
                        <a:rPr lang="ru-RU" dirty="0" err="1" smtClean="0"/>
                        <a:t>етанол</a:t>
                      </a:r>
                      <a:r>
                        <a:rPr lang="ru-RU" dirty="0" smtClean="0"/>
                        <a:t>, бутанол);</a:t>
                      </a:r>
                    </a:p>
                    <a:p>
                      <a:pPr marL="36000" marR="0" indent="-34290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sng" dirty="0" err="1" smtClean="0"/>
                        <a:t>Ефіри</a:t>
                      </a:r>
                      <a:r>
                        <a:rPr lang="ru-RU" u="none" dirty="0" smtClean="0"/>
                        <a:t>;</a:t>
                      </a:r>
                    </a:p>
                    <a:p>
                      <a:pPr marL="36000" marR="0" indent="-34290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sng" dirty="0" err="1" smtClean="0"/>
                        <a:t>Біодизель</a:t>
                      </a:r>
                      <a:r>
                        <a:rPr lang="ru-RU" u="none" dirty="0" smtClean="0"/>
                        <a:t>;</a:t>
                      </a:r>
                    </a:p>
                    <a:p>
                      <a:pPr marL="36000" marR="0" indent="-34290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u="sng" dirty="0" err="1" smtClean="0"/>
                        <a:t>Біомазут</a:t>
                      </a:r>
                      <a:r>
                        <a:rPr lang="ru-RU" dirty="0" smtClean="0"/>
                        <a:t>. </a:t>
                      </a:r>
                    </a:p>
                    <a:p>
                      <a:pPr marL="36000" marR="0" indent="-34290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uk-UA" i="1" u="none" dirty="0" smtClean="0"/>
                        <a:t>Виділяється </a:t>
                      </a:r>
                      <a:r>
                        <a:rPr lang="uk-UA" i="1" dirty="0" smtClean="0"/>
                        <a:t>при термічному розкладанні сировини за допомогою кисню (газифікація), без кисню (піроліз) або при зброджуванні під впливом бактерій (ферментація). </a:t>
                      </a:r>
                      <a:endParaRPr lang="uk-UA" i="1" u="none" dirty="0" smtClean="0"/>
                    </a:p>
                    <a:p>
                      <a:pPr marL="36000" marR="0" indent="-34290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uk-UA" u="sng" dirty="0" smtClean="0"/>
                    </a:p>
                    <a:p>
                      <a:pPr marL="36000" marR="0" indent="-342900" algn="just" defTabSz="914335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u="sng" dirty="0" smtClean="0"/>
                        <a:t>Газові суміші</a:t>
                      </a:r>
                      <a:r>
                        <a:rPr lang="uk-UA" u="none" baseline="0" dirty="0" smtClean="0"/>
                        <a:t> </a:t>
                      </a:r>
                      <a:r>
                        <a:rPr lang="uk-UA" baseline="0" dirty="0" smtClean="0"/>
                        <a:t>( з </a:t>
                      </a:r>
                      <a:r>
                        <a:rPr lang="uk-UA" dirty="0" smtClean="0"/>
                        <a:t>чадним газом, метаном, </a:t>
                      </a:r>
                      <a:r>
                        <a:rPr lang="uk-UA" dirty="0" smtClean="0"/>
                        <a:t>воднем) </a:t>
                      </a:r>
                      <a:endParaRPr lang="uk-UA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moemisto.lviv.ua/sites/default/files/biopaly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5867"/>
            <a:ext cx="1512168" cy="1280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kurse.ua/i/custom/image/080811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83" y="4895867"/>
            <a:ext cx="1711634" cy="1280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kg-portal.com.ua/upload/images/e/3/biogazjpg18022015104925_w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711661" cy="1807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621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. </a:t>
            </a:r>
            <a:r>
              <a:rPr lang="en-US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b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 Переваги використання</a:t>
            </a:r>
            <a:endParaRPr lang="uk-UA" sz="2400" b="1" i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1619672" y="4110178"/>
            <a:ext cx="5904656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i="1" u="sng" dirty="0" smtClean="0"/>
              <a:t>Основні переваги використання біопалива: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uk-UA" dirty="0" smtClean="0"/>
              <a:t>можливість його природного поновлення</a:t>
            </a:r>
            <a:r>
              <a:rPr lang="ru-RU" dirty="0" smtClean="0"/>
              <a:t>;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uk-UA" dirty="0" smtClean="0"/>
              <a:t>воно повністю розкладається мікроорганізмами, і тому відносно безвинне для навколишнього середовища;</a:t>
            </a:r>
            <a:endParaRPr lang="ru-RU" dirty="0" smtClean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uk-UA" dirty="0"/>
              <a:t>зменшення шкідливих викидів в атмосферу;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uk-UA" dirty="0"/>
              <a:t>завантаження вільних потужностей спиртової галузі;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uk-UA" dirty="0"/>
              <a:t>стимулювання сільськогосподарського виробництва;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uk-UA" dirty="0"/>
              <a:t>стабілізація роботи в агропромисловому </a:t>
            </a:r>
            <a:r>
              <a:rPr lang="uk-UA" dirty="0" smtClean="0"/>
              <a:t>комплексі</a:t>
            </a:r>
            <a:r>
              <a:rPr lang="uk-UA" dirty="0"/>
              <a:t>.</a:t>
            </a:r>
          </a:p>
        </p:txBody>
      </p:sp>
      <p:pic>
        <p:nvPicPr>
          <p:cNvPr id="2050" name="Picture 2" descr="http://selapopa.ru/phh/18/infuzoriya_tufelka_prikolnye_dlya_rabochego_stola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80" y="406138"/>
            <a:ext cx="6177639" cy="3861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78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-32742" y="3774079"/>
            <a:ext cx="9144000" cy="3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i="1" u="sng" dirty="0" err="1" smtClean="0"/>
              <a:t>Переваги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використання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рідкого</a:t>
            </a:r>
            <a:r>
              <a:rPr lang="ru-RU" i="1" u="sng" dirty="0" smtClean="0"/>
              <a:t> б</a:t>
            </a:r>
            <a:r>
              <a:rPr lang="uk-UA" i="1" u="sng" dirty="0" smtClean="0"/>
              <a:t>і</a:t>
            </a:r>
            <a:r>
              <a:rPr lang="ru-RU" i="1" u="sng" dirty="0" err="1" smtClean="0"/>
              <a:t>опалива</a:t>
            </a:r>
            <a:r>
              <a:rPr lang="ru-RU" i="1" u="sng" dirty="0" smtClean="0"/>
              <a:t> для </a:t>
            </a:r>
            <a:r>
              <a:rPr lang="ru-RU" i="1" u="sng" dirty="0" err="1" smtClean="0"/>
              <a:t>автомобілів</a:t>
            </a:r>
            <a:r>
              <a:rPr lang="uk-UA" i="1" u="sng" dirty="0" smtClean="0"/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32742" y="4111167"/>
            <a:ext cx="9167633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uk-UA" dirty="0">
                <a:solidFill>
                  <a:srgbClr val="000000"/>
                </a:solidFill>
              </a:rPr>
              <a:t>• знижена ціна палива</a:t>
            </a:r>
            <a:r>
              <a:rPr lang="uk-UA" dirty="0" smtClean="0">
                <a:solidFill>
                  <a:srgbClr val="000000"/>
                </a:solidFill>
              </a:rPr>
              <a:t>;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742" y="4448255"/>
            <a:ext cx="9144000" cy="728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uk-UA" dirty="0">
                <a:solidFill>
                  <a:srgbClr val="000000"/>
                </a:solidFill>
              </a:rPr>
              <a:t>• зниження концентрації шкідливих речовин при згорянні подовжує терміни експлуатації машинного масла, фільтрів</a:t>
            </a:r>
            <a:r>
              <a:rPr lang="uk-UA" dirty="0" smtClean="0">
                <a:solidFill>
                  <a:srgbClr val="000000"/>
                </a:solidFill>
              </a:rPr>
              <a:t>;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742" y="5117742"/>
            <a:ext cx="9141158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uk-UA" dirty="0">
                <a:solidFill>
                  <a:srgbClr val="000000"/>
                </a:solidFill>
              </a:rPr>
              <a:t>• не утворюється нагар на свічках запалювання</a:t>
            </a:r>
            <a:r>
              <a:rPr lang="uk-UA" dirty="0" smtClean="0">
                <a:solidFill>
                  <a:srgbClr val="000000"/>
                </a:solidFill>
              </a:rPr>
              <a:t>;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742" y="5454830"/>
            <a:ext cx="9144000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uk-UA" dirty="0">
                <a:solidFill>
                  <a:srgbClr val="000000"/>
                </a:solidFill>
              </a:rPr>
              <a:t>• свіже повітря навколо вас при русі</a:t>
            </a:r>
            <a:r>
              <a:rPr lang="uk-UA" dirty="0" smtClean="0">
                <a:solidFill>
                  <a:srgbClr val="000000"/>
                </a:solidFill>
              </a:rPr>
              <a:t>;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2742" y="5791918"/>
            <a:ext cx="9151059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uk-UA" dirty="0">
                <a:solidFill>
                  <a:srgbClr val="000000"/>
                </a:solidFill>
              </a:rPr>
              <a:t>• двигун не перегрівається під час сильної спеки і в пробках</a:t>
            </a:r>
            <a:r>
              <a:rPr lang="uk-UA" dirty="0" smtClean="0">
                <a:solidFill>
                  <a:srgbClr val="000000"/>
                </a:solidFill>
              </a:rPr>
              <a:t>;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742" y="6129005"/>
            <a:ext cx="91767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uk-UA" dirty="0">
                <a:solidFill>
                  <a:srgbClr val="000000"/>
                </a:solidFill>
              </a:rPr>
              <a:t>• </a:t>
            </a:r>
            <a:r>
              <a:rPr lang="uk-UA" dirty="0" smtClean="0">
                <a:solidFill>
                  <a:srgbClr val="000000"/>
                </a:solidFill>
              </a:rPr>
              <a:t>біогаз </a:t>
            </a:r>
            <a:r>
              <a:rPr lang="uk-UA" dirty="0">
                <a:solidFill>
                  <a:srgbClr val="000000"/>
                </a:solidFill>
              </a:rPr>
              <a:t>більш безпечний при ДТП, так як має меншу температуру спалаху і схильність до вибухів, ніж бензин.</a:t>
            </a:r>
          </a:p>
        </p:txBody>
      </p:sp>
      <p:pic>
        <p:nvPicPr>
          <p:cNvPr id="1028" name="Picture 4" descr="http://investments.academic.ru/pictures/investments/img1957000_zapravka_benzina_na_az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75" y="412312"/>
            <a:ext cx="6817507" cy="3532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0" y="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. </a:t>
            </a:r>
            <a:r>
              <a:rPr lang="en-US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b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 Переваги використання</a:t>
            </a:r>
            <a:endParaRPr lang="uk-UA" sz="2400" b="1" i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42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0" y="3805405"/>
            <a:ext cx="9144000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i="1" u="sng" dirty="0" smtClean="0"/>
              <a:t>Основні недоліки використання біопалива: 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uk-UA" dirty="0"/>
              <a:t>затрати на рослинну олію – закупівля зерен олійних культур, транспортування, зберігання та одержання олії</a:t>
            </a:r>
            <a:r>
              <a:rPr lang="ru-RU" dirty="0" smtClean="0"/>
              <a:t>;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uk-UA" dirty="0"/>
              <a:t>необхідно </a:t>
            </a:r>
            <a:r>
              <a:rPr lang="uk-UA" dirty="0" err="1"/>
              <a:t>задіювати</a:t>
            </a:r>
            <a:r>
              <a:rPr lang="uk-UA" dirty="0"/>
              <a:t> громадські території під плантації, </a:t>
            </a:r>
            <a:r>
              <a:rPr lang="uk-UA" dirty="0" smtClean="0"/>
              <a:t>бо для </a:t>
            </a:r>
            <a:r>
              <a:rPr lang="uk-UA" dirty="0"/>
              <a:t>промислового </a:t>
            </a:r>
            <a:r>
              <a:rPr lang="uk-UA" dirty="0" smtClean="0"/>
              <a:t> насадження необхідна </a:t>
            </a:r>
            <a:r>
              <a:rPr lang="uk-UA" dirty="0"/>
              <a:t>велика </a:t>
            </a:r>
            <a:r>
              <a:rPr lang="uk-UA" dirty="0" smtClean="0"/>
              <a:t>територія;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uk-UA" dirty="0" smtClean="0"/>
              <a:t>небезпека монокультури;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/>
              <a:t>потреба в </a:t>
            </a:r>
            <a:r>
              <a:rPr lang="ru-RU" dirty="0" err="1"/>
              <a:t>субвенціях</a:t>
            </a:r>
            <a:r>
              <a:rPr lang="ru-RU" dirty="0"/>
              <a:t> (</a:t>
            </a:r>
            <a:r>
              <a:rPr lang="ru-RU" dirty="0" err="1"/>
              <a:t>дотаціях</a:t>
            </a:r>
            <a:r>
              <a:rPr lang="ru-RU" dirty="0" smtClean="0"/>
              <a:t>);</a:t>
            </a:r>
            <a:endParaRPr lang="uk-UA" dirty="0" smtClean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uk-UA" dirty="0" smtClean="0"/>
              <a:t>невисокий </a:t>
            </a:r>
            <a:r>
              <a:rPr lang="uk-UA" dirty="0"/>
              <a:t>виробничий </a:t>
            </a:r>
            <a:r>
              <a:rPr lang="uk-UA" dirty="0" smtClean="0"/>
              <a:t>потенціал;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/>
              <a:t>цін</a:t>
            </a:r>
            <a:r>
              <a:rPr lang="ru-RU" dirty="0"/>
              <a:t> на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0" y="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2. </a:t>
            </a:r>
            <a:r>
              <a:rPr lang="uk-UA" sz="2400" b="1" i="1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с</a:t>
            </a:r>
            <a:r>
              <a:rPr lang="uk-UA" sz="2400" b="1" i="1" dirty="0" smtClean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) Недоліки використання</a:t>
            </a:r>
            <a:endParaRPr lang="uk-UA" sz="2400" b="1" i="1" dirty="0">
              <a:solidFill>
                <a:srgbClr val="000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7" name="Picture 2" descr="http://selapopa.ru/phh/18/infuzoriya_tufelka_prikolnye_dlya_rabochego_stola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59" y="406138"/>
            <a:ext cx="5758282" cy="3598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56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_0412_slide">
  <a:themeElements>
    <a:clrScheme name="Тема Office 2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787000"/>
      </a:hlink>
      <a:folHlink>
        <a:srgbClr val="916A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CD1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CD1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CD1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AA9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CD1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E343"/>
        </a:accent1>
        <a:accent2>
          <a:srgbClr val="E9E04A"/>
        </a:accent2>
        <a:accent3>
          <a:srgbClr val="FFFFFF"/>
        </a:accent3>
        <a:accent4>
          <a:srgbClr val="000000"/>
        </a:accent4>
        <a:accent5>
          <a:srgbClr val="FFEFB0"/>
        </a:accent5>
        <a:accent6>
          <a:srgbClr val="D3CB42"/>
        </a:accent6>
        <a:hlink>
          <a:srgbClr val="A59D1C"/>
        </a:hlink>
        <a:folHlink>
          <a:srgbClr val="5957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C110"/>
        </a:accent1>
        <a:accent2>
          <a:srgbClr val="BDDD00"/>
        </a:accent2>
        <a:accent3>
          <a:srgbClr val="FFFFFF"/>
        </a:accent3>
        <a:accent4>
          <a:srgbClr val="000000"/>
        </a:accent4>
        <a:accent5>
          <a:srgbClr val="FFDDAA"/>
        </a:accent5>
        <a:accent6>
          <a:srgbClr val="ABC800"/>
        </a:accent6>
        <a:hlink>
          <a:srgbClr val="787000"/>
        </a:hlink>
        <a:folHlink>
          <a:srgbClr val="916A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CB727"/>
        </a:accent1>
        <a:accent2>
          <a:srgbClr val="C73DC7"/>
        </a:accent2>
        <a:accent3>
          <a:srgbClr val="FFFFFF"/>
        </a:accent3>
        <a:accent4>
          <a:srgbClr val="000000"/>
        </a:accent4>
        <a:accent5>
          <a:srgbClr val="EBD8AC"/>
        </a:accent5>
        <a:accent6>
          <a:srgbClr val="B436B4"/>
        </a:accent6>
        <a:hlink>
          <a:srgbClr val="746F00"/>
        </a:hlink>
        <a:folHlink>
          <a:srgbClr val="363F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C1DD"/>
        </a:accent1>
        <a:accent2>
          <a:srgbClr val="DDD000"/>
        </a:accent2>
        <a:accent3>
          <a:srgbClr val="FFFFFF"/>
        </a:accent3>
        <a:accent4>
          <a:srgbClr val="000000"/>
        </a:accent4>
        <a:accent5>
          <a:srgbClr val="AADDEB"/>
        </a:accent5>
        <a:accent6>
          <a:srgbClr val="C8BC00"/>
        </a:accent6>
        <a:hlink>
          <a:srgbClr val="DD4200"/>
        </a:hlink>
        <a:folHlink>
          <a:srgbClr val="6200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1167</Words>
  <Application>Microsoft Office PowerPoint</Application>
  <PresentationFormat>Экран 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ind_0412_slide</vt:lpstr>
      <vt:lpstr>Презентация PowerPoint</vt:lpstr>
      <vt:lpstr>Зміст</vt:lpstr>
      <vt:lpstr>Вступ</vt:lpstr>
      <vt:lpstr>1. Поняття про поновлювані джерела енергії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Amiro Natsu</dc:creator>
  <cp:lastModifiedBy>Amiro</cp:lastModifiedBy>
  <cp:revision>63</cp:revision>
  <dcterms:created xsi:type="dcterms:W3CDTF">2015-02-13T11:55:16Z</dcterms:created>
  <dcterms:modified xsi:type="dcterms:W3CDTF">2015-04-24T19:27:48Z</dcterms:modified>
</cp:coreProperties>
</file>