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27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6433" autoAdjust="0"/>
  </p:normalViewPr>
  <p:slideViewPr>
    <p:cSldViewPr snapToGrid="0">
      <p:cViewPr>
        <p:scale>
          <a:sx n="98" d="100"/>
          <a:sy n="98" d="100"/>
        </p:scale>
        <p:origin x="107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6517F-2E65-4A56-B55E-30839E2637D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8BBEE-4960-4E8B-8425-4E154C9E8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356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8BBEE-4960-4E8B-8425-4E154C9E861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068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8BBEE-4960-4E8B-8425-4E154C9E861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590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8BBEE-4960-4E8B-8425-4E154C9E861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02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8BBEE-4960-4E8B-8425-4E154C9E861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014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8BBEE-4960-4E8B-8425-4E154C9E861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540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8BBEE-4960-4E8B-8425-4E154C9E861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286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8BBEE-4960-4E8B-8425-4E154C9E861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170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8BBEE-4960-4E8B-8425-4E154C9E861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989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8BBEE-4960-4E8B-8425-4E154C9E861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22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8BBEE-4960-4E8B-8425-4E154C9E861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047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8BBEE-4960-4E8B-8425-4E154C9E861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405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8BBEE-4960-4E8B-8425-4E154C9E861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765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8BBEE-4960-4E8B-8425-4E154C9E861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65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8BBEE-4960-4E8B-8425-4E154C9E861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071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8BBEE-4960-4E8B-8425-4E154C9E861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772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8BBEE-4960-4E8B-8425-4E154C9E861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597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8BBEE-4960-4E8B-8425-4E154C9E861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32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8BBEE-4960-4E8B-8425-4E154C9E861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344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8BBEE-4960-4E8B-8425-4E154C9E861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066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5/21/2014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5/21/2014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5/21/2014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5/21/2014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5/21/2014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5/21/2014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5/21/2014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5/21/2014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Мистецтво Модернізму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Виконав Швець Максим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056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641" y="165369"/>
            <a:ext cx="3132307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5400" dirty="0" err="1" smtClean="0"/>
              <a:t>Орфізм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44701" y="1436107"/>
            <a:ext cx="5370882" cy="230832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/>
              <a:t>Відросток</a:t>
            </a:r>
            <a:r>
              <a:rPr lang="ru-RU" dirty="0"/>
              <a:t> </a:t>
            </a:r>
            <a:r>
              <a:rPr lang="ru-RU" dirty="0" err="1"/>
              <a:t>кубізму</a:t>
            </a:r>
            <a:r>
              <a:rPr lang="ru-RU" dirty="0"/>
              <a:t> з характерною </a:t>
            </a:r>
            <a:r>
              <a:rPr lang="ru-RU" dirty="0" err="1"/>
              <a:t>колоритністю</a:t>
            </a:r>
            <a:r>
              <a:rPr lang="ru-RU" dirty="0"/>
              <a:t>, з </a:t>
            </a:r>
            <a:r>
              <a:rPr lang="ru-RU" dirty="0" err="1"/>
              <a:t>повним</a:t>
            </a:r>
            <a:r>
              <a:rPr lang="ru-RU" dirty="0"/>
              <a:t>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колірного</a:t>
            </a:r>
            <a:r>
              <a:rPr lang="ru-RU" dirty="0"/>
              <a:t> спектру. </a:t>
            </a:r>
            <a:r>
              <a:rPr lang="ru-RU" dirty="0" err="1"/>
              <a:t>Напрямок</a:t>
            </a:r>
            <a:r>
              <a:rPr lang="ru-RU" dirty="0"/>
              <a:t> </a:t>
            </a:r>
            <a:r>
              <a:rPr lang="ru-RU" dirty="0" err="1"/>
              <a:t>поєднувалося</a:t>
            </a:r>
            <a:r>
              <a:rPr lang="ru-RU" dirty="0"/>
              <a:t> з </a:t>
            </a:r>
            <a:r>
              <a:rPr lang="ru-RU" dirty="0" err="1"/>
              <a:t>музикою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поліфонії</a:t>
            </a:r>
            <a:r>
              <a:rPr lang="ru-RU" dirty="0"/>
              <a:t> і </a:t>
            </a:r>
            <a:r>
              <a:rPr lang="ru-RU" dirty="0" err="1"/>
              <a:t>абстрагувати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. Картина </a:t>
            </a:r>
            <a:r>
              <a:rPr lang="ru-RU" dirty="0" err="1"/>
              <a:t>розумілася</a:t>
            </a:r>
            <a:r>
              <a:rPr lang="ru-RU" dirty="0"/>
              <a:t>, як </a:t>
            </a:r>
            <a:r>
              <a:rPr lang="ru-RU" dirty="0" err="1"/>
              <a:t>паралель</a:t>
            </a:r>
            <a:r>
              <a:rPr lang="ru-RU" dirty="0"/>
              <a:t> </a:t>
            </a:r>
            <a:r>
              <a:rPr lang="ru-RU" dirty="0" err="1"/>
              <a:t>життєвих</a:t>
            </a:r>
            <a:r>
              <a:rPr lang="ru-RU" dirty="0"/>
              <a:t> </a:t>
            </a:r>
            <a:r>
              <a:rPr lang="ru-RU" dirty="0" err="1"/>
              <a:t>відчуттів</a:t>
            </a:r>
            <a:r>
              <a:rPr lang="ru-RU" dirty="0"/>
              <a:t>. Художники </a:t>
            </a:r>
            <a:r>
              <a:rPr lang="ru-RU" dirty="0" err="1"/>
              <a:t>підкреслювали</a:t>
            </a:r>
            <a:r>
              <a:rPr lang="ru-RU" dirty="0"/>
              <a:t> форму кола і диска (Делан, </a:t>
            </a:r>
            <a:r>
              <a:rPr lang="ru-RU" dirty="0" err="1"/>
              <a:t>Купка</a:t>
            </a:r>
            <a:r>
              <a:rPr lang="ru-RU" dirty="0"/>
              <a:t>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46" y="1088698"/>
            <a:ext cx="6472496" cy="458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80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640" y="165369"/>
            <a:ext cx="5353747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5400" dirty="0"/>
              <a:t>Експресіонізм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44701" y="1436107"/>
            <a:ext cx="5370882" cy="25853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/>
              <a:t>Експресіонізм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проявляється</a:t>
            </a:r>
            <a:r>
              <a:rPr lang="ru-RU" dirty="0"/>
              <a:t> в </a:t>
            </a:r>
            <a:r>
              <a:rPr lang="ru-RU" dirty="0" err="1"/>
              <a:t>наполегливих</a:t>
            </a:r>
            <a:r>
              <a:rPr lang="ru-RU" dirty="0"/>
              <a:t> і </a:t>
            </a:r>
            <a:r>
              <a:rPr lang="ru-RU" dirty="0" err="1"/>
              <a:t>драматичних</a:t>
            </a:r>
            <a:r>
              <a:rPr lang="ru-RU" dirty="0"/>
              <a:t> темах, </a:t>
            </a:r>
            <a:r>
              <a:rPr lang="ru-RU" dirty="0" err="1"/>
              <a:t>упорі</a:t>
            </a:r>
            <a:r>
              <a:rPr lang="ru-RU" dirty="0"/>
              <a:t> на </a:t>
            </a:r>
            <a:r>
              <a:rPr lang="ru-RU" dirty="0" err="1"/>
              <a:t>колір</a:t>
            </a:r>
            <a:r>
              <a:rPr lang="ru-RU" dirty="0"/>
              <a:t>, </a:t>
            </a:r>
            <a:r>
              <a:rPr lang="ru-RU" dirty="0" err="1"/>
              <a:t>монументальної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, </a:t>
            </a:r>
            <a:r>
              <a:rPr lang="ru-RU" dirty="0" err="1"/>
              <a:t>швидкої</a:t>
            </a:r>
            <a:r>
              <a:rPr lang="ru-RU" dirty="0"/>
              <a:t> і </a:t>
            </a:r>
            <a:r>
              <a:rPr lang="ru-RU" dirty="0" err="1"/>
              <a:t>виразною</a:t>
            </a:r>
            <a:r>
              <a:rPr lang="ru-RU" dirty="0"/>
              <a:t> рукописи.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песимізм</a:t>
            </a:r>
            <a:r>
              <a:rPr lang="ru-RU" dirty="0"/>
              <a:t> і </a:t>
            </a:r>
            <a:r>
              <a:rPr lang="ru-RU" dirty="0" err="1"/>
              <a:t>меланхолію</a:t>
            </a:r>
            <a:r>
              <a:rPr lang="ru-RU" dirty="0"/>
              <a:t> </a:t>
            </a:r>
            <a:r>
              <a:rPr lang="ru-RU" dirty="0" err="1"/>
              <a:t>епохи</a:t>
            </a:r>
            <a:r>
              <a:rPr lang="ru-RU" dirty="0"/>
              <a:t>, </a:t>
            </a:r>
            <a:r>
              <a:rPr lang="ru-RU" dirty="0" err="1"/>
              <a:t>тінисті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екзистенціалізм</a:t>
            </a:r>
            <a:r>
              <a:rPr lang="ru-RU" dirty="0"/>
              <a:t>. </a:t>
            </a:r>
            <a:r>
              <a:rPr lang="ru-RU" dirty="0" err="1"/>
              <a:t>Колір</a:t>
            </a:r>
            <a:r>
              <a:rPr lang="ru-RU" dirty="0"/>
              <a:t> </a:t>
            </a:r>
            <a:r>
              <a:rPr lang="ru-RU" dirty="0" err="1"/>
              <a:t>сприймається</a:t>
            </a:r>
            <a:r>
              <a:rPr lang="ru-RU" dirty="0"/>
              <a:t> як </a:t>
            </a:r>
            <a:r>
              <a:rPr lang="ru-RU" dirty="0" err="1"/>
              <a:t>вираження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почуттів</a:t>
            </a:r>
            <a:r>
              <a:rPr lang="ru-RU" dirty="0"/>
              <a:t> (Ван Гог, Тулуз-Лотрек, </a:t>
            </a:r>
            <a:r>
              <a:rPr lang="ru-RU" dirty="0" err="1"/>
              <a:t>Енсор</a:t>
            </a:r>
            <a:r>
              <a:rPr lang="ru-RU" dirty="0"/>
              <a:t>, </a:t>
            </a:r>
            <a:r>
              <a:rPr lang="ru-RU" dirty="0" err="1"/>
              <a:t>Мунч</a:t>
            </a:r>
            <a:r>
              <a:rPr lang="ru-RU" dirty="0"/>
              <a:t>, </a:t>
            </a:r>
            <a:r>
              <a:rPr lang="ru-RU" dirty="0" err="1"/>
              <a:t>Руальт</a:t>
            </a:r>
            <a:r>
              <a:rPr lang="ru-RU" dirty="0"/>
              <a:t>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283" y="1436106"/>
            <a:ext cx="6412723" cy="456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0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640" y="165369"/>
            <a:ext cx="2791841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5400" dirty="0" err="1" smtClean="0"/>
              <a:t>Фовізм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44701" y="1436107"/>
            <a:ext cx="5370882" cy="25853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/>
              <a:t>Відмітною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 </a:t>
            </a:r>
            <a:r>
              <a:rPr lang="ru-RU" dirty="0" err="1"/>
              <a:t>художнього</a:t>
            </a:r>
            <a:r>
              <a:rPr lang="ru-RU" dirty="0"/>
              <a:t> стилю є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чистих</a:t>
            </a:r>
            <a:r>
              <a:rPr lang="ru-RU" dirty="0"/>
              <a:t>, не </a:t>
            </a:r>
            <a:r>
              <a:rPr lang="ru-RU" dirty="0" err="1"/>
              <a:t>змішані</a:t>
            </a:r>
            <a:r>
              <a:rPr lang="ru-RU" dirty="0"/>
              <a:t> </a:t>
            </a:r>
            <a:r>
              <a:rPr lang="ru-RU" dirty="0" err="1"/>
              <a:t>фарб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локальної</a:t>
            </a:r>
            <a:r>
              <a:rPr lang="ru-RU" dirty="0"/>
              <a:t>, яка </a:t>
            </a:r>
            <a:r>
              <a:rPr lang="ru-RU" dirty="0" err="1"/>
              <a:t>описує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. </a:t>
            </a:r>
            <a:r>
              <a:rPr lang="ru-RU" dirty="0" err="1"/>
              <a:t>Простір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</a:t>
            </a:r>
            <a:r>
              <a:rPr lang="ru-RU" dirty="0" err="1"/>
              <a:t>плоске</a:t>
            </a:r>
            <a:r>
              <a:rPr lang="ru-RU" dirty="0"/>
              <a:t>, в предметах на </a:t>
            </a:r>
            <a:r>
              <a:rPr lang="ru-RU" dirty="0" err="1"/>
              <a:t>картині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ілюзорності</a:t>
            </a:r>
            <a:r>
              <a:rPr lang="ru-RU" dirty="0"/>
              <a:t>, не </a:t>
            </a:r>
            <a:r>
              <a:rPr lang="ru-RU" dirty="0" err="1"/>
              <a:t>береться</a:t>
            </a:r>
            <a:r>
              <a:rPr lang="ru-RU" dirty="0"/>
              <a:t> до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, моделировка, </a:t>
            </a:r>
            <a:r>
              <a:rPr lang="ru-RU" dirty="0" err="1"/>
              <a:t>світло</a:t>
            </a:r>
            <a:r>
              <a:rPr lang="ru-RU" dirty="0"/>
              <a:t>. </a:t>
            </a:r>
            <a:r>
              <a:rPr lang="ru-RU" dirty="0" err="1"/>
              <a:t>Підкреслюється</a:t>
            </a:r>
            <a:r>
              <a:rPr lang="ru-RU" dirty="0"/>
              <a:t> </a:t>
            </a:r>
            <a:r>
              <a:rPr lang="ru-RU" dirty="0" err="1"/>
              <a:t>лінія</a:t>
            </a:r>
            <a:r>
              <a:rPr lang="ru-RU" dirty="0"/>
              <a:t>.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натхнення</a:t>
            </a:r>
            <a:r>
              <a:rPr lang="ru-RU" dirty="0"/>
              <a:t> художнику служить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інстинкт</a:t>
            </a:r>
            <a:r>
              <a:rPr lang="ru-RU" dirty="0"/>
              <a:t> (</a:t>
            </a:r>
            <a:r>
              <a:rPr lang="ru-RU" dirty="0" err="1"/>
              <a:t>Дерон</a:t>
            </a:r>
            <a:r>
              <a:rPr lang="ru-RU" dirty="0"/>
              <a:t>, </a:t>
            </a:r>
            <a:r>
              <a:rPr lang="ru-RU" dirty="0" err="1"/>
              <a:t>Вламінк</a:t>
            </a:r>
            <a:r>
              <a:rPr lang="ru-RU" dirty="0"/>
              <a:t>).</a:t>
            </a:r>
          </a:p>
        </p:txBody>
      </p:sp>
      <p:pic>
        <p:nvPicPr>
          <p:cNvPr id="4098" name="Picture 2" descr="фовиз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284" y="1088699"/>
            <a:ext cx="6379239" cy="456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543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01" y="165369"/>
            <a:ext cx="4144593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5400" dirty="0"/>
              <a:t>ФУТУРИЗМ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44701" y="1436107"/>
            <a:ext cx="5370882" cy="230832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/>
              <a:t>Виходив</a:t>
            </a:r>
            <a:r>
              <a:rPr lang="ru-RU" dirty="0"/>
              <a:t> з </a:t>
            </a:r>
            <a:r>
              <a:rPr lang="ru-RU" dirty="0" err="1"/>
              <a:t>захоплення</a:t>
            </a:r>
            <a:r>
              <a:rPr lang="ru-RU" dirty="0"/>
              <a:t> до </a:t>
            </a:r>
            <a:r>
              <a:rPr lang="ru-RU" dirty="0" err="1"/>
              <a:t>технічної</a:t>
            </a:r>
            <a:r>
              <a:rPr lang="ru-RU" dirty="0"/>
              <a:t> </a:t>
            </a:r>
            <a:r>
              <a:rPr lang="ru-RU" dirty="0" err="1"/>
              <a:t>цивілізації</a:t>
            </a:r>
            <a:r>
              <a:rPr lang="ru-RU" dirty="0"/>
              <a:t>. Художники </a:t>
            </a:r>
            <a:r>
              <a:rPr lang="ru-RU" dirty="0" err="1"/>
              <a:t>зображували</a:t>
            </a:r>
            <a:r>
              <a:rPr lang="ru-RU" dirty="0"/>
              <a:t> </a:t>
            </a:r>
            <a:r>
              <a:rPr lang="ru-RU" dirty="0" err="1"/>
              <a:t>сюжети</a:t>
            </a:r>
            <a:r>
              <a:rPr lang="ru-RU" dirty="0"/>
              <a:t> з </a:t>
            </a:r>
            <a:r>
              <a:rPr lang="ru-RU" dirty="0" err="1"/>
              <a:t>виробничого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</a:t>
            </a:r>
            <a:r>
              <a:rPr lang="ru-RU" dirty="0" err="1"/>
              <a:t>рух</a:t>
            </a:r>
            <a:r>
              <a:rPr lang="ru-RU" dirty="0"/>
              <a:t>, </a:t>
            </a:r>
            <a:r>
              <a:rPr lang="ru-RU" dirty="0" err="1"/>
              <a:t>швидкість</a:t>
            </a:r>
            <a:r>
              <a:rPr lang="ru-RU" dirty="0"/>
              <a:t>, </a:t>
            </a:r>
            <a:r>
              <a:rPr lang="ru-RU" dirty="0" err="1"/>
              <a:t>технічні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машин. </a:t>
            </a:r>
            <a:r>
              <a:rPr lang="ru-RU" dirty="0" err="1"/>
              <a:t>Спокійна</a:t>
            </a:r>
            <a:r>
              <a:rPr lang="ru-RU" dirty="0"/>
              <a:t> і </a:t>
            </a:r>
            <a:r>
              <a:rPr lang="ru-RU" dirty="0" err="1"/>
              <a:t>статистична</a:t>
            </a:r>
            <a:r>
              <a:rPr lang="ru-RU" dirty="0"/>
              <a:t> форма </a:t>
            </a:r>
            <a:r>
              <a:rPr lang="ru-RU" dirty="0" err="1"/>
              <a:t>ділилася</a:t>
            </a:r>
            <a:r>
              <a:rPr lang="ru-RU" dirty="0"/>
              <a:t> на </a:t>
            </a:r>
            <a:r>
              <a:rPr lang="ru-RU" dirty="0" err="1"/>
              <a:t>фази</a:t>
            </a:r>
            <a:r>
              <a:rPr lang="ru-RU" dirty="0"/>
              <a:t>. </a:t>
            </a:r>
            <a:r>
              <a:rPr lang="ru-RU" dirty="0" err="1"/>
              <a:t>Прагнення</a:t>
            </a:r>
            <a:r>
              <a:rPr lang="ru-RU" dirty="0"/>
              <a:t> симультанно </a:t>
            </a:r>
            <a:r>
              <a:rPr lang="ru-RU" dirty="0" err="1"/>
              <a:t>підхопити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(Балла, Кара, </a:t>
            </a:r>
            <a:r>
              <a:rPr lang="ru-RU" dirty="0" err="1"/>
              <a:t>Северіні</a:t>
            </a:r>
            <a:r>
              <a:rPr lang="ru-RU" dirty="0"/>
              <a:t>, </a:t>
            </a:r>
            <a:r>
              <a:rPr lang="ru-RU" dirty="0" err="1"/>
              <a:t>Бочіоні</a:t>
            </a:r>
            <a:r>
              <a:rPr lang="ru-RU" dirty="0"/>
              <a:t>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102" y="1088698"/>
            <a:ext cx="6303133" cy="468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7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01" y="165369"/>
            <a:ext cx="5549036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5400" dirty="0" smtClean="0"/>
              <a:t>СЮРРЕАЛІЗМ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44701" y="1436107"/>
            <a:ext cx="5370882" cy="34163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/>
              <a:t>Напрям</a:t>
            </a:r>
            <a:r>
              <a:rPr lang="ru-RU" dirty="0"/>
              <a:t> в </a:t>
            </a:r>
            <a:r>
              <a:rPr lang="ru-RU" dirty="0" err="1"/>
              <a:t>образотворчому</a:t>
            </a:r>
            <a:r>
              <a:rPr lang="ru-RU" dirty="0"/>
              <a:t> </a:t>
            </a:r>
            <a:r>
              <a:rPr lang="ru-RU" dirty="0" err="1"/>
              <a:t>мистецтві</a:t>
            </a:r>
            <a:r>
              <a:rPr lang="ru-RU" dirty="0"/>
              <a:t>, </a:t>
            </a:r>
            <a:r>
              <a:rPr lang="ru-RU" dirty="0" err="1"/>
              <a:t>засноване</a:t>
            </a:r>
            <a:r>
              <a:rPr lang="ru-RU" dirty="0"/>
              <a:t> на </a:t>
            </a:r>
            <a:r>
              <a:rPr lang="ru-RU" dirty="0" err="1"/>
              <a:t>багатій</a:t>
            </a:r>
            <a:r>
              <a:rPr lang="ru-RU" dirty="0"/>
              <a:t> </a:t>
            </a:r>
            <a:r>
              <a:rPr lang="ru-RU" dirty="0" err="1"/>
              <a:t>уяві</a:t>
            </a:r>
            <a:r>
              <a:rPr lang="ru-RU" dirty="0"/>
              <a:t>, </a:t>
            </a:r>
            <a:r>
              <a:rPr lang="ru-RU" dirty="0" err="1"/>
              <a:t>інтуїції</a:t>
            </a:r>
            <a:r>
              <a:rPr lang="ru-RU" dirty="0"/>
              <a:t>, </a:t>
            </a:r>
            <a:r>
              <a:rPr lang="ru-RU" dirty="0" err="1"/>
              <a:t>викликанні</a:t>
            </a:r>
            <a:r>
              <a:rPr lang="ru-RU" dirty="0"/>
              <a:t> </a:t>
            </a:r>
            <a:r>
              <a:rPr lang="ru-RU" dirty="0" err="1"/>
              <a:t>примар</a:t>
            </a:r>
            <a:r>
              <a:rPr lang="ru-RU" dirty="0"/>
              <a:t>, </a:t>
            </a:r>
          </a:p>
          <a:p>
            <a:r>
              <a:rPr lang="ru-RU" dirty="0" err="1"/>
              <a:t>підсвідомості</a:t>
            </a:r>
            <a:r>
              <a:rPr lang="ru-RU" dirty="0"/>
              <a:t>. Не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певними</a:t>
            </a:r>
            <a:r>
              <a:rPr lang="ru-RU" dirty="0"/>
              <a:t> </a:t>
            </a:r>
            <a:r>
              <a:rPr lang="ru-RU" dirty="0" err="1"/>
              <a:t>виражальними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, </a:t>
            </a:r>
            <a:r>
              <a:rPr lang="ru-RU" dirty="0" err="1"/>
              <a:t>використовував</a:t>
            </a:r>
            <a:r>
              <a:rPr lang="ru-RU" dirty="0"/>
              <a:t> монтаж, </a:t>
            </a:r>
            <a:r>
              <a:rPr lang="ru-RU" dirty="0" err="1"/>
              <a:t>колаж</a:t>
            </a:r>
            <a:r>
              <a:rPr lang="ru-RU" dirty="0"/>
              <a:t>, </a:t>
            </a:r>
            <a:r>
              <a:rPr lang="ru-RU" dirty="0" err="1"/>
              <a:t>тертя</a:t>
            </a:r>
            <a:r>
              <a:rPr lang="ru-RU" dirty="0"/>
              <a:t>. </a:t>
            </a:r>
            <a:r>
              <a:rPr lang="ru-RU" dirty="0" err="1"/>
              <a:t>Використанням</a:t>
            </a:r>
            <a:r>
              <a:rPr lang="ru-RU" dirty="0"/>
              <a:t> і </a:t>
            </a:r>
            <a:r>
              <a:rPr lang="ru-RU" dirty="0" err="1"/>
              <a:t>з'єднанням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 в </a:t>
            </a:r>
            <a:r>
              <a:rPr lang="ru-RU" dirty="0" err="1"/>
              <a:t>комбінації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дійсності</a:t>
            </a:r>
            <a:r>
              <a:rPr lang="ru-RU" dirty="0"/>
              <a:t>,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нову</a:t>
            </a:r>
            <a:r>
              <a:rPr lang="ru-RU" dirty="0"/>
              <a:t>, прямо-таки </a:t>
            </a:r>
            <a:r>
              <a:rPr lang="ru-RU" dirty="0" err="1"/>
              <a:t>поетичну</a:t>
            </a:r>
            <a:r>
              <a:rPr lang="ru-RU" dirty="0"/>
              <a:t>, </a:t>
            </a:r>
            <a:r>
              <a:rPr lang="ru-RU" dirty="0" err="1"/>
              <a:t>магічну</a:t>
            </a:r>
            <a:r>
              <a:rPr lang="ru-RU" dirty="0"/>
              <a:t> </a:t>
            </a:r>
            <a:r>
              <a:rPr lang="ru-RU" dirty="0" err="1"/>
              <a:t>реальність</a:t>
            </a:r>
            <a:r>
              <a:rPr lang="ru-RU" dirty="0"/>
              <a:t>. </a:t>
            </a:r>
            <a:r>
              <a:rPr lang="ru-RU" dirty="0" err="1"/>
              <a:t>Видаляючи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 з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звичайної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</a:t>
            </a:r>
            <a:r>
              <a:rPr lang="ru-RU" dirty="0" err="1"/>
              <a:t>відносин</a:t>
            </a:r>
            <a:r>
              <a:rPr lang="ru-RU" dirty="0"/>
              <a:t> і </a:t>
            </a:r>
            <a:r>
              <a:rPr lang="ru-RU" dirty="0" err="1"/>
              <a:t>функцій</a:t>
            </a:r>
            <a:r>
              <a:rPr lang="ru-RU" dirty="0"/>
              <a:t>, картина </a:t>
            </a:r>
            <a:r>
              <a:rPr lang="ru-RU" dirty="0" err="1"/>
              <a:t>стає</a:t>
            </a:r>
            <a:r>
              <a:rPr lang="ru-RU" dirty="0"/>
              <a:t> особливою і </a:t>
            </a:r>
            <a:r>
              <a:rPr lang="ru-RU" dirty="0" err="1"/>
              <a:t>досягає</a:t>
            </a:r>
            <a:r>
              <a:rPr lang="ru-RU" dirty="0"/>
              <a:t> </a:t>
            </a:r>
            <a:r>
              <a:rPr lang="ru-RU" dirty="0" err="1"/>
              <a:t>нереальності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45" y="502381"/>
            <a:ext cx="6458208" cy="469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2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00" y="165369"/>
            <a:ext cx="9144611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5400" dirty="0" err="1" smtClean="0"/>
              <a:t>Веристичний</a:t>
            </a:r>
            <a:r>
              <a:rPr lang="uk-UA" sz="5400" dirty="0" smtClean="0"/>
              <a:t> </a:t>
            </a:r>
            <a:r>
              <a:rPr lang="uk-UA" sz="5400" dirty="0"/>
              <a:t>сюрреалізм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44700" y="1436107"/>
            <a:ext cx="4942865" cy="14773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/>
              <a:t>Зображує</a:t>
            </a:r>
            <a:r>
              <a:rPr lang="ru-RU" dirty="0"/>
              <a:t>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ілюзії</a:t>
            </a:r>
            <a:r>
              <a:rPr lang="ru-RU" dirty="0"/>
              <a:t> художника. </a:t>
            </a:r>
            <a:r>
              <a:rPr lang="ru-RU" dirty="0" err="1"/>
              <a:t>Значимість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реально </a:t>
            </a:r>
            <a:r>
              <a:rPr lang="ru-RU" dirty="0" err="1"/>
              <a:t>піднесених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символічності</a:t>
            </a:r>
            <a:r>
              <a:rPr lang="ru-RU" dirty="0"/>
              <a:t> і </a:t>
            </a:r>
            <a:r>
              <a:rPr lang="ru-RU" dirty="0" err="1"/>
              <a:t>метафоричності</a:t>
            </a:r>
            <a:r>
              <a:rPr lang="ru-RU" dirty="0"/>
              <a:t>, в </a:t>
            </a:r>
            <a:r>
              <a:rPr lang="ru-RU" dirty="0" err="1"/>
              <a:t>комбінаціях</a:t>
            </a:r>
            <a:r>
              <a:rPr lang="ru-RU" dirty="0"/>
              <a:t>, далеких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дійсності</a:t>
            </a:r>
            <a:r>
              <a:rPr lang="ru-RU" dirty="0"/>
              <a:t> (Макс ЕНСТО, </a:t>
            </a:r>
            <a:r>
              <a:rPr lang="ru-RU" dirty="0" err="1"/>
              <a:t>Тангі</a:t>
            </a:r>
            <a:r>
              <a:rPr lang="ru-RU" dirty="0"/>
              <a:t>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689" y="1436107"/>
            <a:ext cx="6751423" cy="502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1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00" y="165369"/>
            <a:ext cx="9144611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5400" dirty="0" smtClean="0"/>
              <a:t>Абсолютний </a:t>
            </a:r>
            <a:r>
              <a:rPr lang="uk-UA" sz="5400" dirty="0"/>
              <a:t>сюрреалізм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44700" y="1436107"/>
            <a:ext cx="4942865" cy="14773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/>
              <a:t>Повністю</a:t>
            </a:r>
            <a:r>
              <a:rPr lang="ru-RU" dirty="0"/>
              <a:t> не </a:t>
            </a:r>
            <a:r>
              <a:rPr lang="ru-RU" dirty="0" err="1"/>
              <a:t>відмовляється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реальних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, в картину вносить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, </a:t>
            </a:r>
            <a:r>
              <a:rPr lang="ru-RU" dirty="0" err="1"/>
              <a:t>створюючи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самим </a:t>
            </a:r>
            <a:r>
              <a:rPr lang="ru-RU" dirty="0" err="1"/>
              <a:t>нове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про </a:t>
            </a:r>
            <a:r>
              <a:rPr lang="ru-RU" dirty="0" err="1"/>
              <a:t>дійсність</a:t>
            </a:r>
            <a:r>
              <a:rPr lang="ru-RU" dirty="0"/>
              <a:t> (</a:t>
            </a:r>
            <a:r>
              <a:rPr lang="ru-RU" dirty="0" err="1"/>
              <a:t>Міро</a:t>
            </a:r>
            <a:r>
              <a:rPr lang="ru-RU" dirty="0"/>
              <a:t>, </a:t>
            </a:r>
            <a:r>
              <a:rPr lang="ru-RU" dirty="0" err="1"/>
              <a:t>Магрітта</a:t>
            </a:r>
            <a:r>
              <a:rPr lang="ru-RU" dirty="0"/>
              <a:t>).</a:t>
            </a:r>
            <a:br>
              <a:rPr lang="ru-RU" dirty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541" y="1436107"/>
            <a:ext cx="6625411" cy="491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25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00" y="165369"/>
            <a:ext cx="8210755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5400" dirty="0"/>
              <a:t>Абстрактне мистецтво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44700" y="1436106"/>
            <a:ext cx="11732772" cy="369331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/>
              <a:t>Образотворчої</a:t>
            </a:r>
            <a:r>
              <a:rPr lang="ru-RU" dirty="0"/>
              <a:t> </a:t>
            </a:r>
            <a:r>
              <a:rPr lang="ru-RU" dirty="0" err="1"/>
              <a:t>абстракції</a:t>
            </a:r>
            <a:r>
              <a:rPr lang="ru-RU" dirty="0"/>
              <a:t> , </a:t>
            </a:r>
            <a:r>
              <a:rPr lang="ru-RU" dirty="0" err="1"/>
              <a:t>нескладності</a:t>
            </a:r>
            <a:r>
              <a:rPr lang="ru-RU" dirty="0"/>
              <a:t> і </a:t>
            </a:r>
            <a:r>
              <a:rPr lang="ru-RU" dirty="0" err="1"/>
              <a:t>звільненню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зайвих</a:t>
            </a:r>
            <a:r>
              <a:rPr lang="ru-RU" dirty="0"/>
              <a:t> </a:t>
            </a:r>
            <a:r>
              <a:rPr lang="ru-RU" dirty="0" err="1"/>
              <a:t>несуттєвих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, </a:t>
            </a:r>
            <a:r>
              <a:rPr lang="ru-RU" dirty="0" err="1"/>
              <a:t>простоті</a:t>
            </a:r>
            <a:r>
              <a:rPr lang="ru-RU" dirty="0"/>
              <a:t> </a:t>
            </a:r>
            <a:r>
              <a:rPr lang="ru-RU" dirty="0" err="1"/>
              <a:t>підпорядковано</a:t>
            </a:r>
            <a:r>
              <a:rPr lang="ru-RU" dirty="0"/>
              <a:t> все </a:t>
            </a:r>
            <a:r>
              <a:rPr lang="ru-RU" dirty="0" err="1"/>
              <a:t>образотворче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, </a:t>
            </a: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напряму</a:t>
            </a:r>
            <a:r>
              <a:rPr lang="ru-RU" dirty="0"/>
              <a:t>. </a:t>
            </a:r>
            <a:r>
              <a:rPr lang="ru-RU" dirty="0" err="1"/>
              <a:t>Абстрактне</a:t>
            </a:r>
            <a:r>
              <a:rPr lang="ru-RU" dirty="0"/>
              <a:t> (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безпредметною</a:t>
            </a:r>
            <a:r>
              <a:rPr lang="ru-RU" dirty="0"/>
              <a:t> , </a:t>
            </a:r>
            <a:r>
              <a:rPr lang="ru-RU" dirty="0" err="1"/>
              <a:t>неконкретне</a:t>
            </a:r>
            <a:r>
              <a:rPr lang="ru-RU" dirty="0"/>
              <a:t> , </a:t>
            </a:r>
            <a:r>
              <a:rPr lang="ru-RU" dirty="0" err="1"/>
              <a:t>нефігуральное</a:t>
            </a:r>
            <a:r>
              <a:rPr lang="ru-RU" dirty="0"/>
              <a:t> , </a:t>
            </a:r>
            <a:r>
              <a:rPr lang="ru-RU" dirty="0" err="1"/>
              <a:t>безоб'ектное</a:t>
            </a:r>
            <a:r>
              <a:rPr lang="ru-RU" dirty="0"/>
              <a:t> , </a:t>
            </a:r>
            <a:r>
              <a:rPr lang="ru-RU" dirty="0" err="1"/>
              <a:t>чисте</a:t>
            </a:r>
            <a:r>
              <a:rPr lang="ru-RU" dirty="0"/>
              <a:t>) </a:t>
            </a:r>
            <a:r>
              <a:rPr lang="ru-RU" dirty="0" err="1"/>
              <a:t>мистецтво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образотворче</a:t>
            </a:r>
            <a:r>
              <a:rPr lang="ru-RU" dirty="0"/>
              <a:t> </a:t>
            </a:r>
            <a:r>
              <a:rPr lang="ru-RU" dirty="0" err="1"/>
              <a:t>прояв</a:t>
            </a:r>
            <a:r>
              <a:rPr lang="ru-RU" dirty="0"/>
              <a:t> , яке не </a:t>
            </a:r>
            <a:r>
              <a:rPr lang="ru-RU" dirty="0" err="1"/>
              <a:t>зображує</a:t>
            </a:r>
            <a:r>
              <a:rPr lang="ru-RU" dirty="0"/>
              <a:t> і не </a:t>
            </a:r>
            <a:r>
              <a:rPr lang="ru-RU" dirty="0" err="1"/>
              <a:t>представляє</a:t>
            </a:r>
            <a:r>
              <a:rPr lang="ru-RU" dirty="0"/>
              <a:t> </a:t>
            </a:r>
            <a:r>
              <a:rPr lang="ru-RU" dirty="0" err="1"/>
              <a:t>ніякої</a:t>
            </a:r>
            <a:r>
              <a:rPr lang="ru-RU" dirty="0"/>
              <a:t> </a:t>
            </a:r>
            <a:r>
              <a:rPr lang="ru-RU" dirty="0" err="1"/>
              <a:t>реальний</a:t>
            </a:r>
            <a:r>
              <a:rPr lang="ru-RU" dirty="0"/>
              <a:t> предмет 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реалізму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образотворче</a:t>
            </a:r>
            <a:r>
              <a:rPr lang="ru-RU" dirty="0"/>
              <a:t> </a:t>
            </a:r>
            <a:r>
              <a:rPr lang="ru-RU" dirty="0" err="1"/>
              <a:t>напрямок</a:t>
            </a:r>
            <a:r>
              <a:rPr lang="ru-RU" dirty="0"/>
              <a:t>. </a:t>
            </a:r>
            <a:r>
              <a:rPr lang="ru-RU" dirty="0" err="1"/>
              <a:t>Абстрактним</a:t>
            </a:r>
            <a:r>
              <a:rPr lang="ru-RU" dirty="0"/>
              <a:t> </a:t>
            </a:r>
            <a:r>
              <a:rPr lang="ru-RU" dirty="0" err="1"/>
              <a:t>зображенням</a:t>
            </a:r>
            <a:r>
              <a:rPr lang="ru-RU" dirty="0"/>
              <a:t> художники </a:t>
            </a:r>
            <a:r>
              <a:rPr lang="ru-RU" dirty="0" err="1"/>
              <a:t>хочуть</a:t>
            </a:r>
            <a:r>
              <a:rPr lang="ru-RU" dirty="0"/>
              <a:t> , так само, як і наука , </a:t>
            </a:r>
            <a:r>
              <a:rPr lang="ru-RU" dirty="0" err="1"/>
              <a:t>досягти</a:t>
            </a:r>
            <a:r>
              <a:rPr lang="ru-RU" dirty="0"/>
              <a:t> кордону </a:t>
            </a:r>
            <a:r>
              <a:rPr lang="ru-RU" dirty="0" err="1"/>
              <a:t>відчутною</a:t>
            </a:r>
            <a:r>
              <a:rPr lang="ru-RU" dirty="0"/>
              <a:t> і видимою </a:t>
            </a:r>
            <a:r>
              <a:rPr lang="ru-RU" dirty="0" err="1"/>
              <a:t>дійсності</a:t>
            </a:r>
            <a:r>
              <a:rPr lang="ru-RU" dirty="0"/>
              <a:t> , </a:t>
            </a:r>
            <a:r>
              <a:rPr lang="ru-RU" dirty="0" err="1"/>
              <a:t>показати</a:t>
            </a:r>
            <a:r>
              <a:rPr lang="ru-RU" dirty="0"/>
              <a:t> людям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, </a:t>
            </a:r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виражений</a:t>
            </a:r>
            <a:r>
              <a:rPr lang="ru-RU" dirty="0"/>
              <a:t> </a:t>
            </a:r>
            <a:r>
              <a:rPr lang="ru-RU" dirty="0" err="1"/>
              <a:t>образотворчими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. </a:t>
            </a:r>
            <a:r>
              <a:rPr lang="ru-RU" dirty="0" err="1"/>
              <a:t>Абстрактний</a:t>
            </a:r>
            <a:r>
              <a:rPr lang="ru-RU" dirty="0"/>
              <a:t> </a:t>
            </a:r>
            <a:r>
              <a:rPr lang="ru-RU" dirty="0" err="1"/>
              <a:t>живопис</a:t>
            </a:r>
            <a:r>
              <a:rPr lang="ru-RU" dirty="0"/>
              <a:t>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абсолютних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/>
              <a:t> , </a:t>
            </a:r>
            <a:r>
              <a:rPr lang="ru-RU" dirty="0" err="1"/>
              <a:t>керуючих</a:t>
            </a:r>
            <a:r>
              <a:rPr lang="ru-RU" dirty="0"/>
              <a:t> нашим </a:t>
            </a:r>
            <a:r>
              <a:rPr lang="ru-RU" dirty="0" err="1"/>
              <a:t>життям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 , </a:t>
            </a:r>
            <a:r>
              <a:rPr lang="ru-RU" dirty="0" err="1"/>
              <a:t>сутності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, </a:t>
            </a:r>
            <a:r>
              <a:rPr lang="ru-RU" dirty="0" err="1"/>
              <a:t>кінцевою</a:t>
            </a:r>
            <a:r>
              <a:rPr lang="ru-RU" dirty="0"/>
              <a:t> </a:t>
            </a:r>
            <a:r>
              <a:rPr lang="ru-RU" dirty="0" err="1"/>
              <a:t>правди</a:t>
            </a:r>
            <a:r>
              <a:rPr lang="ru-RU" dirty="0"/>
              <a:t> . До </a:t>
            </a:r>
            <a:r>
              <a:rPr lang="ru-RU" dirty="0" err="1"/>
              <a:t>цінностей</a:t>
            </a:r>
            <a:r>
              <a:rPr lang="ru-RU" dirty="0"/>
              <a:t> </a:t>
            </a:r>
            <a:r>
              <a:rPr lang="ru-RU" dirty="0" err="1"/>
              <a:t>образотворчих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абстрактного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, перш за все ,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геометрії</a:t>
            </a:r>
            <a:r>
              <a:rPr lang="ru-RU" dirty="0"/>
              <a:t> , </a:t>
            </a:r>
            <a:r>
              <a:rPr lang="ru-RU" dirty="0" err="1"/>
              <a:t>ритмізованої</a:t>
            </a:r>
            <a:r>
              <a:rPr lang="ru-RU" dirty="0"/>
              <a:t> </a:t>
            </a:r>
            <a:r>
              <a:rPr lang="ru-RU" dirty="0" err="1"/>
              <a:t>площині</a:t>
            </a:r>
            <a:r>
              <a:rPr lang="ru-RU" dirty="0"/>
              <a:t> , </a:t>
            </a:r>
            <a:r>
              <a:rPr lang="ru-RU" dirty="0" err="1"/>
              <a:t>елементарна</a:t>
            </a:r>
            <a:r>
              <a:rPr lang="ru-RU" dirty="0"/>
              <a:t> </a:t>
            </a:r>
            <a:r>
              <a:rPr lang="ru-RU" dirty="0" err="1"/>
              <a:t>знаковість</a:t>
            </a:r>
            <a:r>
              <a:rPr lang="ru-RU" dirty="0"/>
              <a:t> , </a:t>
            </a:r>
            <a:r>
              <a:rPr lang="ru-RU" dirty="0" err="1"/>
              <a:t>значимість</a:t>
            </a:r>
            <a:r>
              <a:rPr lang="ru-RU" dirty="0"/>
              <a:t> і </a:t>
            </a:r>
            <a:r>
              <a:rPr lang="ru-RU" dirty="0" err="1"/>
              <a:t>комбінації</a:t>
            </a:r>
            <a:r>
              <a:rPr lang="ru-RU" dirty="0"/>
              <a:t> </a:t>
            </a:r>
            <a:r>
              <a:rPr lang="ru-RU" dirty="0" err="1"/>
              <a:t>фарб</a:t>
            </a:r>
            <a:r>
              <a:rPr lang="ru-RU" dirty="0"/>
              <a:t> і по -новому </a:t>
            </a:r>
            <a:r>
              <a:rPr lang="ru-RU" dirty="0" err="1"/>
              <a:t>розуміються</a:t>
            </a:r>
            <a:r>
              <a:rPr lang="ru-RU" dirty="0"/>
              <a:t> </a:t>
            </a:r>
            <a:r>
              <a:rPr lang="ru-RU" dirty="0" err="1"/>
              <a:t>просторові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 . В </a:t>
            </a:r>
            <a:r>
              <a:rPr lang="ru-RU" dirty="0" err="1"/>
              <a:t>принципі</a:t>
            </a:r>
            <a:r>
              <a:rPr lang="ru-RU" dirty="0"/>
              <a:t> </a:t>
            </a:r>
            <a:r>
              <a:rPr lang="ru-RU" dirty="0" err="1"/>
              <a:t>абстрактну</a:t>
            </a:r>
            <a:r>
              <a:rPr lang="ru-RU" dirty="0"/>
              <a:t> </a:t>
            </a:r>
            <a:r>
              <a:rPr lang="ru-RU" dirty="0" err="1"/>
              <a:t>живопис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розділити</a:t>
            </a:r>
            <a:r>
              <a:rPr lang="ru-RU" dirty="0"/>
              <a:t> на два </a:t>
            </a:r>
            <a:r>
              <a:rPr lang="ru-RU" dirty="0" err="1"/>
              <a:t>основних</a:t>
            </a:r>
            <a:r>
              <a:rPr lang="ru-RU" dirty="0"/>
              <a:t> напрямки: </a:t>
            </a:r>
            <a:r>
              <a:rPr lang="ru-RU" dirty="0" err="1"/>
              <a:t>геометричну</a:t>
            </a:r>
            <a:r>
              <a:rPr lang="ru-RU" dirty="0"/>
              <a:t> </a:t>
            </a:r>
            <a:r>
              <a:rPr lang="ru-RU" dirty="0" err="1"/>
              <a:t>абстракцію</a:t>
            </a:r>
            <a:r>
              <a:rPr lang="ru-RU" dirty="0"/>
              <a:t> і </a:t>
            </a:r>
            <a:r>
              <a:rPr lang="ru-RU" dirty="0" err="1"/>
              <a:t>абстрактний</a:t>
            </a:r>
            <a:r>
              <a:rPr lang="ru-RU" dirty="0"/>
              <a:t> </a:t>
            </a:r>
            <a:r>
              <a:rPr lang="ru-RU" dirty="0" err="1"/>
              <a:t>експресіонізм</a:t>
            </a:r>
            <a:r>
              <a:rPr lang="ru-RU" dirty="0"/>
              <a:t> 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062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00" y="165369"/>
            <a:ext cx="8911147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5400" dirty="0" smtClean="0"/>
              <a:t>Геометрична </a:t>
            </a:r>
            <a:r>
              <a:rPr lang="uk-UA" sz="5400" dirty="0"/>
              <a:t>абстракція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44700" y="1436106"/>
            <a:ext cx="5847538" cy="369331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/>
              <a:t>Образотворчі</a:t>
            </a:r>
            <a:r>
              <a:rPr lang="ru-RU" dirty="0"/>
              <a:t> напрямки </a:t>
            </a:r>
            <a:r>
              <a:rPr lang="ru-RU" dirty="0" err="1"/>
              <a:t>геометричній</a:t>
            </a:r>
            <a:r>
              <a:rPr lang="ru-RU" dirty="0"/>
              <a:t> </a:t>
            </a:r>
            <a:r>
              <a:rPr lang="ru-RU" dirty="0" err="1"/>
              <a:t>абстракції</a:t>
            </a:r>
            <a:r>
              <a:rPr lang="ru-RU" dirty="0"/>
              <a:t> </a:t>
            </a:r>
            <a:r>
              <a:rPr lang="ru-RU" dirty="0" err="1"/>
              <a:t>засновані</a:t>
            </a:r>
            <a:r>
              <a:rPr lang="ru-RU" dirty="0"/>
              <a:t> на </a:t>
            </a:r>
            <a:r>
              <a:rPr lang="ru-RU" dirty="0" err="1"/>
              <a:t>прийомі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простому </a:t>
            </a:r>
            <a:r>
              <a:rPr lang="ru-RU" dirty="0" err="1"/>
              <a:t>зображенні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предметної</a:t>
            </a:r>
            <a:r>
              <a:rPr lang="ru-RU" dirty="0"/>
              <a:t> </a:t>
            </a:r>
            <a:r>
              <a:rPr lang="ru-RU" dirty="0" err="1"/>
              <a:t>дійсності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, </a:t>
            </a:r>
            <a:r>
              <a:rPr lang="ru-RU" dirty="0" err="1"/>
              <a:t>кольорі</a:t>
            </a:r>
            <a:r>
              <a:rPr lang="ru-RU" dirty="0"/>
              <a:t>, </a:t>
            </a:r>
            <a:r>
              <a:rPr lang="ru-RU" dirty="0" err="1"/>
              <a:t>просторі</a:t>
            </a:r>
            <a:r>
              <a:rPr lang="ru-RU" dirty="0"/>
              <a:t>, </a:t>
            </a:r>
            <a:r>
              <a:rPr lang="ru-RU" dirty="0" err="1"/>
              <a:t>обсязі</a:t>
            </a:r>
            <a:r>
              <a:rPr lang="ru-RU" dirty="0"/>
              <a:t> і т. д., </a:t>
            </a:r>
            <a:r>
              <a:rPr lang="ru-RU" dirty="0" err="1"/>
              <a:t>доводячи</a:t>
            </a:r>
            <a:r>
              <a:rPr lang="ru-RU" dirty="0"/>
              <a:t> до самого </a:t>
            </a:r>
            <a:r>
              <a:rPr lang="ru-RU" dirty="0" err="1"/>
              <a:t>мінімуму</a:t>
            </a:r>
            <a:r>
              <a:rPr lang="ru-RU" dirty="0"/>
              <a:t> -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справжніми</a:t>
            </a:r>
            <a:r>
              <a:rPr lang="ru-RU" dirty="0"/>
              <a:t> предметами. </a:t>
            </a:r>
            <a:r>
              <a:rPr lang="ru-RU" dirty="0" err="1"/>
              <a:t>Образотворчими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служать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чином </a:t>
            </a:r>
            <a:r>
              <a:rPr lang="ru-RU" dirty="0" err="1"/>
              <a:t>геометричні</a:t>
            </a:r>
            <a:r>
              <a:rPr lang="ru-RU" dirty="0"/>
              <a:t> </a:t>
            </a:r>
            <a:r>
              <a:rPr lang="ru-RU" dirty="0" err="1"/>
              <a:t>фігури</a:t>
            </a:r>
            <a:r>
              <a:rPr lang="ru-RU" dirty="0"/>
              <a:t>. </a:t>
            </a:r>
            <a:r>
              <a:rPr lang="ru-RU" dirty="0" err="1"/>
              <a:t>Конструктивні</a:t>
            </a:r>
            <a:r>
              <a:rPr lang="ru-RU" dirty="0"/>
              <a:t> напрямки </a:t>
            </a:r>
            <a:r>
              <a:rPr lang="ru-RU" dirty="0" err="1"/>
              <a:t>абстракції</a:t>
            </a:r>
            <a:r>
              <a:rPr lang="ru-RU" dirty="0"/>
              <a:t> (</a:t>
            </a:r>
            <a:r>
              <a:rPr lang="ru-RU" dirty="0" err="1"/>
              <a:t>неопластицизм</a:t>
            </a:r>
            <a:r>
              <a:rPr lang="ru-RU" dirty="0"/>
              <a:t>, </a:t>
            </a:r>
            <a:r>
              <a:rPr lang="ru-RU" dirty="0" err="1"/>
              <a:t>радянський</a:t>
            </a:r>
            <a:r>
              <a:rPr lang="ru-RU" dirty="0"/>
              <a:t> </a:t>
            </a:r>
            <a:r>
              <a:rPr lang="ru-RU" dirty="0" err="1"/>
              <a:t>конструктивізм</a:t>
            </a:r>
            <a:r>
              <a:rPr lang="ru-RU" dirty="0"/>
              <a:t>, супрематизм, кинетизм, </a:t>
            </a:r>
            <a:r>
              <a:rPr lang="ru-RU" dirty="0" err="1"/>
              <a:t>леттрізм</a:t>
            </a:r>
            <a:r>
              <a:rPr lang="ru-RU" dirty="0"/>
              <a:t>, оп-арт) </a:t>
            </a:r>
            <a:r>
              <a:rPr lang="ru-RU" dirty="0" err="1"/>
              <a:t>відрізнялися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упором на </a:t>
            </a:r>
            <a:r>
              <a:rPr lang="ru-RU" dirty="0" err="1"/>
              <a:t>одне</a:t>
            </a:r>
            <a:r>
              <a:rPr lang="ru-RU" dirty="0"/>
              <a:t> яке-</a:t>
            </a:r>
            <a:r>
              <a:rPr lang="ru-RU" dirty="0" err="1"/>
              <a:t>небудь</a:t>
            </a:r>
            <a:r>
              <a:rPr lang="ru-RU" dirty="0"/>
              <a:t> </a:t>
            </a:r>
            <a:r>
              <a:rPr lang="ru-RU" dirty="0" err="1"/>
              <a:t>образотворче</a:t>
            </a:r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 descr="http://cs6049.vk.me/u131694328/video/l_5d2c36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09" y="1436106"/>
            <a:ext cx="5091340" cy="381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092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01" y="165369"/>
            <a:ext cx="5380006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5400" dirty="0"/>
              <a:t>Супрематизм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00" y="1436106"/>
            <a:ext cx="5847538" cy="175432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Полный отрыв от привычного зрительного восприятия. Цветные плоские фигуры без какой-либо связи с предметами повседневной жизни. Основой служат геометрические фигуры и плоскостность. Стремление к чистой </a:t>
            </a:r>
            <a:r>
              <a:rPr lang="ru-RU" dirty="0" err="1"/>
              <a:t>сенсибильности</a:t>
            </a:r>
            <a:r>
              <a:rPr lang="ru-RU" dirty="0"/>
              <a:t> (Малевич).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938" y="896970"/>
            <a:ext cx="5912992" cy="421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5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642" y="165369"/>
            <a:ext cx="4075890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5400" dirty="0" smtClean="0"/>
              <a:t>Модернізм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55642" y="1536971"/>
            <a:ext cx="6750996" cy="507831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З приходом модерну 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en-US" dirty="0"/>
              <a:t>XIX </a:t>
            </a:r>
            <a:r>
              <a:rPr lang="ru-RU" dirty="0"/>
              <a:t>і на початку </a:t>
            </a:r>
            <a:r>
              <a:rPr lang="en-US" dirty="0"/>
              <a:t>XX </a:t>
            </a:r>
            <a:r>
              <a:rPr lang="ru-RU" dirty="0" err="1"/>
              <a:t>століть</a:t>
            </a:r>
            <a:r>
              <a:rPr lang="ru-RU" dirty="0"/>
              <a:t> </a:t>
            </a:r>
            <a:r>
              <a:rPr lang="ru-RU" dirty="0" err="1"/>
              <a:t>стався</a:t>
            </a:r>
            <a:r>
              <a:rPr lang="ru-RU" dirty="0"/>
              <a:t> </a:t>
            </a:r>
            <a:r>
              <a:rPr lang="ru-RU" dirty="0" err="1" smtClean="0"/>
              <a:t>основний</a:t>
            </a:r>
            <a:r>
              <a:rPr lang="ru-RU" dirty="0" smtClean="0"/>
              <a:t> </a:t>
            </a:r>
            <a:r>
              <a:rPr lang="ru-RU" dirty="0" err="1" smtClean="0"/>
              <a:t>зсув</a:t>
            </a:r>
            <a:r>
              <a:rPr lang="ru-RU" dirty="0" smtClean="0"/>
              <a:t> </a:t>
            </a:r>
            <a:r>
              <a:rPr lang="ru-RU" dirty="0"/>
              <a:t>. </a:t>
            </a:r>
            <a:r>
              <a:rPr lang="ru-RU" dirty="0" err="1"/>
              <a:t>Живопис</a:t>
            </a:r>
            <a:r>
              <a:rPr lang="ru-RU" dirty="0"/>
              <a:t> , </a:t>
            </a:r>
            <a:r>
              <a:rPr lang="ru-RU" dirty="0" err="1"/>
              <a:t>починаючи</a:t>
            </a:r>
            <a:r>
              <a:rPr lang="ru-RU" dirty="0"/>
              <a:t> з </a:t>
            </a:r>
            <a:r>
              <a:rPr lang="ru-RU" dirty="0" err="1"/>
              <a:t>постімпресіонізму</a:t>
            </a:r>
            <a:r>
              <a:rPr lang="ru-RU" dirty="0"/>
              <a:t> , </a:t>
            </a:r>
            <a:r>
              <a:rPr lang="ru-RU" dirty="0" err="1"/>
              <a:t>перестає</a:t>
            </a:r>
            <a:r>
              <a:rPr lang="ru-RU" dirty="0"/>
              <a:t> </a:t>
            </a:r>
            <a:r>
              <a:rPr lang="ru-RU" dirty="0" err="1"/>
              <a:t>описувати</a:t>
            </a:r>
            <a:r>
              <a:rPr lang="ru-RU" dirty="0"/>
              <a:t> в основному </a:t>
            </a:r>
            <a:r>
              <a:rPr lang="ru-RU" dirty="0" err="1"/>
              <a:t>бачене</a:t>
            </a:r>
            <a:r>
              <a:rPr lang="ru-RU" dirty="0"/>
              <a:t> , а </a:t>
            </a:r>
            <a:r>
              <a:rPr lang="ru-RU" dirty="0" err="1"/>
              <a:t>починає</a:t>
            </a:r>
            <a:r>
              <a:rPr lang="ru-RU" dirty="0"/>
              <a:t> в </a:t>
            </a:r>
            <a:r>
              <a:rPr lang="ru-RU" dirty="0" err="1"/>
              <a:t>картині</a:t>
            </a:r>
            <a:r>
              <a:rPr lang="ru-RU" dirty="0"/>
              <a:t> </a:t>
            </a:r>
            <a:r>
              <a:rPr lang="ru-RU" dirty="0" err="1"/>
              <a:t>висловлювати</a:t>
            </a:r>
            <a:r>
              <a:rPr lang="ru-RU" dirty="0"/>
              <a:t> </a:t>
            </a:r>
            <a:r>
              <a:rPr lang="ru-RU" dirty="0" err="1"/>
              <a:t>погляд</a:t>
            </a:r>
            <a:r>
              <a:rPr lang="ru-RU" dirty="0"/>
              <a:t> автора 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, </a:t>
            </a:r>
            <a:r>
              <a:rPr lang="ru-RU" dirty="0" err="1"/>
              <a:t>його</a:t>
            </a:r>
            <a:r>
              <a:rPr lang="ru-RU" dirty="0"/>
              <a:t> правду 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бачення</a:t>
            </a:r>
            <a:r>
              <a:rPr lang="ru-RU" dirty="0"/>
              <a:t> , </a:t>
            </a:r>
            <a:r>
              <a:rPr lang="ru-RU" dirty="0" err="1"/>
              <a:t>бажаючи</a:t>
            </a:r>
            <a:r>
              <a:rPr lang="ru-RU" dirty="0"/>
              <a:t> </a:t>
            </a:r>
            <a:r>
              <a:rPr lang="ru-RU" dirty="0" err="1"/>
              <a:t>передати</a:t>
            </a:r>
            <a:r>
              <a:rPr lang="ru-RU" dirty="0"/>
              <a:t> в </a:t>
            </a:r>
            <a:r>
              <a:rPr lang="ru-RU" dirty="0" err="1"/>
              <a:t>зображуваному</a:t>
            </a:r>
            <a:r>
              <a:rPr lang="ru-RU" dirty="0"/>
              <a:t> те головне,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висловити</a:t>
            </a:r>
            <a:r>
              <a:rPr lang="ru-RU" dirty="0"/>
              <a:t> </a:t>
            </a:r>
            <a:r>
              <a:rPr lang="ru-RU" dirty="0" err="1"/>
              <a:t>копіюванням</a:t>
            </a:r>
            <a:r>
              <a:rPr lang="ru-RU" dirty="0"/>
              <a:t> </a:t>
            </a:r>
            <a:r>
              <a:rPr lang="ru-RU" dirty="0" err="1"/>
              <a:t>дійсності</a:t>
            </a:r>
            <a:r>
              <a:rPr lang="ru-RU" dirty="0"/>
              <a:t>.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прагнення</a:t>
            </a:r>
            <a:r>
              <a:rPr lang="ru-RU" dirty="0"/>
              <a:t> </a:t>
            </a:r>
            <a:r>
              <a:rPr lang="ru-RU" dirty="0" err="1"/>
              <a:t>зобразити</a:t>
            </a:r>
            <a:r>
              <a:rPr lang="ru-RU" dirty="0"/>
              <a:t> </a:t>
            </a:r>
            <a:r>
              <a:rPr lang="ru-RU" dirty="0" err="1"/>
              <a:t>справжню</a:t>
            </a:r>
            <a:r>
              <a:rPr lang="ru-RU" dirty="0"/>
              <a:t> </a:t>
            </a:r>
            <a:r>
              <a:rPr lang="ru-RU" dirty="0" err="1"/>
              <a:t>дійсність</a:t>
            </a:r>
            <a:r>
              <a:rPr lang="ru-RU" dirty="0"/>
              <a:t> , </a:t>
            </a:r>
            <a:r>
              <a:rPr lang="ru-RU" dirty="0" err="1"/>
              <a:t>приховану</a:t>
            </a:r>
            <a:r>
              <a:rPr lang="ru-RU" dirty="0"/>
              <a:t> за </a:t>
            </a:r>
            <a:r>
              <a:rPr lang="ru-RU" dirty="0" err="1"/>
              <a:t>зовнішнім</a:t>
            </a:r>
            <a:r>
              <a:rPr lang="ru-RU" dirty="0"/>
              <a:t> </a:t>
            </a:r>
            <a:r>
              <a:rPr lang="ru-RU" dirty="0" err="1"/>
              <a:t>баченням</a:t>
            </a:r>
            <a:r>
              <a:rPr lang="ru-RU" dirty="0"/>
              <a:t> . У </a:t>
            </a:r>
            <a:r>
              <a:rPr lang="ru-RU" dirty="0" err="1"/>
              <a:t>кращих</a:t>
            </a:r>
            <a:r>
              <a:rPr lang="ru-RU" dirty="0"/>
              <a:t> </a:t>
            </a:r>
            <a:r>
              <a:rPr lang="ru-RU" dirty="0" err="1"/>
              <a:t>творах</a:t>
            </a:r>
            <a:r>
              <a:rPr lang="ru-RU" dirty="0"/>
              <a:t> </a:t>
            </a:r>
            <a:r>
              <a:rPr lang="ru-RU" dirty="0" err="1"/>
              <a:t>модерністського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з'являються</a:t>
            </a:r>
            <a:r>
              <a:rPr lang="ru-RU" dirty="0"/>
              <a:t> твори ,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самостійні</a:t>
            </a:r>
            <a:r>
              <a:rPr lang="ru-RU" dirty="0"/>
              <a:t> , </a:t>
            </a:r>
            <a:r>
              <a:rPr lang="ru-RU" dirty="0" err="1"/>
              <a:t>живуть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власним</a:t>
            </a:r>
            <a:r>
              <a:rPr lang="ru-RU" dirty="0"/>
              <a:t> </a:t>
            </a:r>
            <a:r>
              <a:rPr lang="ru-RU" dirty="0" err="1"/>
              <a:t>життям</a:t>
            </a:r>
            <a:r>
              <a:rPr lang="ru-RU" dirty="0"/>
              <a:t> , </a:t>
            </a:r>
            <a:r>
              <a:rPr lang="ru-RU" dirty="0" err="1"/>
              <a:t>життям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і </a:t>
            </a:r>
            <a:r>
              <a:rPr lang="ru-RU" dirty="0" err="1"/>
              <a:t>картини</a:t>
            </a:r>
            <a:r>
              <a:rPr lang="ru-RU" dirty="0"/>
              <a:t> , але </a:t>
            </a:r>
            <a:r>
              <a:rPr lang="ru-RU" dirty="0" err="1"/>
              <a:t>одночасно</a:t>
            </a:r>
            <a:r>
              <a:rPr lang="ru-RU" dirty="0"/>
              <a:t> і з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правдивим</a:t>
            </a:r>
            <a:r>
              <a:rPr lang="ru-RU" dirty="0"/>
              <a:t> </a:t>
            </a:r>
            <a:r>
              <a:rPr lang="ru-RU" dirty="0" err="1"/>
              <a:t>зображенням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робилося</a:t>
            </a:r>
            <a:r>
              <a:rPr lang="ru-RU" dirty="0"/>
              <a:t> в </a:t>
            </a:r>
            <a:r>
              <a:rPr lang="ru-RU" dirty="0" err="1"/>
              <a:t>творах</a:t>
            </a:r>
            <a:r>
              <a:rPr lang="ru-RU" dirty="0"/>
              <a:t> </a:t>
            </a:r>
            <a:r>
              <a:rPr lang="ru-RU" dirty="0" err="1"/>
              <a:t>класичного</a:t>
            </a:r>
            <a:r>
              <a:rPr lang="ru-RU" dirty="0"/>
              <a:t> </a:t>
            </a:r>
            <a:r>
              <a:rPr lang="ru-RU" dirty="0" err="1"/>
              <a:t>живопису</a:t>
            </a:r>
            <a:r>
              <a:rPr lang="ru-RU" dirty="0"/>
              <a:t> . </a:t>
            </a:r>
            <a:r>
              <a:rPr lang="ru-RU" dirty="0" err="1"/>
              <a:t>Реальність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в </a:t>
            </a:r>
            <a:r>
              <a:rPr lang="ru-RU" dirty="0" err="1"/>
              <a:t>мистецтві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істотною</a:t>
            </a:r>
            <a:r>
              <a:rPr lang="ru-RU" dirty="0"/>
              <a:t> 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реальність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</a:t>
            </a:r>
            <a:r>
              <a:rPr lang="ru-RU" dirty="0" err="1"/>
              <a:t>Ні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відмова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естетичних</a:t>
            </a:r>
            <a:r>
              <a:rPr lang="ru-RU" dirty="0"/>
              <a:t> </a:t>
            </a:r>
            <a:r>
              <a:rPr lang="ru-RU" dirty="0" err="1"/>
              <a:t>ідеалів</a:t>
            </a:r>
            <a:r>
              <a:rPr lang="ru-RU" dirty="0"/>
              <a:t> </a:t>
            </a:r>
            <a:r>
              <a:rPr lang="ru-RU" dirty="0" err="1"/>
              <a:t>минулого</a:t>
            </a:r>
            <a:r>
              <a:rPr lang="ru-RU" dirty="0"/>
              <a:t> , а </a:t>
            </a:r>
            <a:r>
              <a:rPr lang="ru-RU" dirty="0" err="1"/>
              <a:t>прагнення</a:t>
            </a:r>
            <a:r>
              <a:rPr lang="ru-RU" dirty="0"/>
              <a:t> </a:t>
            </a:r>
            <a:r>
              <a:rPr lang="ru-RU" dirty="0" err="1"/>
              <a:t>висловити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пізнання</a:t>
            </a:r>
            <a:r>
              <a:rPr lang="ru-RU" dirty="0"/>
              <a:t> ,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якістю</a:t>
            </a:r>
            <a:r>
              <a:rPr lang="ru-RU" dirty="0"/>
              <a:t> ,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близьким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en-US" dirty="0"/>
              <a:t>XX </a:t>
            </a:r>
            <a:r>
              <a:rPr lang="ru-RU" dirty="0" err="1"/>
              <a:t>століття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069" y="1088699"/>
            <a:ext cx="4762500" cy="36099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76745" y="4883285"/>
            <a:ext cx="3745148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Е. </a:t>
            </a:r>
            <a:r>
              <a:rPr lang="ru-RU" dirty="0" err="1" smtClean="0"/>
              <a:t>Шимерова</a:t>
            </a:r>
            <a:r>
              <a:rPr lang="ru-RU" dirty="0"/>
              <a:t>: Натюрморт з газетою</a:t>
            </a:r>
          </a:p>
        </p:txBody>
      </p:sp>
    </p:spTree>
    <p:extLst>
      <p:ext uri="{BB962C8B-B14F-4D97-AF65-F5344CB8AC3E}">
        <p14:creationId xmlns:p14="http://schemas.microsoft.com/office/powerpoint/2010/main" val="206997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01" y="165369"/>
            <a:ext cx="3599844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5400" dirty="0" err="1"/>
              <a:t>Леттризм</a:t>
            </a:r>
            <a:endParaRPr lang="uk-UA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44700" y="1436106"/>
            <a:ext cx="5847538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/>
              <a:t>Носієм</a:t>
            </a:r>
            <a:r>
              <a:rPr lang="ru-RU" dirty="0"/>
              <a:t> </a:t>
            </a:r>
            <a:r>
              <a:rPr lang="ru-RU" dirty="0" err="1"/>
              <a:t>художнього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є буква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самостійної</a:t>
            </a:r>
            <a:r>
              <a:rPr lang="ru-RU" dirty="0"/>
              <a:t> </a:t>
            </a:r>
            <a:r>
              <a:rPr lang="ru-RU" dirty="0" err="1"/>
              <a:t>формальної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як </a:t>
            </a:r>
            <a:r>
              <a:rPr lang="ru-RU" dirty="0" err="1"/>
              <a:t>символічне</a:t>
            </a:r>
            <a:r>
              <a:rPr lang="ru-RU" dirty="0"/>
              <a:t> </a:t>
            </a:r>
            <a:r>
              <a:rPr lang="ru-RU" dirty="0" err="1"/>
              <a:t>звернення</a:t>
            </a:r>
            <a:r>
              <a:rPr lang="ru-RU" dirty="0"/>
              <a:t> до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мовної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(велика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авторів</a:t>
            </a:r>
            <a:r>
              <a:rPr lang="ru-RU" dirty="0"/>
              <a:t>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45" y="1088699"/>
            <a:ext cx="5608948" cy="428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9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01" y="165369"/>
            <a:ext cx="2870269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5400" dirty="0" err="1"/>
              <a:t>Оп</a:t>
            </a:r>
            <a:r>
              <a:rPr lang="uk-UA" sz="5400" dirty="0"/>
              <a:t>-арт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00" y="1436106"/>
            <a:ext cx="5847538" cy="14773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взаємозв'язків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геометричними</a:t>
            </a:r>
            <a:r>
              <a:rPr lang="ru-RU" dirty="0"/>
              <a:t> </a:t>
            </a:r>
            <a:r>
              <a:rPr lang="ru-RU" dirty="0" err="1"/>
              <a:t>відносинами</a:t>
            </a:r>
            <a:r>
              <a:rPr lang="ru-RU" dirty="0"/>
              <a:t> і </a:t>
            </a:r>
            <a:r>
              <a:rPr lang="ru-RU" dirty="0" err="1"/>
              <a:t>кольором</a:t>
            </a:r>
            <a:r>
              <a:rPr lang="ru-RU" dirty="0"/>
              <a:t> (і </a:t>
            </a:r>
            <a:r>
              <a:rPr lang="ru-RU" dirty="0" err="1"/>
              <a:t>чорним</a:t>
            </a:r>
            <a:r>
              <a:rPr lang="ru-RU" dirty="0"/>
              <a:t>, і </a:t>
            </a:r>
            <a:r>
              <a:rPr lang="ru-RU" dirty="0" err="1"/>
              <a:t>білим</a:t>
            </a:r>
            <a:r>
              <a:rPr lang="ru-RU" dirty="0"/>
              <a:t>)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зорову</a:t>
            </a:r>
            <a:r>
              <a:rPr lang="ru-RU" dirty="0"/>
              <a:t> </a:t>
            </a:r>
            <a:r>
              <a:rPr lang="ru-RU" dirty="0" err="1"/>
              <a:t>ілюзію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оптичних</a:t>
            </a:r>
            <a:r>
              <a:rPr lang="ru-RU" dirty="0"/>
              <a:t> </a:t>
            </a:r>
            <a:r>
              <a:rPr lang="ru-RU" dirty="0" err="1"/>
              <a:t>ефектів</a:t>
            </a:r>
            <a:r>
              <a:rPr lang="ru-RU" dirty="0"/>
              <a:t> (</a:t>
            </a:r>
            <a:r>
              <a:rPr lang="ru-RU" dirty="0" err="1"/>
              <a:t>Церо</a:t>
            </a:r>
            <a:r>
              <a:rPr lang="ru-RU" dirty="0"/>
              <a:t>, </a:t>
            </a:r>
            <a:r>
              <a:rPr lang="ru-RU" dirty="0" err="1"/>
              <a:t>Вазареллі</a:t>
            </a:r>
            <a:r>
              <a:rPr lang="ru-RU" dirty="0"/>
              <a:t>, </a:t>
            </a:r>
            <a:r>
              <a:rPr lang="ru-RU" dirty="0" err="1"/>
              <a:t>Дешамп</a:t>
            </a:r>
            <a:r>
              <a:rPr lang="ru-RU" dirty="0"/>
              <a:t>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397" y="1088698"/>
            <a:ext cx="5797174" cy="417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05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00" y="165368"/>
            <a:ext cx="6118697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5400" dirty="0" smtClean="0"/>
              <a:t>Конструктивізм</a:t>
            </a:r>
            <a:endParaRPr lang="uk-UA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44699" y="1436106"/>
            <a:ext cx="6118697" cy="20313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Широко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напрямок</a:t>
            </a:r>
            <a:r>
              <a:rPr lang="ru-RU" dirty="0"/>
              <a:t> модерного і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. </a:t>
            </a:r>
            <a:r>
              <a:rPr lang="ru-RU" dirty="0" err="1"/>
              <a:t>Характерним</a:t>
            </a:r>
            <a:r>
              <a:rPr lang="ru-RU" dirty="0"/>
              <a:t> є </a:t>
            </a:r>
            <a:r>
              <a:rPr lang="ru-RU" dirty="0" err="1"/>
              <a:t>раціональна</a:t>
            </a:r>
            <a:r>
              <a:rPr lang="ru-RU" dirty="0"/>
              <a:t> риса </a:t>
            </a:r>
            <a:r>
              <a:rPr lang="ru-RU" dirty="0" err="1"/>
              <a:t>творчості</a:t>
            </a:r>
            <a:r>
              <a:rPr lang="ru-RU" dirty="0"/>
              <a:t>: </a:t>
            </a:r>
            <a:r>
              <a:rPr lang="ru-RU" dirty="0" err="1"/>
              <a:t>розважливість</a:t>
            </a:r>
            <a:r>
              <a:rPr lang="ru-RU" dirty="0"/>
              <a:t> </a:t>
            </a:r>
            <a:r>
              <a:rPr lang="ru-RU" dirty="0" err="1"/>
              <a:t>образотворчих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і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в </a:t>
            </a:r>
            <a:r>
              <a:rPr lang="ru-RU" dirty="0" err="1"/>
              <a:t>картині</a:t>
            </a:r>
            <a:r>
              <a:rPr lang="ru-RU" dirty="0"/>
              <a:t>, </a:t>
            </a:r>
            <a:r>
              <a:rPr lang="ru-RU" dirty="0" err="1"/>
              <a:t>зв'язок</a:t>
            </a:r>
            <a:r>
              <a:rPr lang="ru-RU" dirty="0"/>
              <a:t> з </a:t>
            </a:r>
            <a:r>
              <a:rPr lang="ru-RU" dirty="0" err="1"/>
              <a:t>технікою</a:t>
            </a:r>
            <a:r>
              <a:rPr lang="ru-RU" dirty="0"/>
              <a:t>. У </a:t>
            </a:r>
            <a:r>
              <a:rPr lang="ru-RU" dirty="0" err="1"/>
              <a:t>картині</a:t>
            </a:r>
            <a:r>
              <a:rPr lang="ru-RU" dirty="0"/>
              <a:t> </a:t>
            </a:r>
            <a:r>
              <a:rPr lang="ru-RU" dirty="0" err="1"/>
              <a:t>переважає</a:t>
            </a:r>
            <a:r>
              <a:rPr lang="ru-RU" dirty="0"/>
              <a:t> </a:t>
            </a:r>
          </a:p>
          <a:p>
            <a:r>
              <a:rPr lang="ru-RU" dirty="0"/>
              <a:t>  </a:t>
            </a:r>
            <a:r>
              <a:rPr lang="ru-RU" dirty="0" err="1"/>
              <a:t>доцільність</a:t>
            </a:r>
            <a:r>
              <a:rPr lang="ru-RU" dirty="0"/>
              <a:t> і </a:t>
            </a:r>
            <a:r>
              <a:rPr lang="ru-RU" dirty="0" err="1"/>
              <a:t>логічність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 (</a:t>
            </a:r>
            <a:r>
              <a:rPr lang="ru-RU" dirty="0" err="1"/>
              <a:t>Татлін</a:t>
            </a:r>
            <a:r>
              <a:rPr lang="ru-RU" dirty="0"/>
              <a:t>, </a:t>
            </a:r>
            <a:r>
              <a:rPr lang="ru-RU" dirty="0" err="1"/>
              <a:t>Мохол</a:t>
            </a:r>
            <a:r>
              <a:rPr lang="ru-RU" dirty="0"/>
              <a:t>-Надь).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312" y="1436106"/>
            <a:ext cx="5644262" cy="417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72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00" y="165368"/>
            <a:ext cx="10069343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5400" dirty="0"/>
              <a:t>Абстрактний експресіонізм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699" y="1436106"/>
            <a:ext cx="6118697" cy="452431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Абстрактный экспрессионизм основан на сильной эмоциональности. Он подчеркивает непосредственную выразительность художественного исполнения. В качестве изобразительных средств используются ритм, гармония, динамичность, письмо жестов. Отдельные направления (ташизм, дееспособная живопись, </a:t>
            </a:r>
            <a:r>
              <a:rPr lang="ru-RU" dirty="0" err="1"/>
              <a:t>информель</a:t>
            </a:r>
            <a:r>
              <a:rPr lang="ru-RU" dirty="0"/>
              <a:t>, </a:t>
            </a:r>
            <a:r>
              <a:rPr lang="ru-RU" dirty="0" err="1"/>
              <a:t>минимал</a:t>
            </a:r>
            <a:r>
              <a:rPr lang="ru-RU" dirty="0"/>
              <a:t>-арт, концептуальное искусство, структуральная абстракция и т. д.) отличались друг от друга своим упором на одно из художественных изобразительных средств. Этот изобразительный стиль пользовался среди художников большой популярностью и, кажется, что и в настоящее время он преобладает.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15362" name="Picture 2" descr="http://www.compana.com.ua/sites/default/files/4629b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95" y="1507785"/>
            <a:ext cx="5634968" cy="442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294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00" y="165368"/>
            <a:ext cx="3075155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5400" dirty="0"/>
              <a:t>Ташизм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699" y="1436106"/>
            <a:ext cx="6118697" cy="25853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властиве</a:t>
            </a:r>
            <a:r>
              <a:rPr lang="ru-RU" dirty="0"/>
              <a:t> </a:t>
            </a:r>
            <a:r>
              <a:rPr lang="ru-RU" dirty="0" err="1"/>
              <a:t>кольорову</a:t>
            </a:r>
            <a:r>
              <a:rPr lang="ru-RU" dirty="0"/>
              <a:t> </a:t>
            </a:r>
            <a:r>
              <a:rPr lang="ru-RU" dirty="0" err="1"/>
              <a:t>пляму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наноситься художником прямо з </a:t>
            </a:r>
            <a:r>
              <a:rPr lang="ru-RU" dirty="0" err="1"/>
              <a:t>туби</a:t>
            </a:r>
            <a:r>
              <a:rPr lang="ru-RU" dirty="0"/>
              <a:t> </a:t>
            </a:r>
            <a:r>
              <a:rPr lang="ru-RU" dirty="0" err="1"/>
              <a:t>поливанням</a:t>
            </a:r>
            <a:r>
              <a:rPr lang="ru-RU" dirty="0"/>
              <a:t>, </a:t>
            </a:r>
            <a:r>
              <a:rPr lang="ru-RU" dirty="0" err="1"/>
              <a:t>розпиленням</a:t>
            </a:r>
            <a:r>
              <a:rPr lang="ru-RU" dirty="0"/>
              <a:t> і т. п.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відкидає</a:t>
            </a:r>
            <a:r>
              <a:rPr lang="ru-RU" dirty="0"/>
              <a:t> </a:t>
            </a:r>
            <a:r>
              <a:rPr lang="ru-RU" dirty="0" err="1"/>
              <a:t>раціональні</a:t>
            </a:r>
            <a:r>
              <a:rPr lang="ru-RU" dirty="0"/>
              <a:t> </a:t>
            </a:r>
            <a:r>
              <a:rPr lang="ru-RU" dirty="0" err="1"/>
              <a:t>складові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(сюжет, </a:t>
            </a:r>
            <a:r>
              <a:rPr lang="ru-RU" dirty="0" err="1"/>
              <a:t>композиція</a:t>
            </a:r>
            <a:r>
              <a:rPr lang="ru-RU" dirty="0"/>
              <a:t>) і </a:t>
            </a:r>
            <a:r>
              <a:rPr lang="ru-RU" dirty="0" err="1"/>
              <a:t>підкреслює</a:t>
            </a:r>
            <a:r>
              <a:rPr lang="ru-RU" dirty="0"/>
              <a:t> </a:t>
            </a:r>
            <a:r>
              <a:rPr lang="ru-RU" dirty="0" err="1"/>
              <a:t>автоматичність</a:t>
            </a:r>
            <a:r>
              <a:rPr lang="ru-RU" dirty="0"/>
              <a:t>, </a:t>
            </a:r>
            <a:r>
              <a:rPr lang="ru-RU" dirty="0" err="1"/>
              <a:t>випадковість</a:t>
            </a:r>
            <a:r>
              <a:rPr lang="ru-RU" dirty="0"/>
              <a:t> і </a:t>
            </a:r>
            <a:r>
              <a:rPr lang="ru-RU" dirty="0" err="1"/>
              <a:t>спонтанність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. Картина </a:t>
            </a:r>
            <a:r>
              <a:rPr lang="ru-RU" dirty="0" err="1"/>
              <a:t>передає</a:t>
            </a:r>
            <a:r>
              <a:rPr lang="ru-RU" dirty="0"/>
              <a:t> </a:t>
            </a:r>
            <a:r>
              <a:rPr lang="ru-RU" dirty="0" err="1"/>
              <a:t>психічний</a:t>
            </a:r>
            <a:r>
              <a:rPr lang="ru-RU" dirty="0"/>
              <a:t> і </a:t>
            </a:r>
            <a:r>
              <a:rPr lang="ru-RU" dirty="0" err="1"/>
              <a:t>фізичний</a:t>
            </a:r>
            <a:r>
              <a:rPr lang="ru-RU" dirty="0"/>
              <a:t> стан художника в момент </a:t>
            </a:r>
            <a:r>
              <a:rPr lang="ru-RU" dirty="0" err="1"/>
              <a:t>творчого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(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широке</a:t>
            </a:r>
            <a:r>
              <a:rPr lang="ru-RU" dirty="0"/>
              <a:t> коло </a:t>
            </a:r>
            <a:r>
              <a:rPr lang="ru-RU" dirty="0" err="1"/>
              <a:t>авторів</a:t>
            </a:r>
            <a:r>
              <a:rPr lang="ru-RU" dirty="0"/>
              <a:t>).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94" y="1436106"/>
            <a:ext cx="5643249" cy="404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8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00" y="165368"/>
            <a:ext cx="1150903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800" dirty="0"/>
              <a:t>Дієздатна живопис (живопис жестів)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699" y="1436106"/>
            <a:ext cx="6118697" cy="25853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Зафіксовує</a:t>
            </a:r>
            <a:r>
              <a:rPr lang="ru-RU" dirty="0" smtClean="0"/>
              <a:t> </a:t>
            </a:r>
            <a:r>
              <a:rPr lang="ru-RU" dirty="0"/>
              <a:t>стан художника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, але </a:t>
            </a:r>
            <a:r>
              <a:rPr lang="ru-RU" dirty="0" err="1" smtClean="0"/>
              <a:t>контролюється</a:t>
            </a:r>
            <a:r>
              <a:rPr lang="ru-RU" dirty="0" smtClean="0"/>
              <a:t> </a:t>
            </a:r>
            <a:r>
              <a:rPr lang="ru-RU" dirty="0" err="1"/>
              <a:t>певним</a:t>
            </a:r>
            <a:r>
              <a:rPr lang="ru-RU" dirty="0"/>
              <a:t> </a:t>
            </a:r>
            <a:r>
              <a:rPr lang="ru-RU" dirty="0" err="1"/>
              <a:t>уявою</a:t>
            </a:r>
            <a:r>
              <a:rPr lang="ru-RU" dirty="0"/>
              <a:t> </a:t>
            </a:r>
            <a:r>
              <a:rPr lang="ru-RU" dirty="0" err="1"/>
              <a:t>майстра</a:t>
            </a:r>
            <a:r>
              <a:rPr lang="ru-RU" dirty="0"/>
              <a:t>. </a:t>
            </a:r>
            <a:r>
              <a:rPr lang="ru-RU" dirty="0" err="1"/>
              <a:t>Спонтанне</a:t>
            </a:r>
            <a:r>
              <a:rPr lang="ru-RU" dirty="0"/>
              <a:t> </a:t>
            </a:r>
            <a:r>
              <a:rPr lang="ru-RU" dirty="0" err="1"/>
              <a:t>неповторне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ставить </a:t>
            </a:r>
            <a:r>
              <a:rPr lang="ru-RU" dirty="0" err="1"/>
              <a:t>своєю</a:t>
            </a:r>
            <a:r>
              <a:rPr lang="ru-RU" dirty="0"/>
              <a:t> метою передачу </a:t>
            </a:r>
            <a:r>
              <a:rPr lang="ru-RU" dirty="0" err="1"/>
              <a:t>змісту</a:t>
            </a:r>
            <a:r>
              <a:rPr lang="ru-RU" dirty="0"/>
              <a:t>, </a:t>
            </a:r>
            <a:r>
              <a:rPr lang="ru-RU" dirty="0" err="1"/>
              <a:t>передає</a:t>
            </a:r>
            <a:r>
              <a:rPr lang="ru-RU" dirty="0"/>
              <a:t> </a:t>
            </a:r>
            <a:r>
              <a:rPr lang="ru-RU" dirty="0" err="1"/>
              <a:t>душевний</a:t>
            </a:r>
            <a:r>
              <a:rPr lang="ru-RU" dirty="0"/>
              <a:t> стан художника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творчого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решти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стилі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і </a:t>
            </a:r>
            <a:r>
              <a:rPr lang="ru-RU" dirty="0" err="1"/>
              <a:t>класична</a:t>
            </a:r>
            <a:r>
              <a:rPr lang="ru-RU" dirty="0"/>
              <a:t> кисть.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рука художника (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широке</a:t>
            </a:r>
            <a:r>
              <a:rPr lang="ru-RU" dirty="0"/>
              <a:t> коло </a:t>
            </a:r>
            <a:r>
              <a:rPr lang="ru-RU" dirty="0" err="1"/>
              <a:t>авторів</a:t>
            </a:r>
            <a:r>
              <a:rPr lang="ru-RU" dirty="0"/>
              <a:t>).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94" y="1436105"/>
            <a:ext cx="5633965" cy="401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2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642" y="165369"/>
            <a:ext cx="4075890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5400" dirty="0" smtClean="0"/>
              <a:t>Модернізм</a:t>
            </a:r>
            <a:endParaRPr lang="ru-RU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4594865" y="6284148"/>
            <a:ext cx="300226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М. А. </a:t>
            </a:r>
            <a:r>
              <a:rPr lang="ru-RU" dirty="0" err="1"/>
              <a:t>Базовскі</a:t>
            </a:r>
            <a:r>
              <a:rPr lang="ru-RU" dirty="0"/>
              <a:t>: </a:t>
            </a:r>
            <a:r>
              <a:rPr lang="ru-RU" dirty="0" err="1"/>
              <a:t>Хуторяни</a:t>
            </a:r>
            <a:endParaRPr lang="ru-RU" dirty="0"/>
          </a:p>
        </p:txBody>
      </p:sp>
      <p:pic>
        <p:nvPicPr>
          <p:cNvPr id="3074" name="Picture 2" descr="М. А. Базовски: Хуторяне. Холст, масло, 61 х 45 см, начало 1960-х годов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612" y="1171383"/>
            <a:ext cx="6706775" cy="503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99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642" y="165369"/>
            <a:ext cx="4075890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5400" dirty="0" smtClean="0"/>
              <a:t>Модернізм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55642" y="1434193"/>
            <a:ext cx="7130375" cy="507831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виразних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для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неймовірно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мінливих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в </a:t>
            </a:r>
            <a:r>
              <a:rPr lang="ru-RU" dirty="0" err="1"/>
              <a:t>суспільстві</a:t>
            </a:r>
            <a:r>
              <a:rPr lang="ru-RU" dirty="0"/>
              <a:t> , </a:t>
            </a:r>
            <a:r>
              <a:rPr lang="ru-RU" dirty="0" err="1"/>
              <a:t>економіці</a:t>
            </a:r>
            <a:r>
              <a:rPr lang="ru-RU" dirty="0"/>
              <a:t> , </a:t>
            </a:r>
            <a:r>
              <a:rPr lang="ru-RU" dirty="0" err="1"/>
              <a:t>науці</a:t>
            </a:r>
            <a:r>
              <a:rPr lang="ru-RU" dirty="0"/>
              <a:t> і </a:t>
            </a:r>
            <a:r>
              <a:rPr lang="ru-RU" dirty="0" err="1"/>
              <a:t>техніці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появу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розпізнаваного</a:t>
            </a:r>
            <a:r>
              <a:rPr lang="ru-RU" dirty="0"/>
              <a:t> </a:t>
            </a:r>
            <a:r>
              <a:rPr lang="ru-RU" dirty="0" err="1"/>
              <a:t>безлічі</a:t>
            </a:r>
            <a:r>
              <a:rPr lang="ru-RU" dirty="0"/>
              <a:t> </a:t>
            </a:r>
            <a:r>
              <a:rPr lang="ru-RU" dirty="0" err="1"/>
              <a:t>образотворчих</a:t>
            </a:r>
            <a:r>
              <a:rPr lang="ru-RU" dirty="0"/>
              <a:t> </a:t>
            </a:r>
            <a:r>
              <a:rPr lang="ru-RU" dirty="0" err="1"/>
              <a:t>стилів</a:t>
            </a:r>
            <a:r>
              <a:rPr lang="ru-RU" dirty="0"/>
              <a:t> і </a:t>
            </a:r>
            <a:r>
              <a:rPr lang="ru-RU" dirty="0" err="1"/>
              <a:t>напрямків</a:t>
            </a:r>
            <a:r>
              <a:rPr lang="ru-RU" dirty="0"/>
              <a:t> , </a:t>
            </a:r>
            <a:r>
              <a:rPr lang="ru-RU" dirty="0" err="1"/>
              <a:t>раптово</a:t>
            </a:r>
            <a:r>
              <a:rPr lang="ru-RU" dirty="0"/>
              <a:t> </a:t>
            </a:r>
            <a:r>
              <a:rPr lang="ru-RU" dirty="0" err="1"/>
              <a:t>з'являються</a:t>
            </a:r>
            <a:r>
              <a:rPr lang="ru-RU" dirty="0"/>
              <a:t> , </a:t>
            </a:r>
            <a:r>
              <a:rPr lang="ru-RU" dirty="0" err="1"/>
              <a:t>зникаючих</a:t>
            </a:r>
            <a:r>
              <a:rPr lang="ru-RU" dirty="0"/>
              <a:t> і возобновляющихся в </a:t>
            </a:r>
            <a:r>
              <a:rPr lang="ru-RU" dirty="0" err="1"/>
              <a:t>зміненому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. </a:t>
            </a:r>
            <a:r>
              <a:rPr lang="ru-RU" dirty="0" err="1"/>
              <a:t>Здавалося</a:t>
            </a:r>
            <a:r>
              <a:rPr lang="ru-RU" dirty="0"/>
              <a:t> б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з'явитися</a:t>
            </a:r>
            <a:r>
              <a:rPr lang="ru-RU" dirty="0"/>
              <a:t> </a:t>
            </a:r>
            <a:r>
              <a:rPr lang="ru-RU" dirty="0" err="1"/>
              <a:t>нічого</a:t>
            </a:r>
            <a:r>
              <a:rPr lang="ru-RU" dirty="0"/>
              <a:t> нового , але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не </a:t>
            </a:r>
            <a:r>
              <a:rPr lang="ru-RU" dirty="0" err="1"/>
              <a:t>закінчився</a:t>
            </a:r>
            <a:r>
              <a:rPr lang="ru-RU" dirty="0"/>
              <a:t> і , очевидно ,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закінчиться</a:t>
            </a:r>
            <a:r>
              <a:rPr lang="ru-RU" dirty="0"/>
              <a:t>.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пройшло</a:t>
            </a:r>
            <a:r>
              <a:rPr lang="ru-RU" dirty="0"/>
              <a:t> не так </a:t>
            </a:r>
            <a:r>
              <a:rPr lang="ru-RU" dirty="0" err="1"/>
              <a:t>багато</a:t>
            </a:r>
            <a:r>
              <a:rPr lang="ru-RU" dirty="0"/>
              <a:t> часу 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об'єктивно</a:t>
            </a:r>
            <a:r>
              <a:rPr lang="ru-RU" dirty="0"/>
              <a:t> </a:t>
            </a:r>
            <a:r>
              <a:rPr lang="ru-RU" dirty="0" err="1"/>
              <a:t>відрізнити</a:t>
            </a:r>
            <a:r>
              <a:rPr lang="ru-RU" dirty="0"/>
              <a:t> </a:t>
            </a: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художні</a:t>
            </a:r>
            <a:r>
              <a:rPr lang="ru-RU" dirty="0"/>
              <a:t> </a:t>
            </a:r>
            <a:r>
              <a:rPr lang="ru-RU" dirty="0" err="1"/>
              <a:t>тенденції</a:t>
            </a:r>
            <a:r>
              <a:rPr lang="ru-RU" dirty="0"/>
              <a:t> </a:t>
            </a:r>
            <a:r>
              <a:rPr lang="ru-RU" dirty="0" err="1"/>
              <a:t>останніх</a:t>
            </a:r>
            <a:r>
              <a:rPr lang="ru-RU" dirty="0"/>
              <a:t> </a:t>
            </a:r>
            <a:r>
              <a:rPr lang="ru-RU" dirty="0" err="1"/>
              <a:t>десятиліть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живопису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поверхневої</a:t>
            </a:r>
            <a:r>
              <a:rPr lang="ru-RU" dirty="0"/>
              <a:t> </a:t>
            </a:r>
            <a:r>
              <a:rPr lang="ru-RU" dirty="0" err="1"/>
              <a:t>ексцентричності</a:t>
            </a:r>
            <a:r>
              <a:rPr lang="ru-RU" dirty="0"/>
              <a:t> . </a:t>
            </a:r>
            <a:r>
              <a:rPr lang="ru-RU" dirty="0" err="1"/>
              <a:t>Образотворчі</a:t>
            </a:r>
            <a:r>
              <a:rPr lang="ru-RU" dirty="0"/>
              <a:t> </a:t>
            </a:r>
            <a:r>
              <a:rPr lang="ru-RU" dirty="0" err="1"/>
              <a:t>стилі</a:t>
            </a:r>
            <a:r>
              <a:rPr lang="ru-RU" dirty="0"/>
              <a:t> початку </a:t>
            </a:r>
            <a:r>
              <a:rPr lang="en-US" dirty="0"/>
              <a:t>XX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вивчені</a:t>
            </a:r>
            <a:r>
              <a:rPr lang="ru-RU" dirty="0"/>
              <a:t> і </a:t>
            </a:r>
            <a:r>
              <a:rPr lang="ru-RU" dirty="0" err="1"/>
              <a:t>оцінені</a:t>
            </a:r>
            <a:r>
              <a:rPr lang="ru-RU" dirty="0"/>
              <a:t> і </a:t>
            </a:r>
            <a:r>
              <a:rPr lang="ru-RU" dirty="0" err="1"/>
              <a:t>поки</a:t>
            </a:r>
            <a:r>
              <a:rPr lang="ru-RU" dirty="0"/>
              <a:t> є основою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модерністського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. Не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нам </a:t>
            </a:r>
            <a:r>
              <a:rPr lang="ru-RU" dirty="0" err="1"/>
              <a:t>зрозумілі</a:t>
            </a:r>
            <a:r>
              <a:rPr lang="ru-RU" dirty="0"/>
              <a:t> , не у </a:t>
            </a:r>
            <a:r>
              <a:rPr lang="ru-RU" dirty="0" err="1"/>
              <a:t>всіх</a:t>
            </a:r>
            <a:r>
              <a:rPr lang="ru-RU" dirty="0"/>
              <a:t> ми </a:t>
            </a:r>
            <a:r>
              <a:rPr lang="ru-RU" dirty="0" err="1"/>
              <a:t>розбираємося</a:t>
            </a:r>
            <a:r>
              <a:rPr lang="ru-RU" dirty="0"/>
              <a:t> , </a:t>
            </a:r>
            <a:r>
              <a:rPr lang="ru-RU" dirty="0" err="1"/>
              <a:t>іноді</a:t>
            </a:r>
            <a:r>
              <a:rPr lang="ru-RU" dirty="0"/>
              <a:t> вони </a:t>
            </a:r>
            <a:r>
              <a:rPr lang="ru-RU" dirty="0" err="1"/>
              <a:t>здаються</a:t>
            </a:r>
            <a:r>
              <a:rPr lang="ru-RU" dirty="0"/>
              <a:t> нам </a:t>
            </a:r>
            <a:r>
              <a:rPr lang="ru-RU" dirty="0" err="1"/>
              <a:t>безглуздими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історія</a:t>
            </a:r>
            <a:r>
              <a:rPr lang="ru-RU" dirty="0"/>
              <a:t> мала б нас </a:t>
            </a:r>
            <a:r>
              <a:rPr lang="ru-RU" dirty="0" err="1"/>
              <a:t>навчити</a:t>
            </a:r>
            <a:r>
              <a:rPr lang="ru-RU" dirty="0"/>
              <a:t> , </a:t>
            </a:r>
            <a:r>
              <a:rPr lang="ru-RU" dirty="0" err="1"/>
              <a:t>що</a:t>
            </a:r>
            <a:r>
              <a:rPr lang="ru-RU" dirty="0"/>
              <a:t> до </a:t>
            </a:r>
            <a:r>
              <a:rPr lang="ru-RU" dirty="0" err="1"/>
              <a:t>всього</a:t>
            </a:r>
            <a:r>
              <a:rPr lang="ru-RU" dirty="0"/>
              <a:t> нового в </a:t>
            </a:r>
            <a:r>
              <a:rPr lang="ru-RU" dirty="0" err="1"/>
              <a:t>мистецтві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ставитися</a:t>
            </a:r>
            <a:r>
              <a:rPr lang="ru-RU" dirty="0"/>
              <a:t> з </a:t>
            </a:r>
            <a:r>
              <a:rPr lang="ru-RU" dirty="0" err="1"/>
              <a:t>толерантністю</a:t>
            </a:r>
            <a:r>
              <a:rPr lang="ru-RU" dirty="0"/>
              <a:t> , </a:t>
            </a:r>
            <a:r>
              <a:rPr lang="ru-RU" dirty="0" err="1"/>
              <a:t>щоб</a:t>
            </a:r>
            <a:r>
              <a:rPr lang="ru-RU" dirty="0"/>
              <a:t> завтра не </a:t>
            </a:r>
            <a:r>
              <a:rPr lang="ru-RU" dirty="0" err="1"/>
              <a:t>виглядати</a:t>
            </a:r>
            <a:r>
              <a:rPr lang="ru-RU" dirty="0"/>
              <a:t> </a:t>
            </a:r>
            <a:r>
              <a:rPr lang="ru-RU" dirty="0" err="1"/>
              <a:t>смішними</a:t>
            </a:r>
            <a:r>
              <a:rPr lang="ru-RU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322" y="165369"/>
            <a:ext cx="3919299" cy="5742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68137" y="6078002"/>
            <a:ext cx="308366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М. </a:t>
            </a:r>
            <a:r>
              <a:rPr lang="ru-RU" dirty="0" err="1"/>
              <a:t>Чундерлік</a:t>
            </a:r>
            <a:r>
              <a:rPr lang="ru-RU" dirty="0"/>
              <a:t>: </a:t>
            </a:r>
            <a:r>
              <a:rPr lang="ru-RU" dirty="0" err="1"/>
              <a:t>Абстракція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0526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642" y="165369"/>
            <a:ext cx="4075890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5400" dirty="0" smtClean="0"/>
              <a:t>Модернізм</a:t>
            </a:r>
            <a:endParaRPr lang="ru-RU" sz="5400" dirty="0"/>
          </a:p>
        </p:txBody>
      </p:sp>
      <p:pic>
        <p:nvPicPr>
          <p:cNvPr id="1026" name="Picture 2" descr="М. Паштека: Художник и натурщики. Холст, масло, 70 х 90 см, 1977 г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317" y="1254068"/>
            <a:ext cx="6383017" cy="482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94643" y="6284149"/>
            <a:ext cx="4352363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М. </a:t>
            </a:r>
            <a:r>
              <a:rPr lang="ru-RU" dirty="0" err="1"/>
              <a:t>Паштека</a:t>
            </a:r>
            <a:r>
              <a:rPr lang="ru-RU" dirty="0"/>
              <a:t>: Художник і натурщики.</a:t>
            </a:r>
          </a:p>
        </p:txBody>
      </p:sp>
    </p:spTree>
    <p:extLst>
      <p:ext uri="{BB962C8B-B14F-4D97-AF65-F5344CB8AC3E}">
        <p14:creationId xmlns:p14="http://schemas.microsoft.com/office/powerpoint/2010/main" val="597130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642" y="165369"/>
            <a:ext cx="4075890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5400" dirty="0" smtClean="0"/>
              <a:t>Модернізм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55642" y="1295693"/>
            <a:ext cx="11108987" cy="53553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Але все-таки </a:t>
            </a:r>
            <a:r>
              <a:rPr lang="ru-RU" dirty="0" err="1"/>
              <a:t>існує</a:t>
            </a:r>
            <a:r>
              <a:rPr lang="ru-RU" dirty="0"/>
              <a:t> межа,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відокремлює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творінь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. Вона невидима , насилу </a:t>
            </a:r>
            <a:r>
              <a:rPr lang="ru-RU" dirty="0" err="1"/>
              <a:t>визначувана</a:t>
            </a:r>
            <a:r>
              <a:rPr lang="ru-RU" dirty="0"/>
              <a:t> , </a:t>
            </a:r>
            <a:r>
              <a:rPr lang="ru-RU" dirty="0" err="1"/>
              <a:t>історично</a:t>
            </a:r>
            <a:r>
              <a:rPr lang="ru-RU" dirty="0"/>
              <a:t> </a:t>
            </a:r>
            <a:r>
              <a:rPr lang="ru-RU" dirty="0" err="1"/>
              <a:t>мінлива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сам ,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естетичного</a:t>
            </a:r>
            <a:r>
              <a:rPr lang="ru-RU" dirty="0"/>
              <a:t> смаку і </a:t>
            </a:r>
            <a:r>
              <a:rPr lang="ru-RU" dirty="0" err="1"/>
              <a:t>життєвого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. Ми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прагнути</a:t>
            </a:r>
            <a:r>
              <a:rPr lang="ru-RU" dirty="0"/>
              <a:t> до того 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межа </a:t>
            </a:r>
            <a:r>
              <a:rPr lang="ru-RU" dirty="0" err="1"/>
              <a:t>була</a:t>
            </a:r>
            <a:r>
              <a:rPr lang="ru-RU" dirty="0"/>
              <a:t> великодушною , нам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спробувати</a:t>
            </a:r>
            <a:r>
              <a:rPr lang="ru-RU" dirty="0"/>
              <a:t> бути максимально </a:t>
            </a:r>
            <a:r>
              <a:rPr lang="ru-RU" dirty="0" err="1"/>
              <a:t>толерантними</a:t>
            </a:r>
            <a:r>
              <a:rPr lang="ru-RU" dirty="0"/>
              <a:t> . І в той же час ми не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акцептувати</a:t>
            </a:r>
            <a:r>
              <a:rPr lang="ru-RU" dirty="0"/>
              <a:t> в </a:t>
            </a:r>
            <a:r>
              <a:rPr lang="ru-RU" dirty="0" err="1"/>
              <a:t>мистецтві</a:t>
            </a:r>
            <a:r>
              <a:rPr lang="ru-RU" dirty="0"/>
              <a:t> </a:t>
            </a:r>
            <a:r>
              <a:rPr lang="ru-RU" dirty="0" err="1"/>
              <a:t>екстравагантність</a:t>
            </a:r>
            <a:r>
              <a:rPr lang="ru-RU" dirty="0"/>
              <a:t> , </a:t>
            </a:r>
            <a:r>
              <a:rPr lang="ru-RU" dirty="0" err="1"/>
              <a:t>псевдомистецтво</a:t>
            </a:r>
            <a:r>
              <a:rPr lang="ru-RU" dirty="0"/>
              <a:t> , </a:t>
            </a:r>
            <a:r>
              <a:rPr lang="ru-RU" dirty="0" err="1"/>
              <a:t>якщо</a:t>
            </a:r>
            <a:r>
              <a:rPr lang="ru-RU" dirty="0"/>
              <a:t>, </a:t>
            </a:r>
            <a:r>
              <a:rPr lang="ru-RU" dirty="0" err="1"/>
              <a:t>звичайно</a:t>
            </a:r>
            <a:r>
              <a:rPr lang="ru-RU" dirty="0"/>
              <a:t> , ми </a:t>
            </a:r>
            <a:r>
              <a:rPr lang="ru-RU" dirty="0" err="1"/>
              <a:t>зуміємо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з </a:t>
            </a:r>
            <a:r>
              <a:rPr lang="ru-RU" dirty="0" err="1"/>
              <a:t>упевненістю</a:t>
            </a:r>
            <a:r>
              <a:rPr lang="ru-RU" dirty="0"/>
              <a:t> </a:t>
            </a:r>
            <a:r>
              <a:rPr lang="ru-RU" dirty="0" err="1"/>
              <a:t>разознать</a:t>
            </a:r>
            <a:r>
              <a:rPr lang="ru-RU" dirty="0"/>
              <a:t> . Час, </a:t>
            </a:r>
            <a:r>
              <a:rPr lang="ru-RU" dirty="0" err="1"/>
              <a:t>що</a:t>
            </a:r>
            <a:r>
              <a:rPr lang="ru-RU" dirty="0"/>
              <a:t> минув з </a:t>
            </a:r>
            <a:r>
              <a:rPr lang="ru-RU" dirty="0" err="1"/>
              <a:t>появи</a:t>
            </a:r>
            <a:r>
              <a:rPr lang="ru-RU" dirty="0"/>
              <a:t> картин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напрямів</a:t>
            </a:r>
            <a:r>
              <a:rPr lang="ru-RU" dirty="0"/>
              <a:t> і </a:t>
            </a:r>
            <a:r>
              <a:rPr lang="ru-RU" dirty="0" err="1"/>
              <a:t>стилів</a:t>
            </a:r>
            <a:r>
              <a:rPr lang="ru-RU" dirty="0"/>
              <a:t> </a:t>
            </a:r>
            <a:r>
              <a:rPr lang="ru-RU" dirty="0" err="1"/>
              <a:t>модернізму</a:t>
            </a:r>
            <a:r>
              <a:rPr lang="ru-RU" dirty="0"/>
              <a:t> , показало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кращих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нам </a:t>
            </a:r>
            <a:r>
              <a:rPr lang="ru-RU" dirty="0" err="1"/>
              <a:t>зрозумілі</a:t>
            </a:r>
            <a:r>
              <a:rPr lang="ru-RU" dirty="0"/>
              <a:t> і признаваемо нами. </a:t>
            </a:r>
            <a:r>
              <a:rPr lang="ru-RU" dirty="0" err="1"/>
              <a:t>Більше</a:t>
            </a:r>
            <a:r>
              <a:rPr lang="ru-RU" dirty="0"/>
              <a:t> того 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винятків</a:t>
            </a:r>
            <a:r>
              <a:rPr lang="ru-RU" dirty="0"/>
              <a:t> ( </a:t>
            </a:r>
            <a:r>
              <a:rPr lang="ru-RU" dirty="0" err="1"/>
              <a:t>абстрактний</a:t>
            </a:r>
            <a:r>
              <a:rPr lang="ru-RU" dirty="0"/>
              <a:t> </a:t>
            </a:r>
            <a:r>
              <a:rPr lang="ru-RU" dirty="0" err="1"/>
              <a:t>живопис</a:t>
            </a:r>
            <a:r>
              <a:rPr lang="ru-RU" dirty="0"/>
              <a:t> ) , при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оцінці</a:t>
            </a:r>
            <a:r>
              <a:rPr lang="ru-RU" dirty="0"/>
              <a:t> ми </a:t>
            </a:r>
            <a:r>
              <a:rPr lang="ru-RU" dirty="0" err="1"/>
              <a:t>можемо</a:t>
            </a:r>
            <a:r>
              <a:rPr lang="ru-RU" dirty="0"/>
              <a:t> </a:t>
            </a:r>
            <a:r>
              <a:rPr lang="ru-RU" dirty="0" err="1"/>
              <a:t>користуватися</a:t>
            </a:r>
            <a:r>
              <a:rPr lang="ru-RU" dirty="0"/>
              <a:t> </a:t>
            </a:r>
            <a:r>
              <a:rPr lang="ru-RU" dirty="0" err="1"/>
              <a:t>критеріями</a:t>
            </a:r>
            <a:r>
              <a:rPr lang="ru-RU" dirty="0"/>
              <a:t> , </a:t>
            </a:r>
            <a:r>
              <a:rPr lang="ru-RU" dirty="0" err="1"/>
              <a:t>використовуваними</a:t>
            </a:r>
            <a:r>
              <a:rPr lang="ru-RU" dirty="0"/>
              <a:t> при </a:t>
            </a:r>
            <a:r>
              <a:rPr lang="ru-RU" dirty="0" err="1"/>
              <a:t>оцінці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</a:t>
            </a:r>
            <a:r>
              <a:rPr lang="ru-RU" dirty="0" err="1"/>
              <a:t>класичного</a:t>
            </a:r>
            <a:r>
              <a:rPr lang="ru-RU" dirty="0"/>
              <a:t> </a:t>
            </a:r>
            <a:r>
              <a:rPr lang="ru-RU" dirty="0" err="1"/>
              <a:t>живопису</a:t>
            </a:r>
            <a:r>
              <a:rPr lang="ru-RU" dirty="0"/>
              <a:t> .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основний</a:t>
            </a:r>
            <a:r>
              <a:rPr lang="ru-RU" dirty="0"/>
              <a:t> </a:t>
            </a:r>
            <a:r>
              <a:rPr lang="ru-RU" dirty="0" err="1"/>
              <a:t>напрямок</a:t>
            </a:r>
            <a:r>
              <a:rPr lang="ru-RU" dirty="0"/>
              <a:t> у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живописі</a:t>
            </a:r>
            <a:r>
              <a:rPr lang="ru-RU" dirty="0"/>
              <a:t> стало </a:t>
            </a:r>
            <a:r>
              <a:rPr lang="ru-RU" dirty="0" err="1"/>
              <a:t>позначатися</a:t>
            </a:r>
            <a:r>
              <a:rPr lang="ru-RU" dirty="0"/>
              <a:t> як </a:t>
            </a:r>
            <a:r>
              <a:rPr lang="ru-RU" dirty="0" err="1"/>
              <a:t>класичний</a:t>
            </a:r>
            <a:r>
              <a:rPr lang="ru-RU" dirty="0"/>
              <a:t> модерн .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все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схиляється</a:t>
            </a:r>
            <a:r>
              <a:rPr lang="ru-RU" dirty="0"/>
              <a:t> до думки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історичним</a:t>
            </a:r>
            <a:r>
              <a:rPr lang="ru-RU" dirty="0"/>
              <a:t> </a:t>
            </a:r>
            <a:r>
              <a:rPr lang="ru-RU" dirty="0" err="1"/>
              <a:t>межовим</a:t>
            </a:r>
            <a:r>
              <a:rPr lang="ru-RU" dirty="0"/>
              <a:t> </a:t>
            </a:r>
            <a:r>
              <a:rPr lang="ru-RU" dirty="0" err="1"/>
              <a:t>каменем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класичною</a:t>
            </a:r>
            <a:r>
              <a:rPr lang="ru-RU" dirty="0"/>
              <a:t> і </a:t>
            </a:r>
            <a:r>
              <a:rPr lang="ru-RU" dirty="0" err="1"/>
              <a:t>сучасною</a:t>
            </a:r>
            <a:r>
              <a:rPr lang="ru-RU" dirty="0"/>
              <a:t> </a:t>
            </a:r>
            <a:r>
              <a:rPr lang="ru-RU" dirty="0" err="1"/>
              <a:t>живописом</a:t>
            </a:r>
            <a:r>
              <a:rPr lang="ru-RU" dirty="0"/>
              <a:t> ,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творчість</a:t>
            </a:r>
            <a:r>
              <a:rPr lang="ru-RU" dirty="0"/>
              <a:t> </a:t>
            </a:r>
            <a:r>
              <a:rPr lang="ru-RU" dirty="0" err="1"/>
              <a:t>французького</a:t>
            </a:r>
            <a:r>
              <a:rPr lang="ru-RU" dirty="0"/>
              <a:t> художника Поля Сезанна (1839 - 1906 </a:t>
            </a:r>
            <a:r>
              <a:rPr lang="ru-RU" dirty="0" err="1"/>
              <a:t>рр</a:t>
            </a:r>
            <a:r>
              <a:rPr lang="ru-RU" dirty="0"/>
              <a:t>. . ) , Твори </a:t>
            </a:r>
            <a:r>
              <a:rPr lang="ru-RU" dirty="0" err="1"/>
              <a:t>якого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включити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в яке </a:t>
            </a:r>
            <a:r>
              <a:rPr lang="ru-RU" dirty="0" err="1"/>
              <a:t>напрямок</a:t>
            </a:r>
            <a:r>
              <a:rPr lang="ru-RU" dirty="0"/>
              <a:t> , </a:t>
            </a:r>
            <a:r>
              <a:rPr lang="ru-RU" dirty="0" err="1"/>
              <a:t>проте</a:t>
            </a:r>
            <a:r>
              <a:rPr lang="ru-RU" dirty="0"/>
              <a:t> з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виходили</a:t>
            </a:r>
            <a:r>
              <a:rPr lang="ru-RU" dirty="0"/>
              <a:t> з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послідовники</a:t>
            </a:r>
            <a:r>
              <a:rPr lang="ru-RU" dirty="0"/>
              <a:t> . 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творах</a:t>
            </a:r>
            <a:r>
              <a:rPr lang="ru-RU" dirty="0"/>
              <a:t> </a:t>
            </a:r>
            <a:r>
              <a:rPr lang="ru-RU" dirty="0" err="1"/>
              <a:t>переміг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. </a:t>
            </a:r>
            <a:r>
              <a:rPr lang="ru-RU" dirty="0" err="1"/>
              <a:t>Фарбою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замінив</a:t>
            </a:r>
            <a:r>
              <a:rPr lang="ru-RU" dirty="0"/>
              <a:t> </a:t>
            </a:r>
            <a:r>
              <a:rPr lang="ru-RU" dirty="0" err="1"/>
              <a:t>світло</a:t>
            </a:r>
            <a:r>
              <a:rPr lang="ru-RU" dirty="0"/>
              <a:t> і </a:t>
            </a:r>
            <a:r>
              <a:rPr lang="ru-RU" dirty="0" err="1"/>
              <a:t>тінь</a:t>
            </a:r>
            <a:r>
              <a:rPr lang="ru-RU" dirty="0"/>
              <a:t> , </a:t>
            </a:r>
            <a:r>
              <a:rPr lang="ru-RU" dirty="0" err="1"/>
              <a:t>колір</a:t>
            </a:r>
            <a:r>
              <a:rPr lang="ru-RU" dirty="0"/>
              <a:t> у </a:t>
            </a:r>
            <a:r>
              <a:rPr lang="ru-RU" dirty="0" err="1"/>
              <a:t>нього</a:t>
            </a:r>
            <a:r>
              <a:rPr lang="ru-RU" dirty="0"/>
              <a:t> служить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моделювання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і </a:t>
            </a:r>
            <a:r>
              <a:rPr lang="ru-RU" dirty="0" err="1"/>
              <a:t>форми</a:t>
            </a:r>
            <a:r>
              <a:rPr lang="ru-RU" dirty="0"/>
              <a:t>. У </a:t>
            </a:r>
            <a:r>
              <a:rPr lang="ru-RU" dirty="0" err="1"/>
              <a:t>своїх</a:t>
            </a:r>
            <a:r>
              <a:rPr lang="ru-RU" dirty="0"/>
              <a:t> картинах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, </a:t>
            </a:r>
            <a:r>
              <a:rPr lang="ru-RU" dirty="0" err="1"/>
              <a:t>об'єктивний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, </a:t>
            </a:r>
            <a:r>
              <a:rPr lang="ru-RU" dirty="0" err="1"/>
              <a:t>самостійний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, </a:t>
            </a:r>
            <a:r>
              <a:rPr lang="ru-RU" dirty="0" err="1"/>
              <a:t>створює</a:t>
            </a:r>
            <a:r>
              <a:rPr lang="ru-RU" dirty="0"/>
              <a:t> картину </a:t>
            </a:r>
            <a:r>
              <a:rPr lang="ru-RU" dirty="0" err="1"/>
              <a:t>стійкої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і </a:t>
            </a:r>
            <a:r>
              <a:rPr lang="ru-RU" dirty="0" err="1"/>
              <a:t>закономірностей</a:t>
            </a:r>
            <a:r>
              <a:rPr lang="ru-RU" dirty="0"/>
              <a:t>. </a:t>
            </a:r>
            <a:r>
              <a:rPr lang="ru-RU" dirty="0" err="1"/>
              <a:t>Зазвичай</a:t>
            </a:r>
            <a:r>
              <a:rPr lang="ru-RU" dirty="0"/>
              <a:t> твори П. Сезанна </a:t>
            </a:r>
            <a:r>
              <a:rPr lang="ru-RU" dirty="0" err="1"/>
              <a:t>згадуються</a:t>
            </a:r>
            <a:r>
              <a:rPr lang="ru-RU" dirty="0"/>
              <a:t> з </a:t>
            </a:r>
            <a:r>
              <a:rPr lang="ru-RU" dirty="0" err="1"/>
              <a:t>творчістю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основоположників</a:t>
            </a:r>
            <a:r>
              <a:rPr lang="ru-RU" dirty="0"/>
              <a:t> модерного </a:t>
            </a:r>
            <a:r>
              <a:rPr lang="ru-RU" dirty="0" err="1"/>
              <a:t>мистецтва</a:t>
            </a:r>
            <a:r>
              <a:rPr lang="ru-RU" dirty="0"/>
              <a:t>: В. Ван Гогом і П. Гогеном , але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ми </a:t>
            </a:r>
            <a:r>
              <a:rPr lang="ru-RU" dirty="0" err="1"/>
              <a:t>називаємо</a:t>
            </a:r>
            <a:r>
              <a:rPr lang="ru-RU" dirty="0"/>
              <a:t> постимпрессионистами .</a:t>
            </a:r>
          </a:p>
        </p:txBody>
      </p:sp>
    </p:spTree>
    <p:extLst>
      <p:ext uri="{BB962C8B-B14F-4D97-AF65-F5344CB8AC3E}">
        <p14:creationId xmlns:p14="http://schemas.microsoft.com/office/powerpoint/2010/main" val="15309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642" y="165369"/>
            <a:ext cx="4075890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5400" dirty="0" smtClean="0"/>
              <a:t>Модернізм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55642" y="1295693"/>
            <a:ext cx="6449439" cy="480131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подальшому</a:t>
            </a:r>
            <a:r>
              <a:rPr lang="ru-RU" dirty="0"/>
              <a:t> </a:t>
            </a:r>
            <a:r>
              <a:rPr lang="ru-RU" dirty="0" err="1"/>
              <a:t>огляді</a:t>
            </a:r>
            <a:r>
              <a:rPr lang="ru-RU" dirty="0"/>
              <a:t> </a:t>
            </a:r>
            <a:r>
              <a:rPr lang="ru-RU" dirty="0" err="1"/>
              <a:t>стилів</a:t>
            </a:r>
            <a:r>
              <a:rPr lang="ru-RU" dirty="0"/>
              <a:t> </a:t>
            </a:r>
            <a:r>
              <a:rPr lang="ru-RU" dirty="0" err="1"/>
              <a:t>модерністського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я не </a:t>
            </a:r>
            <a:r>
              <a:rPr lang="ru-RU" dirty="0" err="1"/>
              <a:t>вказую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час , </a:t>
            </a:r>
            <a:r>
              <a:rPr lang="ru-RU" dirty="0" err="1"/>
              <a:t>проте</a:t>
            </a:r>
            <a:r>
              <a:rPr lang="ru-RU" dirty="0"/>
              <a:t> вони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слідують</a:t>
            </a:r>
            <a:r>
              <a:rPr lang="ru-RU" dirty="0"/>
              <a:t> в </a:t>
            </a:r>
            <a:r>
              <a:rPr lang="ru-RU" dirty="0" err="1"/>
              <a:t>часі</a:t>
            </a:r>
            <a:r>
              <a:rPr lang="ru-RU" dirty="0"/>
              <a:t> один за </a:t>
            </a:r>
            <a:r>
              <a:rPr lang="ru-RU" dirty="0" err="1"/>
              <a:t>іншим</a:t>
            </a:r>
            <a:r>
              <a:rPr lang="ru-RU" dirty="0"/>
              <a:t> ,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. У </a:t>
            </a:r>
            <a:r>
              <a:rPr lang="ru-RU" dirty="0" err="1"/>
              <a:t>бурхливому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модерністського</a:t>
            </a:r>
            <a:r>
              <a:rPr lang="ru-RU" dirty="0"/>
              <a:t> </a:t>
            </a:r>
            <a:r>
              <a:rPr lang="ru-RU" dirty="0" err="1"/>
              <a:t>живопису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стилів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і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поверталося</a:t>
            </a:r>
            <a:r>
              <a:rPr lang="ru-RU" dirty="0"/>
              <a:t> , </a:t>
            </a:r>
            <a:r>
              <a:rPr lang="ru-RU" dirty="0" err="1"/>
              <a:t>змінювалося</a:t>
            </a:r>
            <a:r>
              <a:rPr lang="ru-RU" dirty="0"/>
              <a:t> , </a:t>
            </a:r>
            <a:r>
              <a:rPr lang="ru-RU" dirty="0" err="1"/>
              <a:t>перепліталося</a:t>
            </a:r>
            <a:r>
              <a:rPr lang="ru-RU" dirty="0"/>
              <a:t> і т. п.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творчість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яскравих</a:t>
            </a:r>
            <a:r>
              <a:rPr lang="ru-RU" dirty="0"/>
              <a:t> </a:t>
            </a:r>
            <a:r>
              <a:rPr lang="ru-RU" dirty="0" err="1"/>
              <a:t>особистостей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через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індивідуальності</a:t>
            </a:r>
            <a:r>
              <a:rPr lang="ru-RU" dirty="0"/>
              <a:t> і </a:t>
            </a:r>
            <a:r>
              <a:rPr lang="ru-RU" dirty="0" err="1"/>
              <a:t>різнорідності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до </a:t>
            </a:r>
            <a:r>
              <a:rPr lang="ru-RU" dirty="0" err="1"/>
              <a:t>якого-небудь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стилю ( </a:t>
            </a:r>
            <a:r>
              <a:rPr lang="ru-RU" dirty="0" err="1"/>
              <a:t>Пікассо</a:t>
            </a:r>
            <a:r>
              <a:rPr lang="ru-RU" dirty="0"/>
              <a:t> , </a:t>
            </a:r>
            <a:r>
              <a:rPr lang="ru-RU" dirty="0" err="1"/>
              <a:t>Кандинський</a:t>
            </a:r>
            <a:r>
              <a:rPr lang="ru-RU" dirty="0"/>
              <a:t> , </a:t>
            </a:r>
            <a:r>
              <a:rPr lang="ru-RU" dirty="0" err="1"/>
              <a:t>Клеє</a:t>
            </a:r>
            <a:r>
              <a:rPr lang="ru-RU" dirty="0"/>
              <a:t> і т. п.). </a:t>
            </a:r>
            <a:r>
              <a:rPr lang="ru-RU" dirty="0" err="1"/>
              <a:t>Поділяючи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на </a:t>
            </a:r>
            <a:r>
              <a:rPr lang="ru-RU" dirty="0" err="1"/>
              <a:t>мальовничі</a:t>
            </a:r>
            <a:r>
              <a:rPr lang="ru-RU" dirty="0"/>
              <a:t> </a:t>
            </a:r>
            <a:r>
              <a:rPr lang="ru-RU" dirty="0" err="1"/>
              <a:t>стилі</a:t>
            </a:r>
            <a:r>
              <a:rPr lang="ru-RU" dirty="0"/>
              <a:t> 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усвідомити</a:t>
            </a:r>
            <a:r>
              <a:rPr lang="ru-RU" dirty="0"/>
              <a:t>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мало картин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зустрічаються</a:t>
            </a:r>
            <a:r>
              <a:rPr lang="ru-RU" dirty="0"/>
              <a:t> нам , </a:t>
            </a:r>
            <a:r>
              <a:rPr lang="ru-RU" dirty="0" err="1"/>
              <a:t>які</a:t>
            </a:r>
            <a:r>
              <a:rPr lang="ru-RU" dirty="0"/>
              <a:t> б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відповідали</a:t>
            </a:r>
            <a:r>
              <a:rPr lang="ru-RU" dirty="0"/>
              <a:t> </a:t>
            </a:r>
            <a:r>
              <a:rPr lang="ru-RU" dirty="0" err="1"/>
              <a:t>певному</a:t>
            </a:r>
            <a:r>
              <a:rPr lang="ru-RU" dirty="0"/>
              <a:t> стилю , так як </a:t>
            </a:r>
            <a:r>
              <a:rPr lang="ru-RU" dirty="0" err="1"/>
              <a:t>його</a:t>
            </a:r>
            <a:r>
              <a:rPr lang="ru-RU" dirty="0"/>
              <a:t> основу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</a:t>
            </a:r>
            <a:r>
              <a:rPr lang="ru-RU" dirty="0" err="1"/>
              <a:t>творців</a:t>
            </a:r>
            <a:r>
              <a:rPr lang="ru-RU" dirty="0"/>
              <a:t> стилю. </a:t>
            </a:r>
            <a:r>
              <a:rPr lang="ru-RU" dirty="0" err="1"/>
              <a:t>Більшість</a:t>
            </a:r>
            <a:r>
              <a:rPr lang="ru-RU" dirty="0"/>
              <a:t> картин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змішання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, </a:t>
            </a:r>
            <a:r>
              <a:rPr lang="ru-RU" dirty="0" err="1"/>
              <a:t>характерних</a:t>
            </a:r>
            <a:r>
              <a:rPr lang="ru-RU" dirty="0"/>
              <a:t> для </a:t>
            </a:r>
            <a:r>
              <a:rPr lang="ru-RU" dirty="0" err="1"/>
              <a:t>даної</a:t>
            </a:r>
            <a:r>
              <a:rPr lang="ru-RU" dirty="0"/>
              <a:t> </a:t>
            </a:r>
            <a:r>
              <a:rPr lang="ru-RU" dirty="0" err="1"/>
              <a:t>епохи</a:t>
            </a:r>
            <a:r>
              <a:rPr lang="ru-RU" dirty="0"/>
              <a:t> , </a:t>
            </a:r>
            <a:r>
              <a:rPr lang="ru-RU" dirty="0" err="1"/>
              <a:t>стилів</a:t>
            </a:r>
            <a:r>
              <a:rPr lang="ru-RU" dirty="0"/>
              <a:t> </a:t>
            </a:r>
            <a:r>
              <a:rPr lang="ru-RU" dirty="0" err="1"/>
              <a:t>живопису</a:t>
            </a:r>
            <a:r>
              <a:rPr lang="ru-RU" dirty="0"/>
              <a:t> , </a:t>
            </a:r>
            <a:r>
              <a:rPr lang="ru-RU" dirty="0" err="1"/>
              <a:t>причому</a:t>
            </a:r>
            <a:r>
              <a:rPr lang="ru-RU" dirty="0"/>
              <a:t> в </a:t>
            </a:r>
            <a:r>
              <a:rPr lang="ru-RU" dirty="0" err="1"/>
              <a:t>картині</a:t>
            </a:r>
            <a:r>
              <a:rPr lang="ru-RU" dirty="0"/>
              <a:t> </a:t>
            </a:r>
            <a:r>
              <a:rPr lang="ru-RU" dirty="0" err="1"/>
              <a:t>переважає</a:t>
            </a:r>
            <a:r>
              <a:rPr lang="ru-RU" dirty="0"/>
              <a:t> </a:t>
            </a:r>
            <a:r>
              <a:rPr lang="ru-RU" dirty="0" err="1"/>
              <a:t>якийсь</a:t>
            </a:r>
            <a:r>
              <a:rPr lang="ru-RU" dirty="0"/>
              <a:t> один стиль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Л. Фулла: Мальчик в шляпе. Бумага, цветная линогравюра, 31 х24 см, 1950-е год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510" y="243190"/>
            <a:ext cx="3737513" cy="500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68513" y="5496606"/>
            <a:ext cx="358950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Л. </a:t>
            </a:r>
            <a:r>
              <a:rPr lang="ru-RU" dirty="0" err="1"/>
              <a:t>Фулла</a:t>
            </a:r>
            <a:r>
              <a:rPr lang="ru-RU" dirty="0"/>
              <a:t>: Хлопчик в </a:t>
            </a:r>
            <a:r>
              <a:rPr lang="ru-RU" dirty="0" err="1"/>
              <a:t>капелюсі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24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641" y="165369"/>
            <a:ext cx="6887185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5400" dirty="0" err="1"/>
              <a:t>Постімпрессіонізм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72668" y="1820987"/>
            <a:ext cx="6342435" cy="369331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напрямок</a:t>
            </a:r>
            <a:r>
              <a:rPr lang="ru-RU" dirty="0"/>
              <a:t>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позначає</a:t>
            </a:r>
            <a:r>
              <a:rPr lang="ru-RU" dirty="0"/>
              <a:t> </a:t>
            </a:r>
            <a:r>
              <a:rPr lang="ru-RU" dirty="0" err="1"/>
              <a:t>художні</a:t>
            </a:r>
            <a:r>
              <a:rPr lang="ru-RU" dirty="0"/>
              <a:t> </a:t>
            </a:r>
            <a:r>
              <a:rPr lang="ru-RU" dirty="0" err="1"/>
              <a:t>течії</a:t>
            </a:r>
            <a:r>
              <a:rPr lang="ru-RU" dirty="0"/>
              <a:t>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з'явилися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імпресіонізму</a:t>
            </a:r>
            <a:r>
              <a:rPr lang="ru-RU" dirty="0"/>
              <a:t>. Художники </a:t>
            </a:r>
            <a:r>
              <a:rPr lang="ru-RU" dirty="0" err="1"/>
              <a:t>відмовлялися</a:t>
            </a:r>
            <a:r>
              <a:rPr lang="ru-RU" dirty="0"/>
              <a:t> </a:t>
            </a:r>
            <a:r>
              <a:rPr lang="ru-RU" dirty="0" err="1"/>
              <a:t>зображати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зриму</a:t>
            </a:r>
            <a:r>
              <a:rPr lang="ru-RU" dirty="0"/>
              <a:t> </a:t>
            </a:r>
            <a:r>
              <a:rPr lang="ru-RU" dirty="0" err="1"/>
              <a:t>дійсність</a:t>
            </a:r>
            <a:r>
              <a:rPr lang="ru-RU" dirty="0"/>
              <a:t> , а </a:t>
            </a:r>
            <a:r>
              <a:rPr lang="ru-RU" dirty="0" err="1"/>
              <a:t>прагнули</a:t>
            </a:r>
            <a:r>
              <a:rPr lang="ru-RU" dirty="0"/>
              <a:t> </a:t>
            </a:r>
            <a:r>
              <a:rPr lang="ru-RU" dirty="0" err="1"/>
              <a:t>зображати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, </a:t>
            </a:r>
            <a:r>
              <a:rPr lang="ru-RU" dirty="0" err="1"/>
              <a:t>закономірні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. Широкий спектр </a:t>
            </a:r>
            <a:r>
              <a:rPr lang="ru-RU" dirty="0" err="1"/>
              <a:t>постімпресіонізму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зародження</a:t>
            </a:r>
            <a:r>
              <a:rPr lang="ru-RU" dirty="0"/>
              <a:t> </a:t>
            </a:r>
            <a:r>
              <a:rPr lang="ru-RU" dirty="0" err="1"/>
              <a:t>поглядів</a:t>
            </a:r>
            <a:r>
              <a:rPr lang="ru-RU" dirty="0"/>
              <a:t> на </a:t>
            </a:r>
            <a:r>
              <a:rPr lang="ru-RU" dirty="0" err="1"/>
              <a:t>об'єктивні</a:t>
            </a:r>
            <a:r>
              <a:rPr lang="ru-RU" dirty="0"/>
              <a:t> </a:t>
            </a:r>
            <a:r>
              <a:rPr lang="ru-RU" dirty="0" err="1"/>
              <a:t>закономірності</a:t>
            </a:r>
            <a:r>
              <a:rPr lang="ru-RU" dirty="0"/>
              <a:t> </a:t>
            </a:r>
            <a:r>
              <a:rPr lang="ru-RU" dirty="0" err="1"/>
              <a:t>живопису</a:t>
            </a:r>
            <a:r>
              <a:rPr lang="ru-RU" dirty="0"/>
              <a:t> ( Сезанн ),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уявних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( </a:t>
            </a:r>
            <a:r>
              <a:rPr lang="ru-RU" dirty="0" err="1"/>
              <a:t>Редон</a:t>
            </a:r>
            <a:r>
              <a:rPr lang="ru-RU" dirty="0"/>
              <a:t> ) , </a:t>
            </a:r>
            <a:r>
              <a:rPr lang="ru-RU" dirty="0" err="1"/>
              <a:t>сюрреалізм</a:t>
            </a:r>
            <a:r>
              <a:rPr lang="ru-RU" dirty="0"/>
              <a:t> (Ван Гог ) , </a:t>
            </a:r>
            <a:r>
              <a:rPr lang="ru-RU" dirty="0" err="1"/>
              <a:t>примітивні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нашого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( Гоген 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поетичність</a:t>
            </a:r>
            <a:r>
              <a:rPr lang="ru-RU" dirty="0"/>
              <a:t> </a:t>
            </a:r>
            <a:r>
              <a:rPr lang="ru-RU" dirty="0" err="1"/>
              <a:t>дійсності</a:t>
            </a:r>
            <a:r>
              <a:rPr lang="ru-RU" dirty="0"/>
              <a:t> ( Руссо) .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художніх</a:t>
            </a:r>
            <a:r>
              <a:rPr lang="ru-RU" dirty="0"/>
              <a:t> </a:t>
            </a:r>
            <a:r>
              <a:rPr lang="ru-RU" dirty="0" err="1"/>
              <a:t>тенденцій</a:t>
            </a:r>
            <a:r>
              <a:rPr lang="ru-RU" dirty="0"/>
              <a:t> і </a:t>
            </a:r>
            <a:r>
              <a:rPr lang="ru-RU" dirty="0" err="1"/>
              <a:t>образотворчих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постімпресіонізму</a:t>
            </a:r>
            <a:r>
              <a:rPr lang="ru-RU" dirty="0"/>
              <a:t> стали основою </a:t>
            </a:r>
            <a:r>
              <a:rPr lang="ru-RU" dirty="0" err="1"/>
              <a:t>напрямків</a:t>
            </a:r>
            <a:r>
              <a:rPr lang="ru-RU" dirty="0"/>
              <a:t> у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живописі</a:t>
            </a:r>
            <a:r>
              <a:rPr lang="ru-RU" dirty="0"/>
              <a:t> 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84" y="1820987"/>
            <a:ext cx="5314534" cy="376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17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642" y="165369"/>
            <a:ext cx="2568104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5400" dirty="0" smtClean="0"/>
              <a:t>Кубізм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44701" y="1436107"/>
            <a:ext cx="5370882" cy="507831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Перелом у </a:t>
            </a:r>
            <a:r>
              <a:rPr lang="ru-RU" dirty="0" err="1"/>
              <a:t>розумінні</a:t>
            </a:r>
            <a:r>
              <a:rPr lang="ru-RU" dirty="0"/>
              <a:t> </a:t>
            </a:r>
            <a:r>
              <a:rPr lang="ru-RU" dirty="0" err="1"/>
              <a:t>реальності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, як </a:t>
            </a:r>
            <a:r>
              <a:rPr lang="ru-RU" dirty="0" err="1"/>
              <a:t>ілюзії</a:t>
            </a:r>
            <a:r>
              <a:rPr lang="ru-RU" dirty="0"/>
              <a:t> </a:t>
            </a:r>
            <a:r>
              <a:rPr lang="ru-RU" dirty="0" err="1"/>
              <a:t>дійсності</a:t>
            </a:r>
            <a:r>
              <a:rPr lang="ru-RU" dirty="0"/>
              <a:t>. Картина не </a:t>
            </a:r>
            <a:r>
              <a:rPr lang="ru-RU" dirty="0" err="1"/>
              <a:t>відкидає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зорового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 , </a:t>
            </a:r>
            <a:r>
              <a:rPr lang="ru-RU" dirty="0" err="1"/>
              <a:t>включає</a:t>
            </a:r>
            <a:r>
              <a:rPr lang="ru-RU" dirty="0"/>
              <a:t> в себе </a:t>
            </a:r>
            <a:r>
              <a:rPr lang="ru-RU" dirty="0" err="1"/>
              <a:t>раціональне</a:t>
            </a:r>
            <a:r>
              <a:rPr lang="ru-RU" dirty="0"/>
              <a:t> і </a:t>
            </a:r>
            <a:r>
              <a:rPr lang="ru-RU" dirty="0" err="1"/>
              <a:t>логічне</a:t>
            </a:r>
            <a:r>
              <a:rPr lang="ru-RU" dirty="0"/>
              <a:t> </a:t>
            </a:r>
            <a:r>
              <a:rPr lang="ru-RU" dirty="0" err="1"/>
              <a:t>пізнання</a:t>
            </a:r>
            <a:r>
              <a:rPr lang="ru-RU" dirty="0"/>
              <a:t> і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реальності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 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зображати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 , </a:t>
            </a:r>
            <a:r>
              <a:rPr lang="ru-RU" dirty="0" err="1"/>
              <a:t>спогади</a:t>
            </a:r>
            <a:r>
              <a:rPr lang="ru-RU" dirty="0"/>
              <a:t> і </a:t>
            </a:r>
            <a:r>
              <a:rPr lang="ru-RU" dirty="0" err="1"/>
              <a:t>відчуття</a:t>
            </a:r>
            <a:r>
              <a:rPr lang="ru-RU" dirty="0"/>
              <a:t> художника. </a:t>
            </a:r>
            <a:r>
              <a:rPr lang="ru-RU" dirty="0" err="1"/>
              <a:t>Погляд</a:t>
            </a:r>
            <a:r>
              <a:rPr lang="ru-RU" dirty="0"/>
              <a:t> на </a:t>
            </a:r>
            <a:r>
              <a:rPr lang="ru-RU" dirty="0" err="1"/>
              <a:t>дійсність</a:t>
            </a:r>
            <a:r>
              <a:rPr lang="ru-RU" dirty="0"/>
              <a:t> </a:t>
            </a:r>
            <a:r>
              <a:rPr lang="ru-RU" dirty="0" err="1"/>
              <a:t>багатошаровий</a:t>
            </a:r>
            <a:r>
              <a:rPr lang="ru-RU" dirty="0"/>
              <a:t> як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зображенням</a:t>
            </a:r>
            <a:r>
              <a:rPr lang="ru-RU" dirty="0"/>
              <a:t> , так і </a:t>
            </a:r>
            <a:r>
              <a:rPr lang="ru-RU" dirty="0" err="1"/>
              <a:t>мисленням</a:t>
            </a:r>
            <a:r>
              <a:rPr lang="ru-RU" dirty="0"/>
              <a:t>. У </a:t>
            </a:r>
            <a:r>
              <a:rPr lang="ru-RU" dirty="0" err="1"/>
              <a:t>картині</a:t>
            </a:r>
            <a:r>
              <a:rPr lang="ru-RU" dirty="0"/>
              <a:t> </a:t>
            </a:r>
            <a:r>
              <a:rPr lang="ru-RU" dirty="0" err="1"/>
              <a:t>об'єкт</a:t>
            </a:r>
            <a:r>
              <a:rPr lang="ru-RU" dirty="0"/>
              <a:t> </a:t>
            </a:r>
            <a:r>
              <a:rPr lang="ru-RU" dirty="0" err="1"/>
              <a:t>розкладається</a:t>
            </a:r>
            <a:r>
              <a:rPr lang="ru-RU" dirty="0"/>
              <a:t> на </a:t>
            </a:r>
            <a:r>
              <a:rPr lang="ru-RU" dirty="0" err="1"/>
              <a:t>багато</a:t>
            </a:r>
            <a:r>
              <a:rPr lang="ru-RU" dirty="0"/>
              <a:t> кути </a:t>
            </a:r>
            <a:r>
              <a:rPr lang="ru-RU" dirty="0" err="1"/>
              <a:t>зору</a:t>
            </a:r>
            <a:r>
              <a:rPr lang="ru-RU" dirty="0"/>
              <a:t> в </a:t>
            </a:r>
            <a:r>
              <a:rPr lang="ru-RU" dirty="0" err="1"/>
              <a:t>прагненні</a:t>
            </a:r>
            <a:r>
              <a:rPr lang="ru-RU" dirty="0"/>
              <a:t> довести до </a:t>
            </a:r>
            <a:r>
              <a:rPr lang="ru-RU" dirty="0" err="1"/>
              <a:t>глядача</a:t>
            </a:r>
            <a:r>
              <a:rPr lang="ru-RU" dirty="0"/>
              <a:t> </a:t>
            </a:r>
            <a:r>
              <a:rPr lang="ru-RU" dirty="0" err="1"/>
              <a:t>найповнішу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об'єднує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кути </a:t>
            </a:r>
            <a:r>
              <a:rPr lang="ru-RU" dirty="0" err="1"/>
              <a:t>зору</a:t>
            </a:r>
            <a:r>
              <a:rPr lang="ru-RU" dirty="0"/>
              <a:t> , </a:t>
            </a:r>
            <a:r>
              <a:rPr lang="ru-RU" dirty="0" err="1"/>
              <a:t>наприклад</a:t>
            </a:r>
            <a:r>
              <a:rPr lang="ru-RU" dirty="0"/>
              <a:t> , </a:t>
            </a:r>
            <a:r>
              <a:rPr lang="ru-RU" dirty="0" err="1"/>
              <a:t>прямий</a:t>
            </a:r>
            <a:r>
              <a:rPr lang="ru-RU" dirty="0"/>
              <a:t> з </a:t>
            </a:r>
            <a:r>
              <a:rPr lang="ru-RU" dirty="0" err="1"/>
              <a:t>боковим</a:t>
            </a:r>
            <a:r>
              <a:rPr lang="ru-RU" dirty="0"/>
              <a:t> , вид </a:t>
            </a:r>
            <a:r>
              <a:rPr lang="ru-RU" dirty="0" err="1"/>
              <a:t>зверху</a:t>
            </a:r>
            <a:r>
              <a:rPr lang="ru-RU" dirty="0"/>
              <a:t> , </a:t>
            </a:r>
            <a:r>
              <a:rPr lang="ru-RU" dirty="0" err="1"/>
              <a:t>знизу</a:t>
            </a:r>
            <a:r>
              <a:rPr lang="ru-RU" dirty="0"/>
              <a:t> , і </a:t>
            </a:r>
            <a:r>
              <a:rPr lang="ru-RU" dirty="0" err="1"/>
              <a:t>роз'яснює</a:t>
            </a:r>
            <a:r>
              <a:rPr lang="ru-RU" dirty="0"/>
              <a:t> </a:t>
            </a:r>
            <a:r>
              <a:rPr lang="ru-RU" dirty="0" err="1"/>
              <a:t>обриси</a:t>
            </a:r>
            <a:r>
              <a:rPr lang="ru-RU" dirty="0"/>
              <a:t> , </a:t>
            </a:r>
            <a:r>
              <a:rPr lang="ru-RU" dirty="0" err="1"/>
              <a:t>приховані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глядача</a:t>
            </a:r>
            <a:r>
              <a:rPr lang="ru-RU" dirty="0"/>
              <a:t> . В основному </a:t>
            </a:r>
            <a:r>
              <a:rPr lang="ru-RU" dirty="0" err="1"/>
              <a:t>переважає</a:t>
            </a:r>
            <a:r>
              <a:rPr lang="ru-RU" dirty="0"/>
              <a:t> многоцветность , </a:t>
            </a:r>
            <a:r>
              <a:rPr lang="ru-RU" dirty="0" err="1"/>
              <a:t>відсутні</a:t>
            </a:r>
            <a:r>
              <a:rPr lang="ru-RU" dirty="0"/>
              <a:t> </a:t>
            </a:r>
            <a:r>
              <a:rPr lang="ru-RU" dirty="0" err="1"/>
              <a:t>світло</a:t>
            </a:r>
            <a:r>
              <a:rPr lang="ru-RU" dirty="0"/>
              <a:t> і атмосфера - </a:t>
            </a:r>
            <a:r>
              <a:rPr lang="ru-RU" dirty="0" err="1"/>
              <a:t>аналітичний</a:t>
            </a:r>
            <a:r>
              <a:rPr lang="ru-RU" dirty="0"/>
              <a:t> </a:t>
            </a:r>
            <a:r>
              <a:rPr lang="ru-RU" dirty="0" err="1"/>
              <a:t>кубізм</a:t>
            </a:r>
            <a:r>
              <a:rPr lang="ru-RU" dirty="0"/>
              <a:t> ( </a:t>
            </a:r>
            <a:r>
              <a:rPr lang="ru-RU" dirty="0" err="1"/>
              <a:t>Пікассо</a:t>
            </a:r>
            <a:r>
              <a:rPr lang="ru-RU" dirty="0"/>
              <a:t> , Брак) .</a:t>
            </a:r>
            <a:br>
              <a:rPr lang="ru-RU" dirty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284" y="1436107"/>
            <a:ext cx="6459703" cy="457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9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265</TotalTime>
  <Words>1862</Words>
  <Application>Microsoft Office PowerPoint</Application>
  <PresentationFormat>Широкоэкранный</PresentationFormat>
  <Paragraphs>74</Paragraphs>
  <Slides>25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Garamond</vt:lpstr>
      <vt:lpstr>Savon</vt:lpstr>
      <vt:lpstr>Мистецтво Модернізму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Мистецтво Модернізму</dc:title>
  <dc:creator>Max</dc:creator>
  <cp:lastModifiedBy>Max</cp:lastModifiedBy>
  <cp:revision>16</cp:revision>
  <dcterms:created xsi:type="dcterms:W3CDTF">2014-05-21T09:58:06Z</dcterms:created>
  <dcterms:modified xsi:type="dcterms:W3CDTF">2014-05-21T14:23:42Z</dcterms:modified>
</cp:coreProperties>
</file>