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sldIdLst>
    <p:sldId id="259" r:id="rId3"/>
    <p:sldId id="257" r:id="rId4"/>
    <p:sldId id="256" r:id="rId5"/>
    <p:sldId id="260" r:id="rId6"/>
    <p:sldId id="261" r:id="rId7"/>
    <p:sldId id="262" r:id="rId8"/>
    <p:sldId id="263" r:id="rId9"/>
    <p:sldId id="264" r:id="rId10"/>
    <p:sldId id="266" r:id="rId11"/>
    <p:sldId id="258" r:id="rId1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04" d="100"/>
          <a:sy n="104" d="100"/>
        </p:scale>
        <p:origin x="-17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2" Type="http://schemas.openxmlformats.org/officeDocument/2006/relationships/slideMaster" Target="slideMasters/slideMaster1.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pic>
        <p:nvPicPr>
          <p:cNvPr id="1027" name="Picture 3" descr="H:\графика\asadal\scool\scool\38 [Converted].png"/>
          <p:cNvPicPr>
            <a:picLocks noChangeAspect="1" noChangeArrowheads="1"/>
          </p:cNvPicPr>
          <p:nvPr userDrawn="1"/>
        </p:nvPicPr>
        <p:blipFill>
          <a:blip r:embed="rId2" cstate="print"/>
          <a:srcRect l="11539" b="11939"/>
          <a:stretch>
            <a:fillRect/>
          </a:stretch>
        </p:blipFill>
        <p:spPr bwMode="auto">
          <a:xfrm>
            <a:off x="0" y="5357826"/>
            <a:ext cx="3286084" cy="1500174"/>
          </a:xfrm>
          <a:prstGeom prst="rect">
            <a:avLst/>
          </a:prstGeom>
          <a:noFill/>
        </p:spPr>
      </p:pic>
      <p:sp>
        <p:nvSpPr>
          <p:cNvPr id="2" name="Заголовок 1"/>
          <p:cNvSpPr>
            <a:spLocks noGrp="1"/>
          </p:cNvSpPr>
          <p:nvPr>
            <p:ph type="ctrTitle"/>
          </p:nvPr>
        </p:nvSpPr>
        <p:spPr>
          <a:xfrm>
            <a:off x="0" y="214290"/>
            <a:ext cx="9144000" cy="1143008"/>
          </a:xfrm>
          <a:gradFill>
            <a:gsLst>
              <a:gs pos="0">
                <a:schemeClr val="accent6">
                  <a:lumMod val="20000"/>
                  <a:lumOff val="80000"/>
                  <a:alpha val="0"/>
                </a:schemeClr>
              </a:gs>
              <a:gs pos="39999">
                <a:schemeClr val="accent6">
                  <a:lumMod val="60000"/>
                  <a:lumOff val="40000"/>
                  <a:alpha val="0"/>
                </a:schemeClr>
              </a:gs>
              <a:gs pos="70000">
                <a:schemeClr val="accent6">
                  <a:lumMod val="75000"/>
                  <a:alpha val="67000"/>
                </a:schemeClr>
              </a:gs>
              <a:gs pos="100000">
                <a:srgbClr val="FF0000">
                  <a:alpha val="60000"/>
                </a:srgbClr>
              </a:gs>
            </a:gsLst>
            <a:lin ang="5400000" scaled="0"/>
          </a:gradFill>
        </p:spPr>
        <p:txBody>
          <a:bodyPr/>
          <a:lstStyle>
            <a:lvl1pPr>
              <a:defRPr b="1">
                <a:solidFill>
                  <a:schemeClr val="bg1">
                    <a:lumMod val="95000"/>
                  </a:schemeClr>
                </a:solidFill>
                <a:effectLst>
                  <a:outerShdw blurRad="38100" dist="38100" dir="2700000" algn="tl">
                    <a:srgbClr val="000000">
                      <a:alpha val="43137"/>
                    </a:srgbClr>
                  </a:outerShdw>
                </a:effectLst>
                <a:latin typeface="Cambria" pitchFamily="18" charset="0"/>
              </a:defRPr>
            </a:lvl1pPr>
          </a:lstStyle>
          <a:p>
            <a:r>
              <a:rPr lang="ru-RU" smtClean="0"/>
              <a:t>Образец заголовка</a:t>
            </a:r>
            <a:endParaRPr lang="ru-RU" dirty="0"/>
          </a:p>
        </p:txBody>
      </p:sp>
      <p:sp>
        <p:nvSpPr>
          <p:cNvPr id="3" name="Подзаголовок 2"/>
          <p:cNvSpPr>
            <a:spLocks noGrp="1"/>
          </p:cNvSpPr>
          <p:nvPr>
            <p:ph type="subTitle" idx="1"/>
          </p:nvPr>
        </p:nvSpPr>
        <p:spPr>
          <a:xfrm>
            <a:off x="1500166" y="2143116"/>
            <a:ext cx="6400800" cy="1752600"/>
          </a:xfrm>
        </p:spPr>
        <p:txBody>
          <a:bodyPr/>
          <a:lstStyle>
            <a:lvl1pPr marL="0" indent="0" algn="ctr">
              <a:buNone/>
              <a:defRPr b="1">
                <a:solidFill>
                  <a:schemeClr val="tx1">
                    <a:lumMod val="75000"/>
                    <a:lumOff val="25000"/>
                  </a:schemeClr>
                </a:solidFill>
                <a:effectLst/>
                <a:latin typeface="Garamond"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dirty="0"/>
          </a:p>
        </p:txBody>
      </p:sp>
      <p:sp>
        <p:nvSpPr>
          <p:cNvPr id="4" name="Дата 3"/>
          <p:cNvSpPr>
            <a:spLocks noGrp="1"/>
          </p:cNvSpPr>
          <p:nvPr>
            <p:ph type="dt" sz="half" idx="10"/>
          </p:nvPr>
        </p:nvSpPr>
        <p:spPr/>
        <p:txBody>
          <a:bodyPr/>
          <a:lstStyle>
            <a:lvl1pPr>
              <a:defRPr>
                <a:solidFill>
                  <a:srgbClr val="002060"/>
                </a:solidFill>
              </a:defRPr>
            </a:lvl1pPr>
          </a:lstStyle>
          <a:p>
            <a:fld id="{7ED27B1F-C5AC-4B54-93C8-9891C673D481}" type="datetimeFigureOut">
              <a:rPr lang="ru-RU" smtClean="0"/>
              <a:pPr/>
              <a:t>19.02.2013</a:t>
            </a:fld>
            <a:endParaRPr lang="ru-RU" dirty="0"/>
          </a:p>
        </p:txBody>
      </p:sp>
      <p:sp>
        <p:nvSpPr>
          <p:cNvPr id="5" name="Нижний колонтитул 4"/>
          <p:cNvSpPr>
            <a:spLocks noGrp="1"/>
          </p:cNvSpPr>
          <p:nvPr>
            <p:ph type="ftr" sz="quarter" idx="11"/>
          </p:nvPr>
        </p:nvSpPr>
        <p:spPr/>
        <p:txBody>
          <a:bodyPr/>
          <a:lstStyle>
            <a:lvl1pPr>
              <a:defRPr>
                <a:solidFill>
                  <a:srgbClr val="002060"/>
                </a:solidFill>
              </a:defRPr>
            </a:lvl1pPr>
          </a:lstStyle>
          <a:p>
            <a:endParaRPr lang="ru-RU" dirty="0"/>
          </a:p>
        </p:txBody>
      </p:sp>
      <p:sp>
        <p:nvSpPr>
          <p:cNvPr id="6" name="Номер слайда 5"/>
          <p:cNvSpPr>
            <a:spLocks noGrp="1"/>
          </p:cNvSpPr>
          <p:nvPr>
            <p:ph type="sldNum" sz="quarter" idx="12"/>
          </p:nvPr>
        </p:nvSpPr>
        <p:spPr>
          <a:xfrm>
            <a:off x="6553200" y="6356350"/>
            <a:ext cx="1662138" cy="365125"/>
          </a:xfrm>
        </p:spPr>
        <p:txBody>
          <a:bodyPr/>
          <a:lstStyle>
            <a:lvl1pPr>
              <a:defRPr>
                <a:solidFill>
                  <a:srgbClr val="002060"/>
                </a:solidFill>
              </a:defRPr>
            </a:lvl1pPr>
          </a:lstStyle>
          <a:p>
            <a:fld id="{CEE38C59-5D4A-4D4F-9A28-AD16BB927A85}" type="slidenum">
              <a:rPr lang="ru-RU" smtClean="0"/>
              <a:pPr/>
              <a:t>‹#›</a:t>
            </a:fld>
            <a:endParaRPr lang="ru-RU" dirty="0"/>
          </a:p>
        </p:txBody>
      </p:sp>
      <p:pic>
        <p:nvPicPr>
          <p:cNvPr id="1026" name="Picture 2" descr="H:\графика\asadal\scool\scool\23\10101010.png"/>
          <p:cNvPicPr>
            <a:picLocks noChangeAspect="1" noChangeArrowheads="1"/>
          </p:cNvPicPr>
          <p:nvPr userDrawn="1"/>
        </p:nvPicPr>
        <p:blipFill>
          <a:blip r:embed="rId3"/>
          <a:srcRect l="11857"/>
          <a:stretch>
            <a:fillRect/>
          </a:stretch>
        </p:blipFill>
        <p:spPr bwMode="auto">
          <a:xfrm flipH="1">
            <a:off x="8215338" y="5175261"/>
            <a:ext cx="928662" cy="1682739"/>
          </a:xfrm>
          <a:prstGeom prst="rect">
            <a:avLst/>
          </a:prstGeom>
          <a:noFill/>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ED27B1F-C5AC-4B54-93C8-9891C673D481}" type="datetimeFigureOut">
              <a:rPr lang="ru-RU" smtClean="0"/>
              <a:pPr/>
              <a:t>19.02.2013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EE38C59-5D4A-4D4F-9A28-AD16BB927A85}"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ED27B1F-C5AC-4B54-93C8-9891C673D481}" type="datetimeFigureOut">
              <a:rPr lang="ru-RU" smtClean="0"/>
              <a:pPr/>
              <a:t>19.02.2013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EE38C59-5D4A-4D4F-9A28-AD16BB927A85}"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ED27B1F-C5AC-4B54-93C8-9891C673D481}" type="datetimeFigureOut">
              <a:rPr lang="ru-RU" smtClean="0"/>
              <a:pPr/>
              <a:t>19.02.2013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EE38C59-5D4A-4D4F-9A28-AD16BB927A85}"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solidFill>
                  <a:srgbClr val="C00000"/>
                </a:solidFill>
              </a:defRPr>
            </a:lvl1pPr>
          </a:lstStyle>
          <a:p>
            <a:r>
              <a:rPr lang="ru-RU" smtClean="0"/>
              <a:t>Образец заголовка</a:t>
            </a:r>
            <a:endParaRPr lang="ru-RU" dirty="0"/>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7ED27B1F-C5AC-4B54-93C8-9891C673D481}" type="datetimeFigureOut">
              <a:rPr lang="ru-RU" smtClean="0"/>
              <a:pPr/>
              <a:t>19.02.2013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EE38C59-5D4A-4D4F-9A28-AD16BB927A85}"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7ED27B1F-C5AC-4B54-93C8-9891C673D481}" type="datetimeFigureOut">
              <a:rPr lang="ru-RU" smtClean="0"/>
              <a:pPr/>
              <a:t>19.02.2013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EE38C59-5D4A-4D4F-9A28-AD16BB927A85}"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7ED27B1F-C5AC-4B54-93C8-9891C673D481}" type="datetimeFigureOut">
              <a:rPr lang="ru-RU" smtClean="0"/>
              <a:pPr/>
              <a:t>19.02.2013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CEE38C59-5D4A-4D4F-9A28-AD16BB927A85}"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7ED27B1F-C5AC-4B54-93C8-9891C673D481}" type="datetimeFigureOut">
              <a:rPr lang="ru-RU" smtClean="0"/>
              <a:pPr/>
              <a:t>19.02.2013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CEE38C59-5D4A-4D4F-9A28-AD16BB927A85}"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7ED27B1F-C5AC-4B54-93C8-9891C673D481}" type="datetimeFigureOut">
              <a:rPr lang="ru-RU" smtClean="0"/>
              <a:pPr/>
              <a:t>19.02.2013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CEE38C59-5D4A-4D4F-9A28-AD16BB927A85}"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7ED27B1F-C5AC-4B54-93C8-9891C673D481}" type="datetimeFigureOut">
              <a:rPr lang="ru-RU" smtClean="0"/>
              <a:pPr/>
              <a:t>19.02.2013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EE38C59-5D4A-4D4F-9A28-AD16BB927A85}"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7ED27B1F-C5AC-4B54-93C8-9891C673D481}" type="datetimeFigureOut">
              <a:rPr lang="ru-RU" smtClean="0"/>
              <a:pPr/>
              <a:t>19.02.2013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EE38C59-5D4A-4D4F-9A28-AD16BB927A85}"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duotone>
              <a:schemeClr val="bg2">
                <a:shade val="45000"/>
                <a:satMod val="135000"/>
              </a:schemeClr>
              <a:prstClr val="white"/>
            </a:duotone>
          </a:blip>
          <a:srcRect/>
          <a:tile tx="0" ty="0" sx="100000" sy="100000" flip="none" algn="tl"/>
        </a:blipFill>
        <a:effectLst/>
      </p:bgPr>
    </p:bg>
    <p:spTree>
      <p:nvGrpSpPr>
        <p:cNvPr id="1" name=""/>
        <p:cNvGrpSpPr/>
        <p:nvPr/>
      </p:nvGrpSpPr>
      <p:grpSpPr>
        <a:xfrm>
          <a:off x="0" y="0"/>
          <a:ext cx="0" cy="0"/>
          <a:chOff x="0" y="0"/>
          <a:chExt cx="0" cy="0"/>
        </a:xfrm>
      </p:grpSpPr>
      <p:pic>
        <p:nvPicPr>
          <p:cNvPr id="12" name="Picture 4" descr="H:\графика\asadal\scool\scool\38 [Converted]111.png"/>
          <p:cNvPicPr>
            <a:picLocks noChangeAspect="1" noChangeArrowheads="1"/>
          </p:cNvPicPr>
          <p:nvPr/>
        </p:nvPicPr>
        <p:blipFill>
          <a:blip r:embed="rId14"/>
          <a:srcRect l="2920" t="16669" r="3650"/>
          <a:stretch>
            <a:fillRect/>
          </a:stretch>
        </p:blipFill>
        <p:spPr bwMode="auto">
          <a:xfrm>
            <a:off x="0" y="0"/>
            <a:ext cx="9144000" cy="142873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3" name="Picture 3" descr="H:\графика\asadal\scool\scool\38 [Converted].png"/>
          <p:cNvPicPr>
            <a:picLocks noChangeAspect="1" noChangeArrowheads="1"/>
          </p:cNvPicPr>
          <p:nvPr/>
        </p:nvPicPr>
        <p:blipFill>
          <a:blip r:embed="rId15" cstate="print"/>
          <a:srcRect l="11539" b="11939"/>
          <a:stretch>
            <a:fillRect/>
          </a:stretch>
        </p:blipFill>
        <p:spPr bwMode="auto">
          <a:xfrm>
            <a:off x="0" y="5357826"/>
            <a:ext cx="3286084" cy="1500174"/>
          </a:xfrm>
          <a:prstGeom prst="rect">
            <a:avLst/>
          </a:prstGeom>
          <a:noFill/>
        </p:spPr>
      </p:pic>
      <p:pic>
        <p:nvPicPr>
          <p:cNvPr id="14" name="Picture 2" descr="H:\графика\asadal\scool\scool\23\10101010.png"/>
          <p:cNvPicPr>
            <a:picLocks noChangeAspect="1" noChangeArrowheads="1"/>
          </p:cNvPicPr>
          <p:nvPr/>
        </p:nvPicPr>
        <p:blipFill>
          <a:blip r:embed="rId16"/>
          <a:srcRect l="11857"/>
          <a:stretch>
            <a:fillRect/>
          </a:stretch>
        </p:blipFill>
        <p:spPr bwMode="auto">
          <a:xfrm flipH="1">
            <a:off x="8215338" y="5175261"/>
            <a:ext cx="928662" cy="1682739"/>
          </a:xfrm>
          <a:prstGeom prst="rect">
            <a:avLst/>
          </a:prstGeom>
          <a:noFill/>
        </p:spPr>
      </p:pic>
      <p:sp>
        <p:nvSpPr>
          <p:cNvPr id="2" name="Заголовок 1"/>
          <p:cNvSpPr>
            <a:spLocks noGrp="1"/>
          </p:cNvSpPr>
          <p:nvPr>
            <p:ph type="title"/>
          </p:nvPr>
        </p:nvSpPr>
        <p:spPr>
          <a:xfrm>
            <a:off x="0" y="214290"/>
            <a:ext cx="9144000" cy="1143008"/>
          </a:xfrm>
          <a:prstGeom prst="rect">
            <a:avLst/>
          </a:prstGeom>
          <a:gradFill>
            <a:gsLst>
              <a:gs pos="0">
                <a:schemeClr val="accent6">
                  <a:lumMod val="20000"/>
                  <a:lumOff val="80000"/>
                  <a:alpha val="0"/>
                </a:schemeClr>
              </a:gs>
              <a:gs pos="39999">
                <a:schemeClr val="accent6">
                  <a:lumMod val="60000"/>
                  <a:lumOff val="40000"/>
                  <a:alpha val="0"/>
                </a:schemeClr>
              </a:gs>
              <a:gs pos="70000">
                <a:schemeClr val="accent6">
                  <a:lumMod val="75000"/>
                  <a:alpha val="67000"/>
                </a:schemeClr>
              </a:gs>
              <a:gs pos="100000">
                <a:srgbClr val="FF0000">
                  <a:alpha val="60000"/>
                </a:srgbClr>
              </a:gs>
            </a:gsLst>
            <a:lin ang="5400000" scaled="0"/>
          </a:gradFill>
        </p:spPr>
        <p:txBody>
          <a:bodyPr vert="horz" lIns="91440" tIns="45720" rIns="91440" bIns="45720" rtlCol="0" anchor="ctr">
            <a:normAutofit/>
          </a:bodyPr>
          <a:lstStyle/>
          <a:p>
            <a:r>
              <a:rPr lang="ru-RU" dirty="0" smtClean="0"/>
              <a:t>Образец заголовка</a:t>
            </a:r>
            <a:endParaRPr lang="ru-RU" dirty="0"/>
          </a:p>
        </p:txBody>
      </p:sp>
      <p:sp>
        <p:nvSpPr>
          <p:cNvPr id="3" name="Текст 2"/>
          <p:cNvSpPr>
            <a:spLocks noGrp="1"/>
          </p:cNvSpPr>
          <p:nvPr>
            <p:ph type="body" idx="1"/>
          </p:nvPr>
        </p:nvSpPr>
        <p:spPr>
          <a:xfrm>
            <a:off x="457200" y="1571612"/>
            <a:ext cx="8229600" cy="4554551"/>
          </a:xfrm>
          <a:prstGeom prst="rect">
            <a:avLst/>
          </a:prstGeom>
        </p:spPr>
        <p:txBody>
          <a:bodyPr vert="horz" lIns="91440" tIns="45720" rIns="91440" bIns="45720" rtlCol="0">
            <a:normAutofit/>
          </a:bodyPr>
          <a:lstStyle/>
          <a:p>
            <a:pPr lvl="0"/>
            <a:r>
              <a:rPr lang="ru-RU" dirty="0" smtClean="0"/>
              <a:t>Образец текста</a:t>
            </a:r>
          </a:p>
          <a:p>
            <a:pPr lvl="1"/>
            <a:r>
              <a:rPr lang="ru-RU" dirty="0" smtClean="0"/>
              <a:t>Второй уровень</a:t>
            </a:r>
          </a:p>
          <a:p>
            <a:pPr lvl="2"/>
            <a:r>
              <a:rPr lang="ru-RU" dirty="0" smtClean="0"/>
              <a:t>Третий уровень</a:t>
            </a:r>
          </a:p>
          <a:p>
            <a:pPr lvl="3"/>
            <a:r>
              <a:rPr lang="ru-RU" dirty="0" smtClean="0"/>
              <a:t>Четвертый уровень</a:t>
            </a:r>
          </a:p>
          <a:p>
            <a:pPr lvl="4"/>
            <a:r>
              <a:rPr lang="ru-RU" dirty="0" smtClean="0"/>
              <a:t>Пятый уровень</a:t>
            </a:r>
            <a:endParaRPr lang="ru-RU" dirty="0"/>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D27B1F-C5AC-4B54-93C8-9891C673D481}" type="datetimeFigureOut">
              <a:rPr lang="ru-RU" smtClean="0"/>
              <a:pPr/>
              <a:t>19.02.2013</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dirty="0"/>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E38C59-5D4A-4D4F-9A28-AD16BB927A85}"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b="1" kern="1200">
          <a:solidFill>
            <a:schemeClr val="bg1">
              <a:lumMod val="95000"/>
            </a:schemeClr>
          </a:solidFill>
          <a:effectLst>
            <a:outerShdw blurRad="38100" dist="38100" dir="2700000" algn="tl">
              <a:srgbClr val="000000">
                <a:alpha val="43137"/>
              </a:srgbClr>
            </a:outerShdw>
          </a:effectLst>
          <a:latin typeface="Cambria" pitchFamily="18" charset="0"/>
          <a:ea typeface="+mj-ea"/>
          <a:cs typeface="+mj-cs"/>
        </a:defRPr>
      </a:lvl1pPr>
    </p:titleStyle>
    <p:bodyStyle>
      <a:lvl1pPr marL="342900" indent="-342900" algn="l" defTabSz="914400" rtl="0" eaLnBrk="1" latinLnBrk="0" hangingPunct="1">
        <a:spcBef>
          <a:spcPct val="20000"/>
        </a:spcBef>
        <a:buFont typeface="Arial" pitchFamily="34" charset="0"/>
        <a:buChar char="•"/>
        <a:defRPr sz="3200" b="1" kern="1200">
          <a:solidFill>
            <a:schemeClr val="tx1"/>
          </a:solidFill>
          <a:latin typeface="Garamond" pitchFamily="18" charset="0"/>
          <a:ea typeface="+mn-ea"/>
          <a:cs typeface="+mn-cs"/>
        </a:defRPr>
      </a:lvl1pPr>
      <a:lvl2pPr marL="742950" indent="-285750" algn="l" defTabSz="914400" rtl="0" eaLnBrk="1" latinLnBrk="0" hangingPunct="1">
        <a:spcBef>
          <a:spcPct val="20000"/>
        </a:spcBef>
        <a:buFont typeface="Arial" pitchFamily="34" charset="0"/>
        <a:buChar char="–"/>
        <a:defRPr sz="2800" b="1" kern="1200">
          <a:solidFill>
            <a:schemeClr val="tx1"/>
          </a:solidFill>
          <a:latin typeface="Garamond" pitchFamily="18" charset="0"/>
          <a:ea typeface="+mn-ea"/>
          <a:cs typeface="+mn-cs"/>
        </a:defRPr>
      </a:lvl2pPr>
      <a:lvl3pPr marL="1143000" indent="-228600" algn="l" defTabSz="914400" rtl="0" eaLnBrk="1" latinLnBrk="0" hangingPunct="1">
        <a:spcBef>
          <a:spcPct val="20000"/>
        </a:spcBef>
        <a:buFont typeface="Arial" pitchFamily="34" charset="0"/>
        <a:buChar char="•"/>
        <a:defRPr sz="2400" b="1" kern="1200">
          <a:solidFill>
            <a:schemeClr val="tx1"/>
          </a:solidFill>
          <a:latin typeface="Garamond" pitchFamily="18" charset="0"/>
          <a:ea typeface="+mn-ea"/>
          <a:cs typeface="+mn-cs"/>
        </a:defRPr>
      </a:lvl3pPr>
      <a:lvl4pPr marL="1600200" indent="-228600" algn="l" defTabSz="914400" rtl="0" eaLnBrk="1" latinLnBrk="0" hangingPunct="1">
        <a:spcBef>
          <a:spcPct val="20000"/>
        </a:spcBef>
        <a:buFont typeface="Arial" pitchFamily="34" charset="0"/>
        <a:buChar char="–"/>
        <a:defRPr sz="2000" b="1" kern="1200">
          <a:solidFill>
            <a:schemeClr val="tx1"/>
          </a:solidFill>
          <a:latin typeface="Garamond" pitchFamily="18" charset="0"/>
          <a:ea typeface="+mn-ea"/>
          <a:cs typeface="+mn-cs"/>
        </a:defRPr>
      </a:lvl4pPr>
      <a:lvl5pPr marL="2057400" indent="-228600" algn="l" defTabSz="914400" rtl="0" eaLnBrk="1" latinLnBrk="0" hangingPunct="1">
        <a:spcBef>
          <a:spcPct val="20000"/>
        </a:spcBef>
        <a:buFont typeface="Arial" pitchFamily="34" charset="0"/>
        <a:buChar char="»"/>
        <a:defRPr sz="2000" b="1" kern="1200">
          <a:solidFill>
            <a:schemeClr val="tx1"/>
          </a:solidFill>
          <a:latin typeface="Garamond" pitchFamily="18"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2910" y="2857496"/>
            <a:ext cx="7772400" cy="1790703"/>
          </a:xfrm>
        </p:spPr>
        <p:txBody>
          <a:bodyPr>
            <a:normAutofit fontScale="90000"/>
          </a:bodyPr>
          <a:lstStyle/>
          <a:p>
            <a:r>
              <a:rPr lang="uk-UA" i="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r>
            <a:br>
              <a:rPr lang="uk-UA" i="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br>
            <a:r>
              <a:rPr lang="uk-UA" i="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Засоби милозвучності української мови</a:t>
            </a:r>
            <a:r>
              <a:rPr lang="ru-RU" i="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r>
            <a:br>
              <a:rPr lang="ru-RU" i="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br>
            <a:endParaRPr lang="ru-RU"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000496" y="2214554"/>
            <a:ext cx="237566" cy="369332"/>
          </a:xfrm>
          <a:prstGeom prst="rect">
            <a:avLst/>
          </a:prstGeom>
          <a:noFill/>
        </p:spPr>
        <p:txBody>
          <a:bodyPr wrap="none" rtlCol="0">
            <a:spAutoFit/>
          </a:bodyPr>
          <a:lstStyle/>
          <a:p>
            <a:r>
              <a:rPr lang="uk-UA" dirty="0" smtClean="0"/>
              <a:t> </a:t>
            </a:r>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071538" y="1857364"/>
            <a:ext cx="7186618" cy="2538418"/>
          </a:xfrm>
        </p:spPr>
        <p:txBody>
          <a:bodyPr>
            <a:noAutofit/>
          </a:bodyPr>
          <a:lstStyle/>
          <a:p>
            <a:pPr algn="just"/>
            <a:r>
              <a:rPr lang="uk-UA" sz="2800" b="0" dirty="0" smtClean="0"/>
              <a:t>           Для української мови, як і для всякої іншої, характерна </a:t>
            </a:r>
            <a:r>
              <a:rPr lang="uk-UA" sz="2800" dirty="0" smtClean="0"/>
              <a:t>евфонічність</a:t>
            </a:r>
            <a:r>
              <a:rPr lang="uk-UA" sz="2800" b="0" dirty="0" smtClean="0"/>
              <a:t>, або </a:t>
            </a:r>
            <a:r>
              <a:rPr lang="uk-UA" sz="2800" dirty="0" smtClean="0"/>
              <a:t>милозвучність</a:t>
            </a:r>
            <a:r>
              <a:rPr lang="uk-UA" sz="2800" b="0" dirty="0" smtClean="0"/>
              <a:t>. Мелодійністю української мови захоплювались Л. Толстой, А. Чехов, В. Самійленко, А. Метлинський та інші. Нині мелодійне українське слово чарує всіх, хто слухає або читає його. Досягається це насамперед милозвучністю української мови.</a:t>
            </a:r>
            <a:endParaRPr lang="ru-RU" sz="2800" b="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1730-1.jpg"/>
          <p:cNvPicPr>
            <a:picLocks noChangeAspect="1"/>
          </p:cNvPicPr>
          <p:nvPr/>
        </p:nvPicPr>
        <p:blipFill>
          <a:blip r:embed="rId2"/>
          <a:stretch>
            <a:fillRect/>
          </a:stretch>
        </p:blipFill>
        <p:spPr>
          <a:xfrm>
            <a:off x="857224" y="1428736"/>
            <a:ext cx="3455986" cy="4445000"/>
          </a:xfrm>
          <a:prstGeom prst="rect">
            <a:avLst/>
          </a:prstGeom>
        </p:spPr>
      </p:pic>
      <p:sp>
        <p:nvSpPr>
          <p:cNvPr id="5" name="TextBox 4"/>
          <p:cNvSpPr txBox="1"/>
          <p:nvPr/>
        </p:nvSpPr>
        <p:spPr>
          <a:xfrm>
            <a:off x="2143108" y="5786454"/>
            <a:ext cx="1000402" cy="369332"/>
          </a:xfrm>
          <a:prstGeom prst="rect">
            <a:avLst/>
          </a:prstGeom>
        </p:spPr>
        <p:style>
          <a:lnRef idx="1">
            <a:schemeClr val="accent1"/>
          </a:lnRef>
          <a:fillRef idx="2">
            <a:schemeClr val="accent1"/>
          </a:fillRef>
          <a:effectRef idx="1">
            <a:schemeClr val="accent1"/>
          </a:effectRef>
          <a:fontRef idx="minor">
            <a:schemeClr val="dk1"/>
          </a:fontRef>
        </p:style>
        <p:txBody>
          <a:bodyPr wrap="none" rtlCol="0">
            <a:spAutoFit/>
          </a:bodyPr>
          <a:lstStyle/>
          <a:p>
            <a:r>
              <a:rPr lang="uk-UA" dirty="0" smtClean="0"/>
              <a:t>А. Чехов</a:t>
            </a:r>
            <a:endParaRPr lang="ru-RU" dirty="0"/>
          </a:p>
        </p:txBody>
      </p:sp>
      <p:pic>
        <p:nvPicPr>
          <p:cNvPr id="6" name="Рисунок 5" descr="39.jpg"/>
          <p:cNvPicPr>
            <a:picLocks noChangeAspect="1"/>
          </p:cNvPicPr>
          <p:nvPr/>
        </p:nvPicPr>
        <p:blipFill>
          <a:blip r:embed="rId3" cstate="print"/>
          <a:stretch>
            <a:fillRect/>
          </a:stretch>
        </p:blipFill>
        <p:spPr>
          <a:xfrm>
            <a:off x="4786314" y="1428736"/>
            <a:ext cx="3476479" cy="4406569"/>
          </a:xfrm>
          <a:prstGeom prst="rect">
            <a:avLst/>
          </a:prstGeom>
        </p:spPr>
      </p:pic>
      <p:sp>
        <p:nvSpPr>
          <p:cNvPr id="7" name="TextBox 6"/>
          <p:cNvSpPr txBox="1"/>
          <p:nvPr/>
        </p:nvSpPr>
        <p:spPr>
          <a:xfrm>
            <a:off x="6215074" y="5786454"/>
            <a:ext cx="1193981" cy="369332"/>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uk-UA" dirty="0" smtClean="0"/>
              <a:t>Л. Толстой</a:t>
            </a:r>
            <a:endParaRPr lang="ru-RU" dirty="0"/>
          </a:p>
        </p:txBody>
      </p:sp>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10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1000"/>
                                        <p:tgtEl>
                                          <p:spTgt spid="6"/>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fade">
                                      <p:cBhvr>
                                        <p:cTn id="18"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857224" y="2000240"/>
            <a:ext cx="7186618" cy="2538418"/>
          </a:xfrm>
        </p:spPr>
        <p:txBody>
          <a:bodyPr>
            <a:noAutofit/>
          </a:bodyPr>
          <a:lstStyle/>
          <a:p>
            <a:pPr algn="just"/>
            <a:r>
              <a:rPr lang="uk-UA" sz="2800" b="0" dirty="0" smtClean="0"/>
              <a:t>           </a:t>
            </a:r>
            <a:r>
              <a:rPr lang="uk-UA" sz="2800" dirty="0" smtClean="0"/>
              <a:t>Евфонія</a:t>
            </a:r>
            <a:r>
              <a:rPr lang="uk-UA" sz="2800" b="0" dirty="0" smtClean="0"/>
              <a:t> (від грецького </a:t>
            </a:r>
            <a:r>
              <a:rPr lang="en-US" sz="2800" b="0" i="1" dirty="0" err="1" smtClean="0"/>
              <a:t>euphonia</a:t>
            </a:r>
            <a:r>
              <a:rPr lang="en-US" sz="2800" b="0" i="1" dirty="0" smtClean="0"/>
              <a:t> – </a:t>
            </a:r>
            <a:r>
              <a:rPr lang="uk-UA" sz="2800" b="0" dirty="0" err="1" smtClean="0"/>
              <a:t>милозвічність</a:t>
            </a:r>
            <a:r>
              <a:rPr lang="uk-UA" sz="2800" b="0" dirty="0" smtClean="0"/>
              <a:t>) – галузь </a:t>
            </a:r>
            <a:r>
              <a:rPr lang="uk-UA" sz="2800" b="0" dirty="0" err="1" smtClean="0"/>
              <a:t>фоностилістики</a:t>
            </a:r>
            <a:r>
              <a:rPr lang="uk-UA" sz="2800" b="0" dirty="0" smtClean="0"/>
              <a:t>. Вона вивчає здатність фонетичної організації мови до мелодійного звучання, створення </a:t>
            </a:r>
            <a:r>
              <a:rPr lang="uk-UA" sz="2800" b="0" dirty="0" err="1" smtClean="0"/>
              <a:t>звукозображення</a:t>
            </a:r>
            <a:r>
              <a:rPr lang="uk-UA" sz="2800" b="0" dirty="0" smtClean="0"/>
              <a:t> у висловлюванні відповідно до його змісту і художнього призначення.</a:t>
            </a:r>
            <a:endParaRPr lang="ru-RU" sz="2800" b="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714348" y="1857364"/>
            <a:ext cx="7186618" cy="2538418"/>
          </a:xfrm>
        </p:spPr>
        <p:txBody>
          <a:bodyPr>
            <a:noAutofit/>
          </a:bodyPr>
          <a:lstStyle/>
          <a:p>
            <a:pPr algn="just"/>
            <a:r>
              <a:rPr lang="uk-UA" sz="2800" b="0" dirty="0" smtClean="0"/>
              <a:t>           Евфонічність української мови – характерна ознака усіх її стилів. Щоб дотримуватись милозвучності мовлення, свідомо уникати незграбності у вживанні звуків, треба знати евфонічні засоби й уміло ними користуватися. Для створення мелодійного звучання мовлення служать різні фонетичні засоби.</a:t>
            </a:r>
            <a:endParaRPr lang="ru-RU" sz="2800" b="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714348" y="1357298"/>
            <a:ext cx="7186618" cy="4071966"/>
          </a:xfrm>
        </p:spPr>
        <p:txBody>
          <a:bodyPr>
            <a:normAutofit/>
          </a:bodyPr>
          <a:lstStyle/>
          <a:p>
            <a:pPr algn="just"/>
            <a:r>
              <a:rPr lang="uk-UA" sz="2700" b="0" dirty="0" smtClean="0"/>
              <a:t>           Для полегшення вимови часто між приголосними вставляються голосні </a:t>
            </a:r>
            <a:r>
              <a:rPr lang="uk-UA" sz="2700" i="1" dirty="0" smtClean="0"/>
              <a:t>о, е</a:t>
            </a:r>
            <a:r>
              <a:rPr lang="uk-UA" sz="2700" b="0" dirty="0" smtClean="0"/>
              <a:t>. Такі голосні називаються </a:t>
            </a:r>
            <a:r>
              <a:rPr lang="uk-UA" sz="2700" dirty="0" smtClean="0"/>
              <a:t>вставними</a:t>
            </a:r>
            <a:r>
              <a:rPr lang="uk-UA" sz="2700" b="0" dirty="0" smtClean="0"/>
              <a:t>. Наприклад: </a:t>
            </a:r>
            <a:r>
              <a:rPr lang="uk-UA" sz="2700" b="0" i="1" dirty="0" smtClean="0"/>
              <a:t>вихор, капель, сосон, свекор, вітер</a:t>
            </a:r>
            <a:r>
              <a:rPr lang="uk-UA" sz="2700" b="0" dirty="0" smtClean="0"/>
              <a:t> замість </a:t>
            </a:r>
            <a:r>
              <a:rPr lang="uk-UA" sz="2700" b="0" i="1" dirty="0" err="1" smtClean="0"/>
              <a:t>вихр</a:t>
            </a:r>
            <a:r>
              <a:rPr lang="uk-UA" sz="2700" b="0" i="1" dirty="0" smtClean="0"/>
              <a:t>, </a:t>
            </a:r>
            <a:r>
              <a:rPr lang="uk-UA" sz="2700" b="0" i="1" dirty="0" err="1" smtClean="0"/>
              <a:t>капль</a:t>
            </a:r>
            <a:r>
              <a:rPr lang="uk-UA" sz="2700" b="0" i="1" dirty="0" smtClean="0"/>
              <a:t>, </a:t>
            </a:r>
            <a:r>
              <a:rPr lang="uk-UA" sz="2700" b="0" i="1" dirty="0" err="1" smtClean="0"/>
              <a:t>сосн</a:t>
            </a:r>
            <a:r>
              <a:rPr lang="uk-UA" sz="2700" b="0" i="1" dirty="0" smtClean="0"/>
              <a:t>, </a:t>
            </a:r>
            <a:r>
              <a:rPr lang="uk-UA" sz="2700" b="0" i="1" dirty="0" err="1" smtClean="0"/>
              <a:t>свекр</a:t>
            </a:r>
            <a:r>
              <a:rPr lang="uk-UA" sz="2700" b="0" i="1" dirty="0" smtClean="0"/>
              <a:t>, </a:t>
            </a:r>
            <a:r>
              <a:rPr lang="uk-UA" sz="2700" b="0" i="1" dirty="0" err="1" smtClean="0"/>
              <a:t>вітр</a:t>
            </a:r>
            <a:r>
              <a:rPr lang="uk-UA" sz="2700" b="0" dirty="0" smtClean="0"/>
              <a:t>.                                                            </a:t>
            </a:r>
          </a:p>
          <a:p>
            <a:pPr algn="just"/>
            <a:r>
              <a:rPr lang="uk-UA" sz="2700" b="0" dirty="0" smtClean="0"/>
              <a:t>           Сприяє милозвучності приставляння голосного звука на початку слова. </a:t>
            </a:r>
            <a:r>
              <a:rPr lang="uk-UA" sz="2700" dirty="0" smtClean="0"/>
              <a:t>Приставними</a:t>
            </a:r>
            <a:r>
              <a:rPr lang="uk-UA" sz="2700" b="0" dirty="0" smtClean="0"/>
              <a:t> бувають </a:t>
            </a:r>
            <a:r>
              <a:rPr lang="uk-UA" sz="2700" b="0" i="1" dirty="0" smtClean="0"/>
              <a:t>і, в, г </a:t>
            </a:r>
            <a:r>
              <a:rPr lang="uk-UA" sz="2700" b="0" dirty="0" smtClean="0"/>
              <a:t>: </a:t>
            </a:r>
            <a:r>
              <a:rPr lang="uk-UA" sz="2700" b="0" i="1" dirty="0" smtClean="0"/>
              <a:t>іржа, іржання, імла; вугілля, бугор, вузол, він, вісь, вівця; гайда, гарба.</a:t>
            </a:r>
          </a:p>
          <a:p>
            <a:pPr algn="just"/>
            <a:endParaRPr lang="ru-RU" sz="2700" b="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714348" y="1357298"/>
            <a:ext cx="7186618" cy="5357850"/>
          </a:xfrm>
        </p:spPr>
        <p:txBody>
          <a:bodyPr>
            <a:noAutofit/>
          </a:bodyPr>
          <a:lstStyle/>
          <a:p>
            <a:pPr algn="just"/>
            <a:r>
              <a:rPr lang="uk-UA" sz="2700" b="0" dirty="0" smtClean="0"/>
              <a:t>           Збіг двох і більше приголосних усувається використанням фонетичних варіантів самостійних та службових слів, яке називають </a:t>
            </a:r>
            <a:r>
              <a:rPr lang="uk-UA" sz="2700" dirty="0" smtClean="0"/>
              <a:t>евфонічним чергуванням </a:t>
            </a:r>
            <a:r>
              <a:rPr lang="uk-UA" sz="2700" b="0" dirty="0" smtClean="0"/>
              <a:t>звуків. Такими варіантами бувають паралельні форми самостійних частин мови</a:t>
            </a:r>
            <a:r>
              <a:rPr lang="uk-UA" sz="2700" b="0" i="1" dirty="0" smtClean="0"/>
              <a:t>: Івану – Іванові, Україна – Вкраїна, Єлизавета – </a:t>
            </a:r>
            <a:r>
              <a:rPr lang="uk-UA" sz="2700" b="0" i="1" dirty="0" err="1" smtClean="0"/>
              <a:t>Лисавета</a:t>
            </a:r>
            <a:r>
              <a:rPr lang="uk-UA" sz="2700" b="0" i="1" dirty="0" smtClean="0"/>
              <a:t>, червонім – червоному, робити – робить, знає – </a:t>
            </a:r>
            <a:r>
              <a:rPr lang="uk-UA" sz="2700" b="0" i="1" dirty="0" err="1" smtClean="0"/>
              <a:t>зна</a:t>
            </a:r>
            <a:r>
              <a:rPr lang="uk-UA" sz="2700" b="0" i="1" dirty="0" smtClean="0"/>
              <a:t>, </a:t>
            </a:r>
            <a:r>
              <a:rPr lang="uk-UA" sz="2700" b="0" i="1" dirty="0" err="1" smtClean="0"/>
              <a:t>ходім</a:t>
            </a:r>
            <a:r>
              <a:rPr lang="uk-UA" sz="2700" b="0" i="1" dirty="0" smtClean="0"/>
              <a:t> – ходімо, </a:t>
            </a:r>
            <a:r>
              <a:rPr lang="uk-UA" sz="2700" b="0" i="1" dirty="0" err="1" smtClean="0"/>
              <a:t>пишіте</a:t>
            </a:r>
            <a:r>
              <a:rPr lang="uk-UA" sz="2700" b="0" i="1" dirty="0" smtClean="0"/>
              <a:t> – пишіть, знову – знов, більше – більш</a:t>
            </a:r>
            <a:r>
              <a:rPr lang="uk-UA" sz="2700" b="0" dirty="0" smtClean="0"/>
              <a:t>. До евфонічних чергувань відносяться </a:t>
            </a:r>
            <a:r>
              <a:rPr lang="uk-UA" sz="2700" i="1" dirty="0" smtClean="0"/>
              <a:t>у – в, і – й, з – із - зі (зо), хоч – хоча, чом – чому, над – наді (</a:t>
            </a:r>
            <a:r>
              <a:rPr lang="uk-UA" sz="2700" i="1" dirty="0" err="1" smtClean="0"/>
              <a:t>надо</a:t>
            </a:r>
            <a:r>
              <a:rPr lang="uk-UA" sz="2700" i="1" dirty="0" smtClean="0"/>
              <a:t>), під – піді (</a:t>
            </a:r>
            <a:r>
              <a:rPr lang="uk-UA" sz="2700" i="1" dirty="0" err="1" smtClean="0"/>
              <a:t>підо</a:t>
            </a:r>
            <a:r>
              <a:rPr lang="uk-UA" sz="2700" i="1" dirty="0" smtClean="0"/>
              <a:t>), же – ж, би – б</a:t>
            </a:r>
            <a:r>
              <a:rPr lang="uk-UA" sz="2700" b="0" dirty="0" smtClean="0"/>
              <a:t>, що давно вже закріпилися в мовній практиці. </a:t>
            </a:r>
            <a:endParaRPr lang="ru-RU" sz="2700" b="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928662" y="1928802"/>
            <a:ext cx="7615246" cy="2857520"/>
          </a:xfrm>
        </p:spPr>
        <p:txBody>
          <a:bodyPr>
            <a:noAutofit/>
          </a:bodyPr>
          <a:lstStyle/>
          <a:p>
            <a:pPr algn="just"/>
            <a:r>
              <a:rPr lang="uk-UA" sz="2800" b="0" dirty="0" smtClean="0"/>
              <a:t>           </a:t>
            </a:r>
            <a:r>
              <a:rPr lang="uk-UA" sz="2800" dirty="0" smtClean="0"/>
              <a:t>Фонетичними синонімами </a:t>
            </a:r>
            <a:r>
              <a:rPr lang="uk-UA" sz="2800" b="0" dirty="0" smtClean="0"/>
              <a:t>називаються звукові варіанти слів,однакових за значенням, але відмінних за емоційно – експресивним забарвленням і стилістичним уживанням.</a:t>
            </a:r>
            <a:endParaRPr lang="ru-RU" sz="2800" b="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uk-UA" dirty="0" smtClean="0"/>
              <a:t>Фонетичні синоніми</a:t>
            </a:r>
            <a:endParaRPr lang="ru-RU" dirty="0"/>
          </a:p>
        </p:txBody>
      </p:sp>
      <p:sp>
        <p:nvSpPr>
          <p:cNvPr id="3" name="Подзаголовок 2"/>
          <p:cNvSpPr>
            <a:spLocks noGrp="1"/>
          </p:cNvSpPr>
          <p:nvPr>
            <p:ph type="subTitle" idx="1"/>
          </p:nvPr>
        </p:nvSpPr>
        <p:spPr>
          <a:xfrm>
            <a:off x="428596" y="1785926"/>
            <a:ext cx="8215370" cy="5286388"/>
          </a:xfrm>
        </p:spPr>
        <p:txBody>
          <a:bodyPr>
            <a:normAutofit/>
          </a:bodyPr>
          <a:lstStyle/>
          <a:p>
            <a:pPr marL="514350" indent="-514350" algn="l">
              <a:buFont typeface="+mj-lt"/>
              <a:buAutoNum type="arabicPeriod"/>
            </a:pPr>
            <a:r>
              <a:rPr lang="uk-UA" sz="2400" b="0" dirty="0" smtClean="0"/>
              <a:t>Пари слів, що відрізняються кінцевими звуками: </a:t>
            </a:r>
            <a:r>
              <a:rPr lang="uk-UA" sz="2400" b="0" i="1" dirty="0" smtClean="0"/>
              <a:t>на білому – на білім, відтіля – відтіль, та – </a:t>
            </a:r>
            <a:r>
              <a:rPr lang="uk-UA" sz="2400" b="0" i="1" dirty="0" err="1" smtClean="0"/>
              <a:t>тая</a:t>
            </a:r>
            <a:r>
              <a:rPr lang="uk-UA" sz="2400" b="0" i="1" dirty="0" smtClean="0"/>
              <a:t>, гуляє – гуля.</a:t>
            </a:r>
            <a:r>
              <a:rPr lang="uk-UA" sz="2400" b="0" dirty="0" smtClean="0"/>
              <a:t> </a:t>
            </a:r>
          </a:p>
          <a:p>
            <a:pPr marL="514350" indent="-514350" algn="l">
              <a:buFont typeface="+mj-lt"/>
              <a:buAutoNum type="arabicPeriod"/>
            </a:pPr>
            <a:r>
              <a:rPr lang="uk-UA" sz="2400" b="0" dirty="0" smtClean="0"/>
              <a:t>Варіанти власних імен</a:t>
            </a:r>
            <a:r>
              <a:rPr lang="uk-UA" sz="2400" b="0" i="1" dirty="0" smtClean="0"/>
              <a:t>: </a:t>
            </a:r>
            <a:r>
              <a:rPr lang="uk-UA" sz="2400" b="0" i="1" dirty="0" err="1" smtClean="0"/>
              <a:t>Фекла</a:t>
            </a:r>
            <a:r>
              <a:rPr lang="uk-UA" sz="2400" b="0" i="1" dirty="0" smtClean="0"/>
              <a:t> – Векла – Текля, Тимофій – </a:t>
            </a:r>
            <a:r>
              <a:rPr lang="uk-UA" sz="2400" b="0" i="1" dirty="0" err="1" smtClean="0"/>
              <a:t>Тимко</a:t>
            </a:r>
            <a:r>
              <a:rPr lang="uk-UA" sz="2400" b="0" i="1" dirty="0" smtClean="0"/>
              <a:t> – Тишко, Варвара – Варка, Євгенія – </a:t>
            </a:r>
            <a:r>
              <a:rPr lang="uk-UA" sz="2400" b="0" i="1" dirty="0" err="1" smtClean="0"/>
              <a:t>Ївга</a:t>
            </a:r>
            <a:r>
              <a:rPr lang="uk-UA" sz="2400" b="0" i="1" dirty="0" smtClean="0"/>
              <a:t>, Оксана – Ксеня.</a:t>
            </a:r>
          </a:p>
          <a:p>
            <a:pPr marL="514350" indent="-514350" algn="l">
              <a:buFont typeface="+mj-lt"/>
              <a:buAutoNum type="arabicPeriod"/>
            </a:pPr>
            <a:r>
              <a:rPr lang="uk-UA" sz="2400" b="0" dirty="0" smtClean="0"/>
              <a:t>Ряди слів, які включають літературні і діалектні форми: </a:t>
            </a:r>
            <a:r>
              <a:rPr lang="uk-UA" sz="2400" b="0" i="1" dirty="0" smtClean="0"/>
              <a:t>огірок – </a:t>
            </a:r>
            <a:r>
              <a:rPr lang="uk-UA" sz="2400" b="0" i="1" dirty="0" err="1" smtClean="0"/>
              <a:t>гурок</a:t>
            </a:r>
            <a:r>
              <a:rPr lang="uk-UA" sz="2400" b="0" i="1" dirty="0" smtClean="0"/>
              <a:t>, - гірок, отрута – трута, до одного – до</a:t>
            </a:r>
            <a:r>
              <a:rPr lang="en-US" sz="2400" b="0" i="1" dirty="0" smtClean="0"/>
              <a:t>’</a:t>
            </a:r>
            <a:r>
              <a:rPr lang="uk-UA" sz="2400" b="0" i="1" dirty="0" err="1" smtClean="0"/>
              <a:t>дного</a:t>
            </a:r>
            <a:r>
              <a:rPr lang="uk-UA" sz="2400" b="0" i="1" dirty="0" smtClean="0"/>
              <a:t>, орати – </a:t>
            </a:r>
            <a:r>
              <a:rPr lang="uk-UA" sz="2400" b="0" i="1" dirty="0" err="1" smtClean="0"/>
              <a:t>горати</a:t>
            </a:r>
            <a:r>
              <a:rPr lang="uk-UA" sz="2400" b="0" i="1" dirty="0" smtClean="0"/>
              <a:t>, в – </a:t>
            </a:r>
            <a:r>
              <a:rPr lang="uk-UA" sz="2400" b="0" i="1" dirty="0" err="1" smtClean="0"/>
              <a:t>ві</a:t>
            </a:r>
            <a:r>
              <a:rPr lang="uk-UA" sz="2400" b="0" i="1" dirty="0" smtClean="0"/>
              <a:t> – </a:t>
            </a:r>
            <a:r>
              <a:rPr lang="uk-UA" sz="2400" b="0" i="1" dirty="0" err="1" smtClean="0"/>
              <a:t>ув</a:t>
            </a:r>
            <a:r>
              <a:rPr lang="uk-UA" sz="2400" b="0" i="1" dirty="0" smtClean="0"/>
              <a:t> – уві, може – </a:t>
            </a:r>
            <a:r>
              <a:rPr lang="uk-UA" sz="2400" b="0" i="1" dirty="0" err="1" smtClean="0"/>
              <a:t>мо</a:t>
            </a:r>
            <a:r>
              <a:rPr lang="uk-UA" sz="2400" b="0" i="1" dirty="0" smtClean="0"/>
              <a:t>, шафа – </a:t>
            </a:r>
            <a:r>
              <a:rPr lang="uk-UA" sz="2400" b="0" i="1" dirty="0" err="1" smtClean="0"/>
              <a:t>шахва</a:t>
            </a:r>
            <a:r>
              <a:rPr lang="uk-UA" sz="2400" b="0" i="1" dirty="0" smtClean="0"/>
              <a:t>.</a:t>
            </a:r>
          </a:p>
          <a:p>
            <a:pPr marL="514350" indent="-514350" algn="l">
              <a:buFont typeface="+mj-lt"/>
              <a:buAutoNum type="arabicPeriod"/>
            </a:pPr>
            <a:r>
              <a:rPr lang="uk-UA" sz="2400" b="0" dirty="0" smtClean="0"/>
              <a:t>Евфонічні повтори: </a:t>
            </a:r>
            <a:r>
              <a:rPr lang="uk-UA" sz="2400" b="0" i="1" dirty="0" smtClean="0"/>
              <a:t>ледве – </a:t>
            </a:r>
            <a:r>
              <a:rPr lang="uk-UA" sz="2400" b="0" i="1" dirty="0" err="1" smtClean="0"/>
              <a:t>ледве</a:t>
            </a:r>
            <a:r>
              <a:rPr lang="uk-UA" sz="2400" b="0" i="1" dirty="0" smtClean="0"/>
              <a:t> – </a:t>
            </a:r>
            <a:r>
              <a:rPr lang="uk-UA" sz="2400" b="0" i="1" dirty="0" err="1" smtClean="0"/>
              <a:t>ледве</a:t>
            </a:r>
            <a:r>
              <a:rPr lang="uk-UA" sz="2400" b="0" i="1" dirty="0" smtClean="0"/>
              <a:t>, ген – </a:t>
            </a:r>
            <a:r>
              <a:rPr lang="uk-UA" sz="2400" b="0" i="1" dirty="0" err="1" smtClean="0"/>
              <a:t>ген</a:t>
            </a:r>
            <a:r>
              <a:rPr lang="uk-UA" sz="2400" b="0" i="1" dirty="0" smtClean="0"/>
              <a:t> – </a:t>
            </a:r>
            <a:r>
              <a:rPr lang="uk-UA" sz="2400" b="0" i="1" dirty="0" err="1" smtClean="0"/>
              <a:t>ген</a:t>
            </a:r>
            <a:r>
              <a:rPr lang="uk-UA" sz="2400" b="0" i="1" dirty="0" smtClean="0"/>
              <a:t>.</a:t>
            </a:r>
          </a:p>
          <a:p>
            <a:pPr marL="514350" indent="-514350" algn="l">
              <a:buFont typeface="+mj-lt"/>
              <a:buAutoNum type="arabicPeriod"/>
            </a:pPr>
            <a:r>
              <a:rPr lang="uk-UA" sz="2400" b="0" dirty="0" smtClean="0"/>
              <a:t>Співвідносні слова з повноголоссям і </a:t>
            </a:r>
            <a:r>
              <a:rPr lang="uk-UA" sz="2400" b="0" dirty="0" err="1" smtClean="0"/>
              <a:t>неповноголоссям</a:t>
            </a:r>
            <a:r>
              <a:rPr lang="uk-UA" sz="2400" b="0" i="1" dirty="0" smtClean="0"/>
              <a:t>: порох – прах, ворота – </a:t>
            </a:r>
            <a:r>
              <a:rPr lang="uk-UA" sz="2400" b="0" i="1" dirty="0" err="1" smtClean="0"/>
              <a:t>врата</a:t>
            </a:r>
            <a:r>
              <a:rPr lang="uk-UA" sz="2400" b="0" i="1" dirty="0" smtClean="0"/>
              <a:t>, сторож – страж, володар – владар. </a:t>
            </a:r>
            <a:endParaRPr lang="ru-RU" sz="2400" b="0" i="1" dirty="0"/>
          </a:p>
        </p:txBody>
      </p:sp>
    </p:spTree>
  </p:cSld>
  <p:clrMapOvr>
    <a:masterClrMapping/>
  </p:clrMapOvr>
</p:sld>
</file>

<file path=ppt/theme/theme1.xml><?xml version="1.0" encoding="utf-8"?>
<a:theme xmlns:a="http://schemas.openxmlformats.org/drawingml/2006/main" name="TP102406169_templat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533536AC-B4A1-4E0B-B6E7-0186F6B9983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TP102406169_template</Template>
  <TotalTime>85</TotalTime>
  <Words>512</Words>
  <Application>Microsoft Office PowerPoint</Application>
  <PresentationFormat>Экран (4:3)</PresentationFormat>
  <Paragraphs>17</Paragraphs>
  <Slides>10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TP102406169_template</vt:lpstr>
      <vt:lpstr> Засоби милозвучності української мови </vt:lpstr>
      <vt:lpstr>Слайд 2</vt:lpstr>
      <vt:lpstr>Слайд 3</vt:lpstr>
      <vt:lpstr>Слайд 4</vt:lpstr>
      <vt:lpstr>Слайд 5</vt:lpstr>
      <vt:lpstr>Слайд 6</vt:lpstr>
      <vt:lpstr>Слайд 7</vt:lpstr>
      <vt:lpstr>Слайд 8</vt:lpstr>
      <vt:lpstr>Фонетичні синоніми</vt:lpstr>
      <vt:lpstr>Слайд 10</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subject/>
  <dc:creator>Admin</dc:creator>
  <cp:keywords/>
  <dc:description/>
  <cp:lastModifiedBy>Admin</cp:lastModifiedBy>
  <cp:revision>9</cp:revision>
  <dcterms:created xsi:type="dcterms:W3CDTF">2013-02-19T17:16:48Z</dcterms:created>
  <dcterms:modified xsi:type="dcterms:W3CDTF">2013-02-19T18:43:02Z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TC024061709991</vt:lpwstr>
  </property>
</Properties>
</file>