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18407"/>
    <a:srgbClr val="D5BD09"/>
    <a:srgbClr val="B89608"/>
    <a:srgbClr val="E1C709"/>
    <a:srgbClr val="F2E108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2" cstate="print"/>
          <a:srcRect t="33333"/>
          <a:stretch>
            <a:fillRect/>
          </a:stretch>
        </p:blipFill>
        <p:spPr>
          <a:xfrm>
            <a:off x="0" y="0"/>
            <a:ext cx="9144000" cy="4572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ADB8A-7C90-4669-8AE2-A3BB1749338B}" type="datetimeFigureOut">
              <a:rPr lang="ru-RU" smtClean="0"/>
              <a:t>15.09.2013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E48FC-88ED-4ADF-A434-28A0DA508CB1}" type="slidenum">
              <a:rPr lang="ru-RU" smtClean="0"/>
              <a:t>‹#›</a:t>
            </a:fld>
            <a:endParaRPr lang="ru-R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92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170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007888"/>
            <a:ext cx="7772400" cy="1470025"/>
          </a:xfrm>
        </p:spPr>
        <p:txBody>
          <a:bodyPr/>
          <a:lstStyle>
            <a:lvl1pPr algn="ctr"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ADB8A-7C90-4669-8AE2-A3BB1749338B}" type="datetimeFigureOut">
              <a:rPr lang="ru-RU" smtClean="0"/>
              <a:t>15.09.2013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E48FC-88ED-4ADF-A434-28A0DA508C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ADB8A-7C90-4669-8AE2-A3BB1749338B}" type="datetimeFigureOut">
              <a:rPr lang="ru-RU" smtClean="0"/>
              <a:t>15.09.2013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E48FC-88ED-4ADF-A434-28A0DA508C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ADB8A-7C90-4669-8AE2-A3BB1749338B}" type="datetimeFigureOut">
              <a:rPr lang="ru-RU" smtClean="0"/>
              <a:t>15.09.2013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E48FC-88ED-4ADF-A434-28A0DA508CB1}" type="slidenum">
              <a:rPr lang="ru-RU" smtClean="0"/>
              <a:t>‹#›</a:t>
            </a:fld>
            <a:endParaRPr lang="ru-RU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79248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4962525"/>
            <a:ext cx="7885113" cy="1362075"/>
          </a:xfrm>
        </p:spPr>
        <p:txBody>
          <a:bodyPr anchor="t"/>
          <a:lstStyle>
            <a:lvl1pPr algn="l">
              <a:defRPr sz="3200" b="0" i="0" cap="all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3462338"/>
            <a:ext cx="7885113" cy="1500187"/>
          </a:xfrm>
        </p:spPr>
        <p:txBody>
          <a:bodyPr anchor="b">
            <a:normAutofit/>
          </a:bodyPr>
          <a:lstStyle>
            <a:lvl1pPr marL="0" indent="0">
              <a:buNone/>
              <a:defRPr sz="1700" baseline="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ADB8A-7C90-4669-8AE2-A3BB1749338B}" type="datetimeFigureOut">
              <a:rPr lang="ru-RU" smtClean="0"/>
              <a:t>15.09.2013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E48FC-88ED-4ADF-A434-28A0DA508C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1600200"/>
            <a:ext cx="3733800" cy="4114800"/>
          </a:xfrm>
        </p:spPr>
        <p:txBody>
          <a:bodyPr/>
          <a:lstStyle>
            <a:lvl5pPr>
              <a:defRPr/>
            </a:lvl5pPr>
            <a:lvl6pPr>
              <a:buClr>
                <a:schemeClr val="tx2"/>
              </a:buClr>
              <a:buFont typeface="Arial" pitchFamily="34" charset="0"/>
              <a:buChar char="•"/>
              <a:defRPr/>
            </a:lvl6pPr>
            <a:lvl7pPr>
              <a:buClr>
                <a:schemeClr val="tx2"/>
              </a:buClr>
              <a:buFont typeface="Arial" pitchFamily="34" charset="0"/>
              <a:buChar char="•"/>
              <a:defRPr/>
            </a:lvl7pPr>
            <a:lvl8pPr>
              <a:buClr>
                <a:schemeClr val="tx2"/>
              </a:buClr>
              <a:buFont typeface="Arial" pitchFamily="34" charset="0"/>
              <a:buChar char="•"/>
              <a:defRPr/>
            </a:lvl8pPr>
            <a:lvl9pPr>
              <a:buClr>
                <a:schemeClr val="tx2"/>
              </a:buCl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1600200"/>
            <a:ext cx="3733800" cy="41148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ADB8A-7C90-4669-8AE2-A3BB1749338B}" type="datetimeFigureOut">
              <a:rPr lang="ru-RU" smtClean="0"/>
              <a:t>15.09.2013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E48FC-88ED-4ADF-A434-28A0DA508C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800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609600" y="2209800"/>
            <a:ext cx="3733800" cy="3505200"/>
          </a:xfrm>
        </p:spPr>
        <p:txBody>
          <a:bodyPr/>
          <a:lstStyle>
            <a:lvl6pPr>
              <a:buClr>
                <a:schemeClr val="tx2"/>
              </a:buClr>
              <a:defRPr/>
            </a:lvl6pPr>
            <a:lvl7pPr>
              <a:buClr>
                <a:schemeClr val="tx2"/>
              </a:buClr>
              <a:defRPr/>
            </a:lvl7pPr>
            <a:lvl8pPr>
              <a:buClr>
                <a:schemeClr val="tx2"/>
              </a:buClr>
              <a:defRPr/>
            </a:lvl8pPr>
            <a:lvl9pPr>
              <a:buClr>
                <a:schemeClr val="tx2"/>
              </a:buClr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1600199"/>
            <a:ext cx="3733800" cy="574675"/>
          </a:xfrm>
        </p:spPr>
        <p:txBody>
          <a:bodyPr anchor="b">
            <a:normAutofit/>
          </a:bodyPr>
          <a:lstStyle>
            <a:lvl1pPr marL="0" indent="0">
              <a:buNone/>
              <a:defRPr sz="1700" b="0" i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ADB8A-7C90-4669-8AE2-A3BB1749338B}" type="datetimeFigureOut">
              <a:rPr lang="ru-RU" smtClean="0"/>
              <a:t>15.09.2013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E48FC-88ED-4ADF-A434-28A0DA508C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ADB8A-7C90-4669-8AE2-A3BB1749338B}" type="datetimeFigureOut">
              <a:rPr lang="ru-RU" smtClean="0"/>
              <a:t>15.09.2013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E48FC-88ED-4ADF-A434-28A0DA508C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ADB8A-7C90-4669-8AE2-A3BB1749338B}" type="datetimeFigureOut">
              <a:rPr lang="ru-RU" smtClean="0"/>
              <a:t>15.09.2013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E48FC-88ED-4ADF-A434-28A0DA508C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962400" y="1447800"/>
            <a:ext cx="4648200" cy="4267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2648" y="2547891"/>
            <a:ext cx="2971800" cy="3167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ADB8A-7C90-4669-8AE2-A3BB1749338B}" type="datetimeFigureOut">
              <a:rPr lang="ru-RU" smtClean="0"/>
              <a:t>15.09.2013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E48FC-88ED-4ADF-A434-28A0DA508C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orizo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447800"/>
            <a:ext cx="2971800" cy="1097280"/>
          </a:xfrm>
        </p:spPr>
        <p:txBody>
          <a:bodyPr anchor="b"/>
          <a:lstStyle>
            <a:lvl1pPr algn="l">
              <a:defRPr sz="1800" b="0" i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657344" y="1447800"/>
            <a:ext cx="3419856" cy="3474720"/>
          </a:xfrm>
          <a:custGeom>
            <a:avLst/>
            <a:gdLst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74450 w 3419856"/>
              <a:gd name="connsiteY9" fmla="*/ 3429000 h 3429000"/>
              <a:gd name="connsiteX10" fmla="*/ 21806 w 3419856"/>
              <a:gd name="connsiteY10" fmla="*/ 3407194 h 3429000"/>
              <a:gd name="connsiteX11" fmla="*/ 0 w 3419856"/>
              <a:gd name="connsiteY11" fmla="*/ 3354550 h 3429000"/>
              <a:gd name="connsiteX12" fmla="*/ 0 w 3419856"/>
              <a:gd name="connsiteY12" fmla="*/ 74450 h 3429000"/>
              <a:gd name="connsiteX0" fmla="*/ 0 w 3419856"/>
              <a:gd name="connsiteY0" fmla="*/ 74450 h 3429000"/>
              <a:gd name="connsiteX1" fmla="*/ 21806 w 3419856"/>
              <a:gd name="connsiteY1" fmla="*/ 21806 h 3429000"/>
              <a:gd name="connsiteX2" fmla="*/ 74450 w 3419856"/>
              <a:gd name="connsiteY2" fmla="*/ 0 h 3429000"/>
              <a:gd name="connsiteX3" fmla="*/ 3345406 w 3419856"/>
              <a:gd name="connsiteY3" fmla="*/ 0 h 3429000"/>
              <a:gd name="connsiteX4" fmla="*/ 3398050 w 3419856"/>
              <a:gd name="connsiteY4" fmla="*/ 21806 h 3429000"/>
              <a:gd name="connsiteX5" fmla="*/ 3419856 w 3419856"/>
              <a:gd name="connsiteY5" fmla="*/ 74450 h 3429000"/>
              <a:gd name="connsiteX6" fmla="*/ 3419856 w 3419856"/>
              <a:gd name="connsiteY6" fmla="*/ 3354550 h 3429000"/>
              <a:gd name="connsiteX7" fmla="*/ 3398050 w 3419856"/>
              <a:gd name="connsiteY7" fmla="*/ 3407194 h 3429000"/>
              <a:gd name="connsiteX8" fmla="*/ 3345406 w 3419856"/>
              <a:gd name="connsiteY8" fmla="*/ 3429000 h 3429000"/>
              <a:gd name="connsiteX9" fmla="*/ 21806 w 3419856"/>
              <a:gd name="connsiteY9" fmla="*/ 3407194 h 3429000"/>
              <a:gd name="connsiteX10" fmla="*/ 0 w 3419856"/>
              <a:gd name="connsiteY10" fmla="*/ 3354550 h 3429000"/>
              <a:gd name="connsiteX11" fmla="*/ 0 w 3419856"/>
              <a:gd name="connsiteY11" fmla="*/ 74450 h 3429000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4392"/>
              <a:gd name="connsiteY0" fmla="*/ 74450 h 3415968"/>
              <a:gd name="connsiteX1" fmla="*/ 21806 w 3964392"/>
              <a:gd name="connsiteY1" fmla="*/ 21806 h 3415968"/>
              <a:gd name="connsiteX2" fmla="*/ 74450 w 3964392"/>
              <a:gd name="connsiteY2" fmla="*/ 0 h 3415968"/>
              <a:gd name="connsiteX3" fmla="*/ 3345406 w 3964392"/>
              <a:gd name="connsiteY3" fmla="*/ 0 h 3415968"/>
              <a:gd name="connsiteX4" fmla="*/ 3398050 w 3964392"/>
              <a:gd name="connsiteY4" fmla="*/ 21806 h 3415968"/>
              <a:gd name="connsiteX5" fmla="*/ 3419856 w 3964392"/>
              <a:gd name="connsiteY5" fmla="*/ 74450 h 3415968"/>
              <a:gd name="connsiteX6" fmla="*/ 3419856 w 3964392"/>
              <a:gd name="connsiteY6" fmla="*/ 3354550 h 3415968"/>
              <a:gd name="connsiteX7" fmla="*/ 3398050 w 3964392"/>
              <a:gd name="connsiteY7" fmla="*/ 3407194 h 3415968"/>
              <a:gd name="connsiteX8" fmla="*/ 21806 w 3964392"/>
              <a:gd name="connsiteY8" fmla="*/ 3407194 h 3415968"/>
              <a:gd name="connsiteX9" fmla="*/ 0 w 3964392"/>
              <a:gd name="connsiteY9" fmla="*/ 3354550 h 3415968"/>
              <a:gd name="connsiteX10" fmla="*/ 0 w 3964392"/>
              <a:gd name="connsiteY10" fmla="*/ 74450 h 3415968"/>
              <a:gd name="connsiteX0" fmla="*/ 0 w 3968026"/>
              <a:gd name="connsiteY0" fmla="*/ 74450 h 3910007"/>
              <a:gd name="connsiteX1" fmla="*/ 21806 w 3968026"/>
              <a:gd name="connsiteY1" fmla="*/ 21806 h 3910007"/>
              <a:gd name="connsiteX2" fmla="*/ 74450 w 3968026"/>
              <a:gd name="connsiteY2" fmla="*/ 0 h 3910007"/>
              <a:gd name="connsiteX3" fmla="*/ 3345406 w 3968026"/>
              <a:gd name="connsiteY3" fmla="*/ 0 h 3910007"/>
              <a:gd name="connsiteX4" fmla="*/ 3398050 w 3968026"/>
              <a:gd name="connsiteY4" fmla="*/ 21806 h 3910007"/>
              <a:gd name="connsiteX5" fmla="*/ 3419856 w 3968026"/>
              <a:gd name="connsiteY5" fmla="*/ 74450 h 3910007"/>
              <a:gd name="connsiteX6" fmla="*/ 3419856 w 3968026"/>
              <a:gd name="connsiteY6" fmla="*/ 3354550 h 3910007"/>
              <a:gd name="connsiteX7" fmla="*/ 3398050 w 3968026"/>
              <a:gd name="connsiteY7" fmla="*/ 3407194 h 3910007"/>
              <a:gd name="connsiteX8" fmla="*/ 0 w 3968026"/>
              <a:gd name="connsiteY8" fmla="*/ 3354550 h 3910007"/>
              <a:gd name="connsiteX9" fmla="*/ 0 w 3968026"/>
              <a:gd name="connsiteY9" fmla="*/ 74450 h 3910007"/>
              <a:gd name="connsiteX0" fmla="*/ 0 w 3419856"/>
              <a:gd name="connsiteY0" fmla="*/ 74450 h 3901233"/>
              <a:gd name="connsiteX1" fmla="*/ 21806 w 3419856"/>
              <a:gd name="connsiteY1" fmla="*/ 21806 h 3901233"/>
              <a:gd name="connsiteX2" fmla="*/ 74450 w 3419856"/>
              <a:gd name="connsiteY2" fmla="*/ 0 h 3901233"/>
              <a:gd name="connsiteX3" fmla="*/ 3345406 w 3419856"/>
              <a:gd name="connsiteY3" fmla="*/ 0 h 3901233"/>
              <a:gd name="connsiteX4" fmla="*/ 3398050 w 3419856"/>
              <a:gd name="connsiteY4" fmla="*/ 21806 h 3901233"/>
              <a:gd name="connsiteX5" fmla="*/ 3419856 w 3419856"/>
              <a:gd name="connsiteY5" fmla="*/ 74450 h 3901233"/>
              <a:gd name="connsiteX6" fmla="*/ 3419856 w 3419856"/>
              <a:gd name="connsiteY6" fmla="*/ 3354550 h 3901233"/>
              <a:gd name="connsiteX7" fmla="*/ 0 w 3419856"/>
              <a:gd name="connsiteY7" fmla="*/ 3354550 h 3901233"/>
              <a:gd name="connsiteX8" fmla="*/ 0 w 3419856"/>
              <a:gd name="connsiteY8" fmla="*/ 74450 h 3901233"/>
              <a:gd name="connsiteX0" fmla="*/ 0 w 3419856"/>
              <a:gd name="connsiteY0" fmla="*/ 74450 h 3354550"/>
              <a:gd name="connsiteX1" fmla="*/ 21806 w 3419856"/>
              <a:gd name="connsiteY1" fmla="*/ 21806 h 3354550"/>
              <a:gd name="connsiteX2" fmla="*/ 74450 w 3419856"/>
              <a:gd name="connsiteY2" fmla="*/ 0 h 3354550"/>
              <a:gd name="connsiteX3" fmla="*/ 3345406 w 3419856"/>
              <a:gd name="connsiteY3" fmla="*/ 0 h 3354550"/>
              <a:gd name="connsiteX4" fmla="*/ 3398050 w 3419856"/>
              <a:gd name="connsiteY4" fmla="*/ 21806 h 3354550"/>
              <a:gd name="connsiteX5" fmla="*/ 3419856 w 3419856"/>
              <a:gd name="connsiteY5" fmla="*/ 74450 h 3354550"/>
              <a:gd name="connsiteX6" fmla="*/ 3419856 w 3419856"/>
              <a:gd name="connsiteY6" fmla="*/ 3354550 h 3354550"/>
              <a:gd name="connsiteX7" fmla="*/ 0 w 3419856"/>
              <a:gd name="connsiteY7" fmla="*/ 3354550 h 3354550"/>
              <a:gd name="connsiteX8" fmla="*/ 0 w 3419856"/>
              <a:gd name="connsiteY8" fmla="*/ 74450 h 3354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419856" h="3354550">
                <a:moveTo>
                  <a:pt x="0" y="74450"/>
                </a:moveTo>
                <a:cubicBezTo>
                  <a:pt x="0" y="54705"/>
                  <a:pt x="7844" y="35768"/>
                  <a:pt x="21806" y="21806"/>
                </a:cubicBezTo>
                <a:cubicBezTo>
                  <a:pt x="35768" y="7844"/>
                  <a:pt x="54705" y="0"/>
                  <a:pt x="74450" y="0"/>
                </a:cubicBezTo>
                <a:lnTo>
                  <a:pt x="3345406" y="0"/>
                </a:lnTo>
                <a:cubicBezTo>
                  <a:pt x="3365151" y="0"/>
                  <a:pt x="3384088" y="7844"/>
                  <a:pt x="3398050" y="21806"/>
                </a:cubicBezTo>
                <a:cubicBezTo>
                  <a:pt x="3412012" y="35768"/>
                  <a:pt x="3419856" y="54705"/>
                  <a:pt x="3419856" y="74450"/>
                </a:cubicBezTo>
                <a:lnTo>
                  <a:pt x="3419856" y="3354550"/>
                </a:lnTo>
                <a:lnTo>
                  <a:pt x="0" y="3354550"/>
                </a:lnTo>
                <a:lnTo>
                  <a:pt x="0" y="74450"/>
                </a:lnTo>
                <a:close/>
              </a:path>
            </a:pathLst>
          </a:custGeom>
        </p:spPr>
        <p:txBody>
          <a:bodyPr>
            <a:normAutofit/>
          </a:bodyPr>
          <a:lstStyle>
            <a:lvl1pPr marL="0" indent="0" algn="ctr">
              <a:buNone/>
              <a:defRPr sz="2000" baseline="0">
                <a:solidFill>
                  <a:schemeClr val="tx1">
                    <a:lumMod val="6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547890"/>
            <a:ext cx="2971800" cy="2405109"/>
          </a:xfrm>
        </p:spPr>
        <p:txBody>
          <a:bodyPr tIns="9144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ADB8A-7C90-4669-8AE2-A3BB1749338B}" type="datetimeFigureOut">
              <a:rPr lang="ru-RU" smtClean="0"/>
              <a:t>15.09.2013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2E48FC-88ED-4ADF-A434-28A0DA508C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orizon.pn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0"/>
            <a:ext cx="7924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15000" y="6356350"/>
            <a:ext cx="1524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strike="noStrike" spc="60" baseline="0">
                <a:solidFill>
                  <a:schemeClr val="tx1"/>
                </a:solidFill>
              </a:defRPr>
            </a:lvl1pPr>
          </a:lstStyle>
          <a:p>
            <a:fld id="{334ADB8A-7C90-4669-8AE2-A3BB1749338B}" type="datetimeFigureOut">
              <a:rPr lang="ru-RU" smtClean="0"/>
              <a:t>15.09.2013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cap="all" spc="60" baseline="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35635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aseline="0">
                <a:solidFill>
                  <a:schemeClr val="tx1"/>
                </a:solidFill>
              </a:defRPr>
            </a:lvl1pPr>
          </a:lstStyle>
          <a:p>
            <a:fld id="{E12E48FC-88ED-4ADF-A434-28A0DA508CB1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000" kern="1200" cap="all" spc="50" baseline="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 spc="3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00000"/>
        </a:lnSpc>
        <a:spcBef>
          <a:spcPct val="20000"/>
        </a:spcBef>
        <a:spcAft>
          <a:spcPts val="600"/>
        </a:spcAft>
        <a:buClr>
          <a:schemeClr val="tx2"/>
        </a:buClr>
        <a:buFont typeface="Arial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3645024"/>
            <a:ext cx="7772400" cy="2209153"/>
          </a:xfrm>
          <a:effectLst>
            <a:outerShdw blurRad="50800" dist="38100" dir="16200000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ru-RU" sz="7200" b="1" dirty="0" err="1" smtClean="0">
                <a:effectLst>
                  <a:outerShdw blurRad="762000" dist="406400" dir="16200000" rotWithShape="0">
                    <a:schemeClr val="tx1">
                      <a:alpha val="40000"/>
                    </a:schemeClr>
                  </a:outerShdw>
                </a:effectLst>
                <a:latin typeface="Calibri" pitchFamily="34" charset="0"/>
                <a:cs typeface="Calibri" pitchFamily="34" charset="0"/>
              </a:rPr>
              <a:t>Кейнс</a:t>
            </a:r>
            <a:r>
              <a:rPr lang="ru-RU" sz="7200" b="1" dirty="0" smtClean="0">
                <a:effectLst>
                  <a:outerShdw blurRad="762000" dist="406400" dir="16200000" rotWithShape="0">
                    <a:schemeClr val="tx1">
                      <a:alpha val="40000"/>
                    </a:schemeClr>
                  </a:outerShdw>
                </a:effectLst>
                <a:latin typeface="Calibri" pitchFamily="34" charset="0"/>
                <a:cs typeface="Calibri" pitchFamily="34" charset="0"/>
              </a:rPr>
              <a:t> </a:t>
            </a:r>
            <a:r>
              <a:rPr lang="ru-RU" sz="7200" b="1" dirty="0">
                <a:effectLst>
                  <a:outerShdw blurRad="762000" dist="406400" dir="16200000" rotWithShape="0">
                    <a:schemeClr val="tx1">
                      <a:alpha val="40000"/>
                    </a:schemeClr>
                  </a:outerShdw>
                </a:effectLst>
                <a:latin typeface="Calibri" pitchFamily="34" charset="0"/>
                <a:cs typeface="Calibri" pitchFamily="34" charset="0"/>
              </a:rPr>
              <a:t>Джон </a:t>
            </a:r>
            <a:r>
              <a:rPr lang="ru-RU" sz="7200" b="1" dirty="0" err="1" smtClean="0">
                <a:effectLst>
                  <a:outerShdw blurRad="762000" dist="406400" dir="16200000" rotWithShape="0">
                    <a:schemeClr val="tx1">
                      <a:alpha val="40000"/>
                    </a:schemeClr>
                  </a:outerShdw>
                </a:effectLst>
                <a:latin typeface="Calibri" pitchFamily="34" charset="0"/>
                <a:cs typeface="Calibri" pitchFamily="34" charset="0"/>
              </a:rPr>
              <a:t>Мейнард</a:t>
            </a:r>
            <a:endParaRPr lang="ru-RU" sz="7200" dirty="0">
              <a:effectLst>
                <a:outerShdw blurRad="762000" dist="406400" dir="16200000" rotWithShape="0">
                  <a:schemeClr val="tx1">
                    <a:alpha val="40000"/>
                  </a:scheme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9119" y="168038"/>
            <a:ext cx="4929914" cy="3313548"/>
          </a:xfrm>
          <a:prstGeom prst="rect">
            <a:avLst/>
          </a:prstGeom>
          <a:effectLst>
            <a:softEdge rad="317500"/>
          </a:effectLst>
        </p:spPr>
      </p:pic>
      <p:sp>
        <p:nvSpPr>
          <p:cNvPr id="3" name="Прямоугольник 2"/>
          <p:cNvSpPr/>
          <p:nvPr/>
        </p:nvSpPr>
        <p:spPr>
          <a:xfrm>
            <a:off x="1475656" y="6107523"/>
            <a:ext cx="698477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i="1" dirty="0">
                <a:latin typeface="Calibri" pitchFamily="34" charset="0"/>
                <a:cs typeface="Calibri" pitchFamily="34" charset="0"/>
              </a:rPr>
              <a:t>«Долговременная перспектива — плохой советчик в текущих делах. В долговременной перспективе все мы мертвы».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6732240" y="6518557"/>
            <a:ext cx="1728192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err="1" smtClean="0">
                <a:latin typeface="Calibri" pitchFamily="34" charset="0"/>
                <a:cs typeface="Calibri" pitchFamily="34" charset="0"/>
              </a:rPr>
              <a:t>Мейнард</a:t>
            </a:r>
            <a:r>
              <a:rPr lang="ru-RU" sz="16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1600" dirty="0" err="1" smtClean="0">
                <a:latin typeface="Calibri" pitchFamily="34" charset="0"/>
                <a:cs typeface="Calibri" pitchFamily="34" charset="0"/>
              </a:rPr>
              <a:t>Кейнс</a:t>
            </a:r>
            <a:endParaRPr lang="ru-RU" sz="1600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283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16632"/>
            <a:ext cx="7924800" cy="782960"/>
          </a:xfrm>
        </p:spPr>
        <p:style>
          <a:lnRef idx="0">
            <a:scrgbClr r="0" g="0" b="0"/>
          </a:lnRef>
          <a:fillRef idx="1003">
            <a:schemeClr val="dk1"/>
          </a:fillRef>
          <a:effectRef idx="0">
            <a:scrgbClr r="0" g="0" b="0"/>
          </a:effectRef>
          <a:fontRef idx="major"/>
        </p:style>
        <p:txBody>
          <a:bodyPr/>
          <a:lstStyle/>
          <a:p>
            <a:pPr algn="ctr"/>
            <a:r>
              <a:rPr lang="ru-RU" sz="4400" b="1" dirty="0" smtClean="0">
                <a:latin typeface="Calibri" pitchFamily="34" charset="0"/>
                <a:cs typeface="Calibri" pitchFamily="34" charset="0"/>
              </a:rPr>
              <a:t>Первые годы Джона</a:t>
            </a:r>
            <a:endParaRPr lang="ru-RU" sz="44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323528" y="1052736"/>
            <a:ext cx="6192688" cy="4824536"/>
          </a:xfrm>
        </p:spPr>
        <p:txBody>
          <a:bodyPr>
            <a:noAutofit/>
          </a:bodyPr>
          <a:lstStyle/>
          <a:p>
            <a:r>
              <a:rPr lang="ru-RU" sz="2000" dirty="0" err="1">
                <a:latin typeface="Calibri" pitchFamily="34" charset="0"/>
                <a:cs typeface="Calibri" pitchFamily="34" charset="0"/>
              </a:rPr>
              <a:t>Кейнс</a:t>
            </a:r>
            <a:r>
              <a:rPr lang="ru-RU" sz="2000" dirty="0">
                <a:latin typeface="Calibri" pitchFamily="34" charset="0"/>
                <a:cs typeface="Calibri" pitchFamily="34" charset="0"/>
              </a:rPr>
              <a:t> </a:t>
            </a:r>
            <a:r>
              <a:rPr lang="ru-RU" sz="2000" dirty="0" smtClean="0">
                <a:latin typeface="Calibri" pitchFamily="34" charset="0"/>
                <a:cs typeface="Calibri" pitchFamily="34" charset="0"/>
              </a:rPr>
              <a:t>родился в Кембридже 5 </a:t>
            </a:r>
            <a:r>
              <a:rPr lang="ru-RU" sz="2000" dirty="0">
                <a:latin typeface="Calibri" pitchFamily="34" charset="0"/>
                <a:cs typeface="Calibri" pitchFamily="34" charset="0"/>
              </a:rPr>
              <a:t>июня </a:t>
            </a:r>
            <a:r>
              <a:rPr lang="ru-RU" sz="2000" dirty="0" smtClean="0">
                <a:latin typeface="Calibri" pitchFamily="34" charset="0"/>
                <a:cs typeface="Calibri" pitchFamily="34" charset="0"/>
              </a:rPr>
              <a:t>1883 года, </a:t>
            </a:r>
            <a:r>
              <a:rPr lang="ru-RU" sz="2000" dirty="0">
                <a:latin typeface="Calibri" pitchFamily="34" charset="0"/>
                <a:cs typeface="Calibri" pitchFamily="34" charset="0"/>
              </a:rPr>
              <a:t>в семье известного экономиста, преподавателя экономики и философии </a:t>
            </a:r>
            <a:r>
              <a:rPr lang="ru-RU" sz="2000" dirty="0" smtClean="0">
                <a:latin typeface="Calibri" pitchFamily="34" charset="0"/>
                <a:cs typeface="Calibri" pitchFamily="34" charset="0"/>
              </a:rPr>
              <a:t>Кембриджского университета,</a:t>
            </a:r>
            <a:r>
              <a:rPr lang="ru-RU" sz="2000" dirty="0">
                <a:latin typeface="Calibri" pitchFamily="34" charset="0"/>
                <a:cs typeface="Calibri" pitchFamily="34" charset="0"/>
              </a:rPr>
              <a:t> </a:t>
            </a:r>
            <a:r>
              <a:rPr lang="ru-RU" sz="2000" dirty="0" smtClean="0">
                <a:latin typeface="Calibri" pitchFamily="34" charset="0"/>
                <a:cs typeface="Calibri" pitchFamily="34" charset="0"/>
              </a:rPr>
              <a:t>Джона </a:t>
            </a:r>
            <a:r>
              <a:rPr lang="ru-RU" sz="2000" dirty="0" err="1" smtClean="0">
                <a:latin typeface="Calibri" pitchFamily="34" charset="0"/>
                <a:cs typeface="Calibri" pitchFamily="34" charset="0"/>
              </a:rPr>
              <a:t>Невила</a:t>
            </a:r>
            <a:r>
              <a:rPr lang="ru-RU" sz="20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2000" dirty="0" err="1" smtClean="0">
                <a:latin typeface="Calibri" pitchFamily="34" charset="0"/>
                <a:cs typeface="Calibri" pitchFamily="34" charset="0"/>
              </a:rPr>
              <a:t>Кейнса</a:t>
            </a:r>
            <a:r>
              <a:rPr lang="ru-RU" sz="2000" dirty="0" smtClean="0">
                <a:latin typeface="Calibri" pitchFamily="34" charset="0"/>
                <a:cs typeface="Calibri" pitchFamily="34" charset="0"/>
              </a:rPr>
              <a:t>, </a:t>
            </a:r>
            <a:r>
              <a:rPr lang="ru-RU" sz="2000" dirty="0">
                <a:latin typeface="Calibri" pitchFamily="34" charset="0"/>
                <a:cs typeface="Calibri" pitchFamily="34" charset="0"/>
              </a:rPr>
              <a:t>и </a:t>
            </a:r>
            <a:r>
              <a:rPr lang="ru-RU" sz="2000" dirty="0" err="1">
                <a:latin typeface="Calibri" pitchFamily="34" charset="0"/>
                <a:cs typeface="Calibri" pitchFamily="34" charset="0"/>
              </a:rPr>
              <a:t>Флоренс</a:t>
            </a:r>
            <a:r>
              <a:rPr lang="ru-RU" sz="2000" dirty="0">
                <a:latin typeface="Calibri" pitchFamily="34" charset="0"/>
                <a:cs typeface="Calibri" pitchFamily="34" charset="0"/>
              </a:rPr>
              <a:t> Ады </a:t>
            </a:r>
            <a:r>
              <a:rPr lang="ru-RU" sz="2000" dirty="0" smtClean="0">
                <a:latin typeface="Calibri" pitchFamily="34" charset="0"/>
                <a:cs typeface="Calibri" pitchFamily="34" charset="0"/>
              </a:rPr>
              <a:t>Браун, </a:t>
            </a:r>
            <a:r>
              <a:rPr lang="ru-RU" sz="2000" dirty="0">
                <a:latin typeface="Calibri" pitchFamily="34" charset="0"/>
                <a:cs typeface="Calibri" pitchFamily="34" charset="0"/>
              </a:rPr>
              <a:t>успешной </a:t>
            </a:r>
            <a:r>
              <a:rPr lang="ru-RU" sz="2000" dirty="0" smtClean="0">
                <a:latin typeface="Calibri" pitchFamily="34" charset="0"/>
                <a:cs typeface="Calibri" pitchFamily="34" charset="0"/>
              </a:rPr>
              <a:t>писательницы.</a:t>
            </a:r>
          </a:p>
          <a:p>
            <a:r>
              <a:rPr lang="ru-RU" sz="2000" dirty="0" smtClean="0">
                <a:latin typeface="Calibri" pitchFamily="34" charset="0"/>
                <a:cs typeface="Calibri" pitchFamily="34" charset="0"/>
              </a:rPr>
              <a:t>Их сын </a:t>
            </a:r>
            <a:r>
              <a:rPr lang="ru-RU" sz="2000" dirty="0">
                <a:latin typeface="Calibri" pitchFamily="34" charset="0"/>
                <a:cs typeface="Calibri" pitchFamily="34" charset="0"/>
              </a:rPr>
              <a:t>рос </a:t>
            </a:r>
            <a:r>
              <a:rPr lang="ru-RU" sz="2000" dirty="0" smtClean="0">
                <a:latin typeface="Calibri" pitchFamily="34" charset="0"/>
                <a:cs typeface="Calibri" pitchFamily="34" charset="0"/>
              </a:rPr>
              <a:t>любознательным. </a:t>
            </a:r>
            <a:r>
              <a:rPr lang="ru-RU" sz="2000" dirty="0">
                <a:latin typeface="Calibri" pitchFamily="34" charset="0"/>
                <a:cs typeface="Calibri" pitchFamily="34" charset="0"/>
              </a:rPr>
              <a:t>Его выделяла неординарность мышления. Где бы он ни учился, сразу становился заметным участником различных дискуссионных клубов и объединений. Учился же он в самой аристократической школе — в Итоне. Интересы Джона были необъятны: от математики до греческой и латинской поэзии, которую он с удовольствием </a:t>
            </a:r>
            <a:r>
              <a:rPr lang="ru-RU" sz="2000" dirty="0" smtClean="0">
                <a:latin typeface="Calibri" pitchFamily="34" charset="0"/>
                <a:cs typeface="Calibri" pitchFamily="34" charset="0"/>
              </a:rPr>
              <a:t>переводил, но </a:t>
            </a:r>
            <a:r>
              <a:rPr lang="ru-RU" sz="2000" dirty="0">
                <a:latin typeface="Calibri" pitchFamily="34" charset="0"/>
                <a:cs typeface="Calibri" pitchFamily="34" charset="0"/>
              </a:rPr>
              <a:t>со временем его интересы полностью переключаются на экономику.</a:t>
            </a:r>
            <a:endParaRPr lang="ru-RU" sz="2000" dirty="0" smtClean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1793064"/>
            <a:ext cx="2304256" cy="31333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4731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39552" y="476672"/>
            <a:ext cx="4752528" cy="4978896"/>
          </a:xfrm>
        </p:spPr>
        <p:txBody>
          <a:bodyPr>
            <a:noAutofit/>
          </a:bodyPr>
          <a:lstStyle/>
          <a:p>
            <a:r>
              <a:rPr lang="ru-RU" sz="2000" dirty="0" smtClean="0">
                <a:latin typeface="Calibri" pitchFamily="34" charset="0"/>
                <a:cs typeface="Calibri" pitchFamily="34" charset="0"/>
              </a:rPr>
              <a:t>В 1908 </a:t>
            </a:r>
            <a:r>
              <a:rPr lang="ru-RU" sz="2000" dirty="0">
                <a:latin typeface="Calibri" pitchFamily="34" charset="0"/>
                <a:cs typeface="Calibri" pitchFamily="34" charset="0"/>
              </a:rPr>
              <a:t>году </a:t>
            </a:r>
            <a:r>
              <a:rPr lang="ru-RU" sz="2000" dirty="0" smtClean="0">
                <a:latin typeface="Calibri" pitchFamily="34" charset="0"/>
                <a:cs typeface="Calibri" pitchFamily="34" charset="0"/>
              </a:rPr>
              <a:t>он </a:t>
            </a:r>
            <a:r>
              <a:rPr lang="ru-RU" sz="2000" dirty="0">
                <a:latin typeface="Calibri" pitchFamily="34" charset="0"/>
                <a:cs typeface="Calibri" pitchFamily="34" charset="0"/>
              </a:rPr>
              <a:t>становится преподавателем экономической </a:t>
            </a:r>
            <a:r>
              <a:rPr lang="ru-RU" sz="2000" dirty="0" smtClean="0">
                <a:latin typeface="Calibri" pitchFamily="34" charset="0"/>
                <a:cs typeface="Calibri" pitchFamily="34" charset="0"/>
              </a:rPr>
              <a:t>теории. Связь </a:t>
            </a:r>
            <a:r>
              <a:rPr lang="ru-RU" sz="2000" dirty="0">
                <a:latin typeface="Calibri" pitchFamily="34" charset="0"/>
                <a:cs typeface="Calibri" pitchFamily="34" charset="0"/>
              </a:rPr>
              <a:t>с Кембриджем он сохраняет всю жизнь — до самой смерти это его «академический дом</a:t>
            </a:r>
            <a:r>
              <a:rPr lang="ru-RU" sz="2000" dirty="0" smtClean="0">
                <a:latin typeface="Calibri" pitchFamily="34" charset="0"/>
                <a:cs typeface="Calibri" pitchFamily="34" charset="0"/>
              </a:rPr>
              <a:t>».</a:t>
            </a:r>
          </a:p>
          <a:p>
            <a:r>
              <a:rPr lang="ru-RU" sz="2000" dirty="0">
                <a:latin typeface="Calibri" pitchFamily="34" charset="0"/>
                <a:cs typeface="Calibri" pitchFamily="34" charset="0"/>
              </a:rPr>
              <a:t>Следует отметить, что Джон </a:t>
            </a:r>
            <a:r>
              <a:rPr lang="ru-RU" sz="2000" dirty="0" err="1" smtClean="0">
                <a:latin typeface="Calibri" pitchFamily="34" charset="0"/>
                <a:cs typeface="Calibri" pitchFamily="34" charset="0"/>
              </a:rPr>
              <a:t>Мэйнард</a:t>
            </a:r>
            <a:r>
              <a:rPr lang="ru-RU" sz="2000" dirty="0" smtClean="0">
                <a:latin typeface="Calibri" pitchFamily="34" charset="0"/>
                <a:cs typeface="Calibri" pitchFamily="34" charset="0"/>
              </a:rPr>
              <a:t>  </a:t>
            </a:r>
            <a:r>
              <a:rPr lang="ru-RU" sz="2000" dirty="0" err="1">
                <a:latin typeface="Calibri" pitchFamily="34" charset="0"/>
                <a:cs typeface="Calibri" pitchFamily="34" charset="0"/>
              </a:rPr>
              <a:t>Кейнс</a:t>
            </a:r>
            <a:r>
              <a:rPr lang="ru-RU" sz="2000" dirty="0">
                <a:latin typeface="Calibri" pitchFamily="34" charset="0"/>
                <a:cs typeface="Calibri" pitchFamily="34" charset="0"/>
              </a:rPr>
              <a:t> был не только академическим экономистом. Его жизненные устремления были столь же разнообразны, как и интересы в учебе. Он стал председателем крупной страховой фирмы и управляющим инвестиционной компании. Будучи владельцем еженедельника «</a:t>
            </a:r>
            <a:r>
              <a:rPr lang="ru-RU" sz="2000" dirty="0" err="1">
                <a:latin typeface="Calibri" pitchFamily="34" charset="0"/>
                <a:cs typeface="Calibri" pitchFamily="34" charset="0"/>
              </a:rPr>
              <a:t>Нэйшн</a:t>
            </a:r>
            <a:r>
              <a:rPr lang="ru-RU" sz="2000" dirty="0">
                <a:latin typeface="Calibri" pitchFamily="34" charset="0"/>
                <a:cs typeface="Calibri" pitchFamily="34" charset="0"/>
              </a:rPr>
              <a:t>», поглотил журнал «Нью </a:t>
            </a:r>
            <a:r>
              <a:rPr lang="ru-RU" sz="2000" dirty="0" err="1">
                <a:latin typeface="Calibri" pitchFamily="34" charset="0"/>
                <a:cs typeface="Calibri" pitchFamily="34" charset="0"/>
              </a:rPr>
              <a:t>Стейтсмен</a:t>
            </a:r>
            <a:r>
              <a:rPr lang="ru-RU" sz="2000" dirty="0">
                <a:latin typeface="Calibri" pitchFamily="34" charset="0"/>
                <a:cs typeface="Calibri" pitchFamily="34" charset="0"/>
              </a:rPr>
              <a:t>».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836712"/>
            <a:ext cx="2945676" cy="44185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15336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5583" y="188640"/>
            <a:ext cx="8066856" cy="782960"/>
          </a:xfrm>
        </p:spPr>
        <p:style>
          <a:lnRef idx="0">
            <a:scrgbClr r="0" g="0" b="0"/>
          </a:lnRef>
          <a:fillRef idx="1003">
            <a:schemeClr val="dk1"/>
          </a:fillRef>
          <a:effectRef idx="0">
            <a:scrgbClr r="0" g="0" b="0"/>
          </a:effectRef>
          <a:fontRef idx="major"/>
        </p:style>
        <p:txBody>
          <a:bodyPr/>
          <a:lstStyle/>
          <a:p>
            <a:pPr algn="ctr"/>
            <a:r>
              <a:rPr lang="ru-RU" sz="3800" b="1" dirty="0" smtClean="0">
                <a:latin typeface="Calibri" pitchFamily="34" charset="0"/>
                <a:cs typeface="Calibri" pitchFamily="34" charset="0"/>
              </a:rPr>
              <a:t>Период І мировой войны</a:t>
            </a:r>
            <a:endParaRPr lang="ru-RU" sz="3800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93352" y="2233984"/>
            <a:ext cx="5418808" cy="3816424"/>
          </a:xfrm>
        </p:spPr>
        <p:txBody>
          <a:bodyPr>
            <a:noAutofit/>
          </a:bodyPr>
          <a:lstStyle/>
          <a:p>
            <a:r>
              <a:rPr lang="ru-RU" sz="1750" dirty="0" smtClean="0">
                <a:latin typeface="Calibri" pitchFamily="34" charset="0"/>
                <a:cs typeface="Calibri" pitchFamily="34" charset="0"/>
              </a:rPr>
              <a:t>Статьи «</a:t>
            </a:r>
            <a:r>
              <a:rPr lang="ru-RU" sz="1750" dirty="0">
                <a:latin typeface="Calibri" pitchFamily="34" charset="0"/>
                <a:cs typeface="Calibri" pitchFamily="34" charset="0"/>
              </a:rPr>
              <a:t>Экономические последствия Версальского мира» и «Пересмотр мирного договора</a:t>
            </a:r>
            <a:r>
              <a:rPr lang="ru-RU" sz="1750" dirty="0" smtClean="0">
                <a:latin typeface="Calibri" pitchFamily="34" charset="0"/>
                <a:cs typeface="Calibri" pitchFamily="34" charset="0"/>
              </a:rPr>
              <a:t>», в</a:t>
            </a:r>
            <a:r>
              <a:rPr lang="ru-RU" sz="1750" dirty="0">
                <a:latin typeface="Calibri" pitchFamily="34" charset="0"/>
                <a:cs typeface="Calibri" pitchFamily="34" charset="0"/>
              </a:rPr>
              <a:t> </a:t>
            </a:r>
            <a:r>
              <a:rPr lang="ru-RU" sz="1750" dirty="0" smtClean="0">
                <a:latin typeface="Calibri" pitchFamily="34" charset="0"/>
                <a:cs typeface="Calibri" pitchFamily="34" charset="0"/>
              </a:rPr>
              <a:t>которых он </a:t>
            </a:r>
            <a:r>
              <a:rPr lang="ru-RU" sz="1750" dirty="0">
                <a:latin typeface="Calibri" pitchFamily="34" charset="0"/>
                <a:cs typeface="Calibri" pitchFamily="34" charset="0"/>
              </a:rPr>
              <a:t>излагает свои соображения по поводу Версальского договора и послевоенного развития </a:t>
            </a:r>
            <a:r>
              <a:rPr lang="ru-RU" sz="1750" dirty="0" smtClean="0">
                <a:latin typeface="Calibri" pitchFamily="34" charset="0"/>
                <a:cs typeface="Calibri" pitchFamily="34" charset="0"/>
              </a:rPr>
              <a:t>Европы, </a:t>
            </a:r>
            <a:r>
              <a:rPr lang="ru-RU" sz="1750" dirty="0">
                <a:latin typeface="Calibri" pitchFamily="34" charset="0"/>
                <a:cs typeface="Calibri" pitchFamily="34" charset="0"/>
              </a:rPr>
              <a:t>принесли ему огромную </a:t>
            </a:r>
            <a:r>
              <a:rPr lang="ru-RU" sz="1750" dirty="0" smtClean="0">
                <a:latin typeface="Calibri" pitchFamily="34" charset="0"/>
                <a:cs typeface="Calibri" pitchFamily="34" charset="0"/>
              </a:rPr>
              <a:t>популярность.</a:t>
            </a:r>
          </a:p>
          <a:p>
            <a:r>
              <a:rPr lang="ru-RU" sz="1800" dirty="0">
                <a:latin typeface="Calibri" pitchFamily="34" charset="0"/>
                <a:cs typeface="Calibri" pitchFamily="34" charset="0"/>
              </a:rPr>
              <a:t>В 1930 году выходит его двухтомный «Трактат о деньгах», в котором он обобщил свои взгляды на функционирование денежной системы капитализма. </a:t>
            </a:r>
            <a:r>
              <a:rPr lang="ru-RU" sz="1800" dirty="0" err="1">
                <a:latin typeface="Calibri" pitchFamily="34" charset="0"/>
                <a:cs typeface="Calibri" pitchFamily="34" charset="0"/>
              </a:rPr>
              <a:t>Кейнс</a:t>
            </a:r>
            <a:r>
              <a:rPr lang="ru-RU" sz="1800" dirty="0">
                <a:latin typeface="Calibri" pitchFamily="34" charset="0"/>
                <a:cs typeface="Calibri" pitchFamily="34" charset="0"/>
              </a:rPr>
              <a:t> приходит к окончательному выводу о том, что вся экономическая теория, а не только её денежные аспекты, нуждается в кардинальном обновлении.</a:t>
            </a:r>
            <a:endParaRPr lang="ru-RU" sz="175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86246">
            <a:off x="6883189" y="1314174"/>
            <a:ext cx="1584176" cy="2343934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1068719">
            <a:off x="6207352" y="2939698"/>
            <a:ext cx="2128997" cy="2700966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650647" y="1045793"/>
            <a:ext cx="648072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ru-RU" dirty="0">
                <a:latin typeface="Calibri" pitchFamily="34" charset="0"/>
                <a:cs typeface="Calibri" pitchFamily="34" charset="0"/>
              </a:rPr>
              <a:t>По началу І мировой войны, </a:t>
            </a:r>
            <a:r>
              <a:rPr lang="ru-RU" dirty="0" err="1">
                <a:latin typeface="Calibri" pitchFamily="34" charset="0"/>
                <a:cs typeface="Calibri" pitchFamily="34" charset="0"/>
              </a:rPr>
              <a:t>Кейнс</a:t>
            </a:r>
            <a:r>
              <a:rPr lang="ru-RU" dirty="0">
                <a:latin typeface="Calibri" pitchFamily="34" charset="0"/>
                <a:cs typeface="Calibri" pitchFamily="34" charset="0"/>
              </a:rPr>
              <a:t> работал экономическим советником в Министерстве финансов. А по окончании её, он как представитель этого министерства участвует в Парижской мирной конференции.</a:t>
            </a:r>
          </a:p>
        </p:txBody>
      </p:sp>
    </p:spTree>
    <p:extLst>
      <p:ext uri="{BB962C8B-B14F-4D97-AF65-F5344CB8AC3E}">
        <p14:creationId xmlns:p14="http://schemas.microsoft.com/office/powerpoint/2010/main" val="40880218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4000"/>
                            </p:stCondLst>
                            <p:childTnLst>
                              <p:par>
                                <p:cTn id="1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4500"/>
                            </p:stCondLst>
                            <p:childTnLst>
                              <p:par>
                                <p:cTn id="1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37685" y="260648"/>
            <a:ext cx="7924800" cy="994122"/>
          </a:xfrm>
        </p:spPr>
        <p:style>
          <a:lnRef idx="0">
            <a:scrgbClr r="0" g="0" b="0"/>
          </a:lnRef>
          <a:fillRef idx="1003">
            <a:schemeClr val="dk1"/>
          </a:fillRef>
          <a:effectRef idx="0">
            <a:scrgbClr r="0" g="0" b="0"/>
          </a:effectRef>
          <a:fontRef idx="major"/>
        </p:style>
        <p:txBody>
          <a:bodyPr/>
          <a:lstStyle/>
          <a:p>
            <a:pPr algn="ctr"/>
            <a:r>
              <a:rPr lang="ru-RU" sz="3200" b="1" dirty="0">
                <a:latin typeface="Calibri" pitchFamily="34" charset="0"/>
                <a:cs typeface="Calibri" pitchFamily="34" charset="0"/>
              </a:rPr>
              <a:t>Общая теория занятости, процента и денег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39645" y="1556792"/>
            <a:ext cx="3960440" cy="4320480"/>
          </a:xfrm>
        </p:spPr>
        <p:txBody>
          <a:bodyPr>
            <a:normAutofit/>
          </a:bodyPr>
          <a:lstStyle/>
          <a:p>
            <a:r>
              <a:rPr lang="ru-RU" sz="1800" dirty="0">
                <a:latin typeface="Calibri" pitchFamily="34" charset="0"/>
                <a:cs typeface="Calibri" pitchFamily="34" charset="0"/>
              </a:rPr>
              <a:t>В результате кропотливой работы появляется «Общая теория занятости, процента и денег», которую он публикует в 1936 году. Именно в ней заложены основы новой теории, обосновавшей необходимость государственного вмешательства в экономику и выбор основных инструментов её регулирования. Он выявил те параметры экономической системы, которые должны стать объектом такого регулирования, и выдвинул способы этого регулирования.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362788">
            <a:off x="4730971" y="1519627"/>
            <a:ext cx="2038350" cy="2592783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962343">
            <a:off x="6561756" y="3088065"/>
            <a:ext cx="1731345" cy="25623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0385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39473" y="1515520"/>
            <a:ext cx="4538464" cy="4114800"/>
          </a:xfrm>
        </p:spPr>
        <p:txBody>
          <a:bodyPr>
            <a:noAutofit/>
          </a:bodyPr>
          <a:lstStyle/>
          <a:p>
            <a:r>
              <a:rPr lang="ru-RU" sz="1800" dirty="0">
                <a:latin typeface="Calibri" pitchFamily="34" charset="0"/>
                <a:cs typeface="Calibri" pitchFamily="34" charset="0"/>
              </a:rPr>
              <a:t>Книга </a:t>
            </a:r>
            <a:r>
              <a:rPr lang="ru-RU" sz="1800" dirty="0" err="1">
                <a:latin typeface="Calibri" pitchFamily="34" charset="0"/>
                <a:cs typeface="Calibri" pitchFamily="34" charset="0"/>
              </a:rPr>
              <a:t>Кейнса</a:t>
            </a:r>
            <a:r>
              <a:rPr lang="ru-RU" sz="1800" dirty="0">
                <a:latin typeface="Calibri" pitchFamily="34" charset="0"/>
                <a:cs typeface="Calibri" pitchFamily="34" charset="0"/>
              </a:rPr>
              <a:t> буквально перевернула современную ему теорию и вошла в историю экономической мысли под названием «Кейнсианская революция». Вот суть фундаментальной идеи этой революции: зрелая капиталистическая экономика не имеет склонности автоматически достигать экономического равновесия, то есть использовать все имеющиеся у нее ресурсы: производственные мощности, рабочую силу, сбережения, а потому подвержена периодическим кризисам, а нередко и хронической безработице.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0969941">
            <a:off x="5426849" y="1635966"/>
            <a:ext cx="1905000" cy="267652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662016">
            <a:off x="6625822" y="3307620"/>
            <a:ext cx="1719557" cy="2453557"/>
          </a:xfrm>
          <a:prstGeom prst="rect">
            <a:avLst/>
          </a:prstGeom>
        </p:spPr>
      </p:pic>
      <p:sp>
        <p:nvSpPr>
          <p:cNvPr id="6" name="Заголовок 1"/>
          <p:cNvSpPr txBox="1">
            <a:spLocks/>
          </p:cNvSpPr>
          <p:nvPr/>
        </p:nvSpPr>
        <p:spPr>
          <a:xfrm>
            <a:off x="639473" y="258719"/>
            <a:ext cx="7924800" cy="994122"/>
          </a:xfrm>
          <a:prstGeom prst="rect">
            <a:avLst/>
          </a:prstGeom>
        </p:spPr>
        <p:style>
          <a:lnRef idx="0">
            <a:scrgbClr r="0" g="0" b="0"/>
          </a:lnRef>
          <a:fillRef idx="1003">
            <a:schemeClr val="dk1"/>
          </a:fillRef>
          <a:effectRef idx="0">
            <a:scrgbClr r="0" g="0" b="0"/>
          </a:effectRef>
          <a:fontRef idx="major"/>
        </p:style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000" kern="1200" cap="all" spc="50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2pPr>
            <a:lvl3pPr eaLnBrk="1" hangingPunct="1">
              <a:defRPr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3pPr>
            <a:lvl4pPr eaLnBrk="1" hangingPunct="1">
              <a:defRPr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4pPr>
            <a:lvl5pPr eaLnBrk="1" hangingPunct="1">
              <a:defRPr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5pPr>
            <a:lvl6pPr eaLnBrk="1" hangingPunct="1">
              <a:defRPr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6pPr>
            <a:lvl7pPr eaLnBrk="1" hangingPunct="1">
              <a:defRPr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7pPr>
            <a:lvl8pPr eaLnBrk="1" hangingPunct="1">
              <a:defRPr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8pPr>
            <a:lvl9pPr eaLnBrk="1" hangingPunct="1">
              <a:defRPr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9pPr>
          </a:lstStyle>
          <a:p>
            <a:pPr algn="ctr"/>
            <a:r>
              <a:rPr lang="ru-RU" sz="3200" b="1" dirty="0" smtClean="0">
                <a:latin typeface="Calibri" pitchFamily="34" charset="0"/>
                <a:cs typeface="Calibri" pitchFamily="34" charset="0"/>
              </a:rPr>
              <a:t>Общая теория занятости, процента и денег</a:t>
            </a:r>
            <a:endParaRPr lang="ru-RU" sz="3200" b="1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49812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609600" y="1340768"/>
            <a:ext cx="4476652" cy="4374232"/>
          </a:xfrm>
        </p:spPr>
        <p:txBody>
          <a:bodyPr>
            <a:noAutofit/>
          </a:bodyPr>
          <a:lstStyle/>
          <a:p>
            <a:r>
              <a:rPr lang="ru-RU" sz="1800" dirty="0">
                <a:latin typeface="Calibri" pitchFamily="34" charset="0"/>
                <a:cs typeface="Calibri" pitchFamily="34" charset="0"/>
              </a:rPr>
              <a:t>Когда началась </a:t>
            </a:r>
            <a:r>
              <a:rPr lang="en-US" sz="1800" dirty="0" smtClean="0">
                <a:latin typeface="Calibri" pitchFamily="34" charset="0"/>
                <a:cs typeface="Calibri" pitchFamily="34" charset="0"/>
              </a:rPr>
              <a:t>II</a:t>
            </a:r>
            <a:r>
              <a:rPr lang="ru-RU" sz="1800" dirty="0" smtClean="0">
                <a:latin typeface="Calibri" pitchFamily="34" charset="0"/>
                <a:cs typeface="Calibri" pitchFamily="34" charset="0"/>
              </a:rPr>
              <a:t> </a:t>
            </a:r>
            <a:r>
              <a:rPr lang="ru-RU" sz="1800" dirty="0">
                <a:latin typeface="Calibri" pitchFamily="34" charset="0"/>
                <a:cs typeface="Calibri" pitchFamily="34" charset="0"/>
              </a:rPr>
              <a:t>мировая война, </a:t>
            </a:r>
            <a:r>
              <a:rPr lang="ru-RU" sz="1800" dirty="0" err="1">
                <a:latin typeface="Calibri" pitchFamily="34" charset="0"/>
                <a:cs typeface="Calibri" pitchFamily="34" charset="0"/>
              </a:rPr>
              <a:t>Кейнс</a:t>
            </a:r>
            <a:r>
              <a:rPr lang="ru-RU" sz="1800" dirty="0">
                <a:latin typeface="Calibri" pitchFamily="34" charset="0"/>
                <a:cs typeface="Calibri" pitchFamily="34" charset="0"/>
              </a:rPr>
              <a:t> работает советником Министерства финансов, и одним из директоров Английского банка. Он выступает по целому ряду кардинальных практических проблем Англии. Однако наиболее важна его роль в разработке послевоенных основ международных валютных отношений, которые были зафиксированы </a:t>
            </a:r>
            <a:r>
              <a:rPr lang="ru-RU" sz="1800" dirty="0" err="1">
                <a:latin typeface="Calibri" pitchFamily="34" charset="0"/>
                <a:cs typeface="Calibri" pitchFamily="34" charset="0"/>
              </a:rPr>
              <a:t>Бреттонвудской</a:t>
            </a:r>
            <a:r>
              <a:rPr lang="ru-RU" sz="1800" dirty="0">
                <a:latin typeface="Calibri" pitchFamily="34" charset="0"/>
                <a:cs typeface="Calibri" pitchFamily="34" charset="0"/>
              </a:rPr>
              <a:t> конференцией (1944) и привели к созданию в 1946 году Международного валютного фонда и Международного банка реконструкции и развития.</a:t>
            </a: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778098"/>
          </a:xfrm>
        </p:spPr>
        <p:style>
          <a:lnRef idx="0">
            <a:scrgbClr r="0" g="0" b="0"/>
          </a:lnRef>
          <a:fillRef idx="1003">
            <a:schemeClr val="dk1"/>
          </a:fillRef>
          <a:effectRef idx="0">
            <a:scrgbClr r="0" g="0" b="0"/>
          </a:effectRef>
          <a:fontRef idx="major"/>
        </p:style>
        <p:txBody>
          <a:bodyPr/>
          <a:lstStyle/>
          <a:p>
            <a:pPr algn="ctr"/>
            <a:r>
              <a:rPr lang="ru-RU" sz="3800" b="1" dirty="0" smtClean="0">
                <a:latin typeface="Calibri" pitchFamily="34" charset="0"/>
                <a:cs typeface="Calibri" pitchFamily="34" charset="0"/>
              </a:rPr>
              <a:t>Период І</a:t>
            </a:r>
            <a:r>
              <a:rPr lang="en-US" sz="3800" b="1" dirty="0" smtClean="0">
                <a:latin typeface="Calibri" pitchFamily="34" charset="0"/>
                <a:cs typeface="Calibri" pitchFamily="34" charset="0"/>
              </a:rPr>
              <a:t>I</a:t>
            </a:r>
            <a:r>
              <a:rPr lang="ru-RU" sz="3800" b="1" dirty="0" smtClean="0">
                <a:latin typeface="Calibri" pitchFamily="34" charset="0"/>
                <a:cs typeface="Calibri" pitchFamily="34" charset="0"/>
              </a:rPr>
              <a:t> мировой войны</a:t>
            </a:r>
            <a:endParaRPr lang="ru-RU" sz="3800" b="1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0072" y="1628800"/>
            <a:ext cx="3085722" cy="3672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62845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7924800" cy="1143000"/>
          </a:xfrm>
        </p:spPr>
        <p:style>
          <a:lnRef idx="0">
            <a:scrgbClr r="0" g="0" b="0"/>
          </a:lnRef>
          <a:fillRef idx="1003">
            <a:schemeClr val="dk1"/>
          </a:fillRef>
          <a:effectRef idx="0">
            <a:scrgbClr r="0" g="0" b="0"/>
          </a:effectRef>
          <a:fontRef idx="major"/>
        </p:style>
        <p:txBody>
          <a:bodyPr/>
          <a:lstStyle/>
          <a:p>
            <a:pPr algn="ctr"/>
            <a:r>
              <a:rPr lang="ru-RU" sz="3600" b="1" dirty="0" smtClean="0">
                <a:latin typeface="Calibri" pitchFamily="34" charset="0"/>
                <a:cs typeface="Calibri" pitchFamily="34" charset="0"/>
              </a:rPr>
              <a:t>Смерть </a:t>
            </a:r>
            <a:r>
              <a:rPr lang="ru-RU" sz="3600" b="1" dirty="0" err="1" smtClean="0">
                <a:latin typeface="Calibri" pitchFamily="34" charset="0"/>
                <a:cs typeface="Calibri" pitchFamily="34" charset="0"/>
              </a:rPr>
              <a:t>Кейнса</a:t>
            </a:r>
            <a:r>
              <a:rPr lang="ru-RU" sz="3600" b="1" dirty="0" smtClean="0">
                <a:latin typeface="Calibri" pitchFamily="34" charset="0"/>
                <a:cs typeface="Calibri" pitchFamily="34" charset="0"/>
              </a:rPr>
              <a:t> и развитие его новаторства</a:t>
            </a:r>
            <a:endParaRPr lang="ru-RU" sz="3600" b="1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04048" y="1700808"/>
            <a:ext cx="3456384" cy="2071112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592363" y="1556792"/>
            <a:ext cx="4554826" cy="2520280"/>
          </a:xfrm>
        </p:spPr>
        <p:txBody>
          <a:bodyPr>
            <a:noAutofit/>
          </a:bodyPr>
          <a:lstStyle/>
          <a:p>
            <a:r>
              <a:rPr lang="ru-RU" sz="1750" dirty="0">
                <a:latin typeface="Calibri" pitchFamily="34" charset="0"/>
                <a:cs typeface="Calibri" pitchFamily="34" charset="0"/>
              </a:rPr>
              <a:t>Умер </a:t>
            </a:r>
            <a:r>
              <a:rPr lang="ru-RU" sz="1750" dirty="0" err="1">
                <a:latin typeface="Calibri" pitchFamily="34" charset="0"/>
                <a:cs typeface="Calibri" pitchFamily="34" charset="0"/>
              </a:rPr>
              <a:t>Кейнс</a:t>
            </a:r>
            <a:r>
              <a:rPr lang="ru-RU" sz="1750" dirty="0">
                <a:latin typeface="Calibri" pitchFamily="34" charset="0"/>
                <a:cs typeface="Calibri" pitchFamily="34" charset="0"/>
              </a:rPr>
              <a:t> в </a:t>
            </a:r>
            <a:r>
              <a:rPr lang="ru-RU" sz="1750" dirty="0" err="1">
                <a:latin typeface="Calibri" pitchFamily="34" charset="0"/>
                <a:cs typeface="Calibri" pitchFamily="34" charset="0"/>
              </a:rPr>
              <a:t>Фирле</a:t>
            </a:r>
            <a:r>
              <a:rPr lang="ru-RU" sz="1750" dirty="0">
                <a:latin typeface="Calibri" pitchFamily="34" charset="0"/>
                <a:cs typeface="Calibri" pitchFamily="34" charset="0"/>
              </a:rPr>
              <a:t> (графство Суссекс) 21 апреля 1946</a:t>
            </a:r>
            <a:r>
              <a:rPr lang="ru-RU" sz="1750" dirty="0" smtClean="0">
                <a:latin typeface="Calibri" pitchFamily="34" charset="0"/>
                <a:cs typeface="Calibri" pitchFamily="34" charset="0"/>
              </a:rPr>
              <a:t>. Но сама </a:t>
            </a:r>
            <a:r>
              <a:rPr lang="ru-RU" sz="1750" dirty="0">
                <a:latin typeface="Calibri" pitchFamily="34" charset="0"/>
                <a:cs typeface="Calibri" pitchFamily="34" charset="0"/>
              </a:rPr>
              <a:t>теория </a:t>
            </a:r>
            <a:r>
              <a:rPr lang="ru-RU" sz="1750" dirty="0" err="1">
                <a:latin typeface="Calibri" pitchFamily="34" charset="0"/>
                <a:cs typeface="Calibri" pitchFamily="34" charset="0"/>
              </a:rPr>
              <a:t>Кейнса</a:t>
            </a:r>
            <a:r>
              <a:rPr lang="ru-RU" sz="1750" dirty="0">
                <a:latin typeface="Calibri" pitchFamily="34" charset="0"/>
                <a:cs typeface="Calibri" pitchFamily="34" charset="0"/>
              </a:rPr>
              <a:t> по-прежнему жива. Она продолжает развиваться в современных </a:t>
            </a:r>
            <a:r>
              <a:rPr lang="ru-RU" sz="1750" dirty="0" smtClean="0">
                <a:latin typeface="Calibri" pitchFamily="34" charset="0"/>
                <a:cs typeface="Calibri" pitchFamily="34" charset="0"/>
              </a:rPr>
              <a:t>условиях. </a:t>
            </a:r>
            <a:r>
              <a:rPr lang="ru-RU" sz="1750" dirty="0">
                <a:latin typeface="Calibri" pitchFamily="34" charset="0"/>
                <a:cs typeface="Calibri" pitchFamily="34" charset="0"/>
              </a:rPr>
              <a:t>Современная экономическая теория немыслима без того вклада, который внес Дж. М. </a:t>
            </a:r>
            <a:r>
              <a:rPr lang="ru-RU" sz="1750" dirty="0" err="1">
                <a:latin typeface="Calibri" pitchFamily="34" charset="0"/>
                <a:cs typeface="Calibri" pitchFamily="34" charset="0"/>
              </a:rPr>
              <a:t>Кейнс</a:t>
            </a:r>
            <a:r>
              <a:rPr lang="ru-RU" sz="1750" dirty="0">
                <a:latin typeface="Calibri" pitchFamily="34" charset="0"/>
                <a:cs typeface="Calibri" pitchFamily="34" charset="0"/>
              </a:rPr>
              <a:t>. И, прежде всего, без совершенно нового ее раздела — макроэкономики и </a:t>
            </a:r>
            <a:r>
              <a:rPr lang="ru-RU" sz="1750" dirty="0" smtClean="0">
                <a:latin typeface="Calibri" pitchFamily="34" charset="0"/>
                <a:cs typeface="Calibri" pitchFamily="34" charset="0"/>
              </a:rPr>
              <a:t>теории</a:t>
            </a:r>
            <a:endParaRPr lang="ru-RU" sz="175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918187" y="3943592"/>
            <a:ext cx="7704856" cy="20333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 spc="3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>
                <a:schemeClr val="tx2"/>
              </a:buClr>
              <a:buFont typeface="Arial" pitchFamily="34" charset="0"/>
              <a:buChar char="•"/>
              <a:defRPr sz="1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800" dirty="0">
                <a:latin typeface="Calibri" pitchFamily="34" charset="0"/>
                <a:cs typeface="Calibri" pitchFamily="34" charset="0"/>
              </a:rPr>
              <a:t>макроэкономического регулирования.  «Общая теория» </a:t>
            </a:r>
            <a:r>
              <a:rPr lang="ru-RU" sz="1800" dirty="0" err="1">
                <a:latin typeface="Calibri" pitchFamily="34" charset="0"/>
                <a:cs typeface="Calibri" pitchFamily="34" charset="0"/>
              </a:rPr>
              <a:t>Кейнса</a:t>
            </a:r>
            <a:r>
              <a:rPr lang="ru-RU" sz="1800" dirty="0">
                <a:latin typeface="Calibri" pitchFamily="34" charset="0"/>
                <a:cs typeface="Calibri" pitchFamily="34" charset="0"/>
              </a:rPr>
              <a:t>, как и множество предшествующих и последовавших за ней работ (ныне они составляют 33 тома полного собрания сочинений), стала неисчерпаемым источником идей, которые до сих пор питают огромный поток литературы, толкующей, пересматривающей, критикующей, развивающей теорию </a:t>
            </a:r>
            <a:r>
              <a:rPr lang="ru-RU" sz="1800" dirty="0" err="1">
                <a:latin typeface="Calibri" pitchFamily="34" charset="0"/>
                <a:cs typeface="Calibri" pitchFamily="34" charset="0"/>
              </a:rPr>
              <a:t>Кейнса</a:t>
            </a:r>
            <a:r>
              <a:rPr lang="ru-RU" sz="1800" dirty="0">
                <a:latin typeface="Calibri" pitchFamily="34" charset="0"/>
                <a:cs typeface="Calibri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9614904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43608" y="1196752"/>
            <a:ext cx="6912768" cy="34163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extrusionH="57150" contourW="12700">
              <a:bevelT w="25400" h="25400" prst="riblet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7200" b="1" dirty="0" smtClean="0">
                <a:ln w="11430">
                  <a:solidFill>
                    <a:srgbClr val="A18407"/>
                  </a:solidFill>
                </a:ln>
                <a:solidFill>
                  <a:srgbClr val="D5BD09"/>
                </a:solidFill>
                <a:effectLst>
                  <a:outerShdw blurRad="482600" dist="292100" dir="16140000" sx="101000" sy="101000" rotWithShape="0">
                    <a:schemeClr val="tx1">
                      <a:alpha val="40000"/>
                    </a:schemeClr>
                  </a:outerShdw>
                </a:effectLst>
                <a:latin typeface="Calibri" pitchFamily="34" charset="0"/>
                <a:cs typeface="Calibri" pitchFamily="34" charset="0"/>
              </a:rPr>
              <a:t>Спасибо </a:t>
            </a:r>
            <a:br>
              <a:rPr lang="ru-RU" sz="7200" b="1" dirty="0" smtClean="0">
                <a:ln w="11430">
                  <a:solidFill>
                    <a:srgbClr val="A18407"/>
                  </a:solidFill>
                </a:ln>
                <a:solidFill>
                  <a:srgbClr val="D5BD09"/>
                </a:solidFill>
                <a:effectLst>
                  <a:outerShdw blurRad="482600" dist="292100" dir="16140000" sx="101000" sy="101000" rotWithShape="0">
                    <a:schemeClr val="tx1">
                      <a:alpha val="40000"/>
                    </a:schemeClr>
                  </a:outerShdw>
                </a:effectLst>
                <a:latin typeface="Calibri" pitchFamily="34" charset="0"/>
                <a:cs typeface="Calibri" pitchFamily="34" charset="0"/>
              </a:rPr>
            </a:br>
            <a:r>
              <a:rPr lang="ru-RU" sz="7200" b="1" dirty="0" smtClean="0">
                <a:ln w="11430">
                  <a:solidFill>
                    <a:srgbClr val="A18407"/>
                  </a:solidFill>
                </a:ln>
                <a:solidFill>
                  <a:srgbClr val="D5BD09"/>
                </a:solidFill>
                <a:effectLst>
                  <a:outerShdw blurRad="482600" dist="292100" dir="16140000" sx="101000" sy="101000" rotWithShape="0">
                    <a:schemeClr val="tx1">
                      <a:alpha val="40000"/>
                    </a:schemeClr>
                  </a:outerShdw>
                </a:effectLst>
                <a:latin typeface="Calibri" pitchFamily="34" charset="0"/>
                <a:cs typeface="Calibri" pitchFamily="34" charset="0"/>
              </a:rPr>
              <a:t>за </a:t>
            </a:r>
            <a:br>
              <a:rPr lang="ru-RU" sz="7200" b="1" dirty="0" smtClean="0">
                <a:ln w="11430">
                  <a:solidFill>
                    <a:srgbClr val="A18407"/>
                  </a:solidFill>
                </a:ln>
                <a:solidFill>
                  <a:srgbClr val="D5BD09"/>
                </a:solidFill>
                <a:effectLst>
                  <a:outerShdw blurRad="482600" dist="292100" dir="16140000" sx="101000" sy="101000" rotWithShape="0">
                    <a:schemeClr val="tx1">
                      <a:alpha val="40000"/>
                    </a:schemeClr>
                  </a:outerShdw>
                </a:effectLst>
                <a:latin typeface="Calibri" pitchFamily="34" charset="0"/>
                <a:cs typeface="Calibri" pitchFamily="34" charset="0"/>
              </a:rPr>
            </a:br>
            <a:r>
              <a:rPr lang="ru-RU" sz="7200" b="1" dirty="0" smtClean="0">
                <a:ln w="11430">
                  <a:solidFill>
                    <a:srgbClr val="A18407"/>
                  </a:solidFill>
                </a:ln>
                <a:solidFill>
                  <a:srgbClr val="D5BD09"/>
                </a:solidFill>
                <a:effectLst>
                  <a:outerShdw blurRad="482600" dist="292100" dir="16140000" sx="101000" sy="101000" rotWithShape="0">
                    <a:schemeClr val="tx1">
                      <a:alpha val="40000"/>
                    </a:schemeClr>
                  </a:outerShdw>
                </a:effectLst>
                <a:latin typeface="Calibri" pitchFamily="34" charset="0"/>
                <a:cs typeface="Calibri" pitchFamily="34" charset="0"/>
              </a:rPr>
              <a:t>внимание!</a:t>
            </a:r>
            <a:endParaRPr lang="ru-RU" sz="7200" b="1" dirty="0">
              <a:ln w="11430">
                <a:solidFill>
                  <a:srgbClr val="A18407"/>
                </a:solidFill>
              </a:ln>
              <a:solidFill>
                <a:srgbClr val="D5BD09"/>
              </a:solidFill>
              <a:effectLst>
                <a:outerShdw blurRad="482600" dist="292100" dir="16140000" sx="101000" sy="101000" rotWithShape="0">
                  <a:schemeClr val="tx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42515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Горизонт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Горизонт">
      <a:maj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 Narrow"/>
        <a:ea typeface=""/>
        <a:cs typeface=""/>
        <a:font script="Jpan" typeface="HGｺﾞｼｯｸM"/>
        <a:font script="Hang" typeface="HY얕은샘물M"/>
        <a:font script="Hans" typeface="方正姚体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Горизонт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hade val="100000"/>
                <a:satMod val="100000"/>
              </a:schemeClr>
            </a:gs>
            <a:gs pos="100000">
              <a:schemeClr val="phClr">
                <a:tint val="61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</a:schemeClr>
            </a:gs>
            <a:gs pos="100000">
              <a:schemeClr val="phClr">
                <a:tint val="90000"/>
                <a:alpha val="100000"/>
                <a:satMod val="2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5240" cap="flat" cmpd="sng" algn="ctr">
          <a:solidFill>
            <a:schemeClr val="phClr">
              <a:tint val="25000"/>
              <a:alpha val="25000"/>
            </a:schemeClr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2924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prstMaterial="flat">
            <a:bevelT w="34925" h="47625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40000"/>
              </a:schemeClr>
            </a:gs>
            <a:gs pos="31000">
              <a:schemeClr val="phClr">
                <a:tint val="100000"/>
                <a:shade val="90000"/>
                <a:alpha val="100000"/>
              </a:schemeClr>
            </a:gs>
            <a:gs pos="100000">
              <a:schemeClr val="phClr">
                <a:tint val="100000"/>
                <a:shade val="80000"/>
                <a:alpha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hade val="100000"/>
                <a:alpha val="100000"/>
                <a:satMod val="180000"/>
              </a:schemeClr>
            </a:gs>
            <a:gs pos="41000">
              <a:schemeClr val="phClr">
                <a:tint val="100000"/>
                <a:shade val="100000"/>
                <a:alpha val="100000"/>
                <a:satMod val="150000"/>
              </a:schemeClr>
            </a:gs>
            <a:gs pos="100000">
              <a:schemeClr val="phClr">
                <a:tint val="100000"/>
                <a:shade val="65000"/>
                <a:alpha val="100000"/>
              </a:schemeClr>
            </a:gs>
          </a:gsLst>
          <a:path path="circle">
            <a:fillToRect l="50000" t="8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Horizon</Template>
  <TotalTime>112</TotalTime>
  <Words>499</Words>
  <Application>Microsoft Office PowerPoint</Application>
  <PresentationFormat>Экран (4:3)</PresentationFormat>
  <Paragraphs>22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Горизонт</vt:lpstr>
      <vt:lpstr>Кейнс Джон Мейнард</vt:lpstr>
      <vt:lpstr>Первые годы Джона</vt:lpstr>
      <vt:lpstr>Презентация PowerPoint</vt:lpstr>
      <vt:lpstr>Период І мировой войны</vt:lpstr>
      <vt:lpstr>Общая теория занятости, процента и денег</vt:lpstr>
      <vt:lpstr>Презентация PowerPoint</vt:lpstr>
      <vt:lpstr>Период ІI мировой войны</vt:lpstr>
      <vt:lpstr>Смерть Кейнса и развитие его новаторства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Кейнс Джон Мейнард</dc:title>
  <dc:creator>Admin</dc:creator>
  <cp:lastModifiedBy>Admin</cp:lastModifiedBy>
  <cp:revision>18</cp:revision>
  <dcterms:created xsi:type="dcterms:W3CDTF">2013-09-08T15:12:06Z</dcterms:created>
  <dcterms:modified xsi:type="dcterms:W3CDTF">2013-09-15T15:40:49Z</dcterms:modified>
</cp:coreProperties>
</file>