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8407"/>
    <a:srgbClr val="D5BD09"/>
    <a:srgbClr val="B89608"/>
    <a:srgbClr val="E1C709"/>
    <a:srgbClr val="F2E10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DB8A-7C90-4669-8AE2-A3BB1749338B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48FC-88ED-4ADF-A434-28A0DA508CB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DB8A-7C90-4669-8AE2-A3BB1749338B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48FC-88ED-4ADF-A434-28A0DA508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DB8A-7C90-4669-8AE2-A3BB1749338B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48FC-88ED-4ADF-A434-28A0DA508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DB8A-7C90-4669-8AE2-A3BB1749338B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48FC-88ED-4ADF-A434-28A0DA508CB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DB8A-7C90-4669-8AE2-A3BB1749338B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48FC-88ED-4ADF-A434-28A0DA508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DB8A-7C90-4669-8AE2-A3BB1749338B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48FC-88ED-4ADF-A434-28A0DA508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DB8A-7C90-4669-8AE2-A3BB1749338B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48FC-88ED-4ADF-A434-28A0DA508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DB8A-7C90-4669-8AE2-A3BB1749338B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48FC-88ED-4ADF-A434-28A0DA508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DB8A-7C90-4669-8AE2-A3BB1749338B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48FC-88ED-4ADF-A434-28A0DA508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DB8A-7C90-4669-8AE2-A3BB1749338B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48FC-88ED-4ADF-A434-28A0DA508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DB8A-7C90-4669-8AE2-A3BB1749338B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48FC-88ED-4ADF-A434-28A0DA508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34ADB8A-7C90-4669-8AE2-A3BB1749338B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12E48FC-88ED-4ADF-A434-28A0DA508CB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645024"/>
            <a:ext cx="7772400" cy="2209153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7200" b="1" dirty="0" err="1" smtClean="0">
                <a:effectLst>
                  <a:outerShdw blurRad="762000" dist="406400" dir="16200000" rotWithShape="0">
                    <a:schemeClr val="tx1">
                      <a:alpha val="40000"/>
                    </a:schemeClr>
                  </a:outerShdw>
                </a:effectLst>
                <a:latin typeface="Calibri" pitchFamily="34" charset="0"/>
                <a:cs typeface="Calibri" pitchFamily="34" charset="0"/>
              </a:rPr>
              <a:t>Кейнс</a:t>
            </a:r>
            <a:r>
              <a:rPr lang="ru-RU" sz="7200" b="1" dirty="0" smtClean="0">
                <a:effectLst>
                  <a:outerShdw blurRad="762000" dist="406400" dir="16200000" rotWithShape="0">
                    <a:schemeClr val="tx1">
                      <a:alpha val="40000"/>
                    </a:scheme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7200" b="1" dirty="0">
                <a:effectLst>
                  <a:outerShdw blurRad="762000" dist="406400" dir="16200000" rotWithShape="0">
                    <a:schemeClr val="tx1">
                      <a:alpha val="40000"/>
                    </a:schemeClr>
                  </a:outerShdw>
                </a:effectLst>
                <a:latin typeface="Calibri" pitchFamily="34" charset="0"/>
                <a:cs typeface="Calibri" pitchFamily="34" charset="0"/>
              </a:rPr>
              <a:t>Джон </a:t>
            </a:r>
            <a:r>
              <a:rPr lang="ru-RU" sz="7200" b="1" dirty="0" err="1" smtClean="0">
                <a:effectLst>
                  <a:outerShdw blurRad="762000" dist="406400" dir="16200000" rotWithShape="0">
                    <a:schemeClr val="tx1">
                      <a:alpha val="40000"/>
                    </a:schemeClr>
                  </a:outerShdw>
                </a:effectLst>
                <a:latin typeface="Calibri" pitchFamily="34" charset="0"/>
                <a:cs typeface="Calibri" pitchFamily="34" charset="0"/>
              </a:rPr>
              <a:t>Мейнард</a:t>
            </a:r>
            <a:endParaRPr lang="ru-RU" sz="7200" dirty="0">
              <a:effectLst>
                <a:outerShdw blurRad="762000" dist="406400" dir="16200000" rotWithShape="0">
                  <a:schemeClr val="tx1">
                    <a:alpha val="40000"/>
                  </a:scheme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119" y="168038"/>
            <a:ext cx="4929914" cy="331354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475656" y="6107523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latin typeface="Calibri" pitchFamily="34" charset="0"/>
                <a:cs typeface="Calibri" pitchFamily="34" charset="0"/>
              </a:rPr>
              <a:t>«Долговременная перспектива — плохой советчик в текущих делах. В долговременной перспективе все мы мертвы».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6518557"/>
            <a:ext cx="17281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Calibri" pitchFamily="34" charset="0"/>
                <a:cs typeface="Calibri" pitchFamily="34" charset="0"/>
              </a:rPr>
              <a:t>Мейнард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latin typeface="Calibri" pitchFamily="34" charset="0"/>
                <a:cs typeface="Calibri" pitchFamily="34" charset="0"/>
              </a:rPr>
              <a:t>Кейнс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8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4800" cy="782960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sz="4400" b="1" dirty="0" smtClean="0">
                <a:latin typeface="Calibri" pitchFamily="34" charset="0"/>
                <a:cs typeface="Calibri" pitchFamily="34" charset="0"/>
              </a:rPr>
              <a:t>Первые годы Джона</a:t>
            </a:r>
            <a:endParaRPr lang="ru-RU" sz="4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6192688" cy="4824536"/>
          </a:xfrm>
        </p:spPr>
        <p:txBody>
          <a:bodyPr>
            <a:noAutofit/>
          </a:bodyPr>
          <a:lstStyle/>
          <a:p>
            <a:r>
              <a:rPr lang="ru-RU" sz="2000" dirty="0" err="1">
                <a:latin typeface="Calibri" pitchFamily="34" charset="0"/>
                <a:cs typeface="Calibri" pitchFamily="34" charset="0"/>
              </a:rPr>
              <a:t>Кейнс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родился в Кембридже 5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июня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1883 года,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в семье известного экономиста, преподавателя экономики и философии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Кембриджского университета,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 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Джона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Невила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Кейнса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и </a:t>
            </a:r>
            <a:r>
              <a:rPr lang="ru-RU" sz="2000" dirty="0" err="1">
                <a:latin typeface="Calibri" pitchFamily="34" charset="0"/>
                <a:cs typeface="Calibri" pitchFamily="34" charset="0"/>
              </a:rPr>
              <a:t>Флоренс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 Ады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Браун,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успешной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писательницы.</a:t>
            </a: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Их сын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рос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любознательным.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Его выделяла неординарность мышления. Где бы он ни учился, сразу становился заметным участником различных дискуссионных клубов и объединений. Учился же он в самой аристократической школе — в Итоне. Интересы Джона были необъятны: от математики до греческой и латинской поэзии, которую он с удовольствием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переводил, но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со временем его интересы полностью переключаются на экономику.</a:t>
            </a:r>
            <a:endParaRPr lang="ru-RU" sz="20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793064"/>
            <a:ext cx="2304256" cy="313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73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4752528" cy="497889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В 1908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году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он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становится преподавателем экономической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теории. Связь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с Кембриджем он сохраняет всю жизнь — до самой смерти это его «академический дом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».</a:t>
            </a:r>
          </a:p>
          <a:p>
            <a:r>
              <a:rPr lang="ru-RU" sz="2000" dirty="0">
                <a:latin typeface="Calibri" pitchFamily="34" charset="0"/>
                <a:cs typeface="Calibri" pitchFamily="34" charset="0"/>
              </a:rPr>
              <a:t>Следует отметить, что Джон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Мэйнард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ru-RU" sz="2000" dirty="0" err="1">
                <a:latin typeface="Calibri" pitchFamily="34" charset="0"/>
                <a:cs typeface="Calibri" pitchFamily="34" charset="0"/>
              </a:rPr>
              <a:t>Кейнс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 был не только академическим экономистом. Его жизненные устремления были столь же разнообразны, как и интересы в учебе. Он стал председателем крупной страховой фирмы и управляющим инвестиционной компании. Будучи владельцем еженедельника «</a:t>
            </a:r>
            <a:r>
              <a:rPr lang="ru-RU" sz="2000" dirty="0" err="1">
                <a:latin typeface="Calibri" pitchFamily="34" charset="0"/>
                <a:cs typeface="Calibri" pitchFamily="34" charset="0"/>
              </a:rPr>
              <a:t>Нэйшн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», поглотил журнал «Нью </a:t>
            </a:r>
            <a:r>
              <a:rPr lang="ru-RU" sz="2000" dirty="0" err="1">
                <a:latin typeface="Calibri" pitchFamily="34" charset="0"/>
                <a:cs typeface="Calibri" pitchFamily="34" charset="0"/>
              </a:rPr>
              <a:t>Стейтсмен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836712"/>
            <a:ext cx="2945676" cy="4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53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583" y="188640"/>
            <a:ext cx="8066856" cy="782960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sz="3800" b="1" dirty="0" smtClean="0">
                <a:latin typeface="Calibri" pitchFamily="34" charset="0"/>
                <a:cs typeface="Calibri" pitchFamily="34" charset="0"/>
              </a:rPr>
              <a:t>Период І мировой войны</a:t>
            </a:r>
            <a:endParaRPr lang="ru-RU" sz="3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93352" y="2233984"/>
            <a:ext cx="5418808" cy="3816424"/>
          </a:xfrm>
        </p:spPr>
        <p:txBody>
          <a:bodyPr>
            <a:noAutofit/>
          </a:bodyPr>
          <a:lstStyle/>
          <a:p>
            <a:r>
              <a:rPr lang="ru-RU" sz="1750" dirty="0" smtClean="0">
                <a:latin typeface="Calibri" pitchFamily="34" charset="0"/>
                <a:cs typeface="Calibri" pitchFamily="34" charset="0"/>
              </a:rPr>
              <a:t>Статьи «</a:t>
            </a:r>
            <a:r>
              <a:rPr lang="ru-RU" sz="1750" dirty="0">
                <a:latin typeface="Calibri" pitchFamily="34" charset="0"/>
                <a:cs typeface="Calibri" pitchFamily="34" charset="0"/>
              </a:rPr>
              <a:t>Экономические последствия Версальского мира» и «Пересмотр мирного договора</a:t>
            </a:r>
            <a:r>
              <a:rPr lang="ru-RU" sz="1750" dirty="0" smtClean="0">
                <a:latin typeface="Calibri" pitchFamily="34" charset="0"/>
                <a:cs typeface="Calibri" pitchFamily="34" charset="0"/>
              </a:rPr>
              <a:t>», в</a:t>
            </a:r>
            <a:r>
              <a:rPr lang="ru-RU" sz="1750" dirty="0">
                <a:latin typeface="Calibri" pitchFamily="34" charset="0"/>
                <a:cs typeface="Calibri" pitchFamily="34" charset="0"/>
              </a:rPr>
              <a:t> </a:t>
            </a:r>
            <a:r>
              <a:rPr lang="ru-RU" sz="1750" dirty="0" smtClean="0">
                <a:latin typeface="Calibri" pitchFamily="34" charset="0"/>
                <a:cs typeface="Calibri" pitchFamily="34" charset="0"/>
              </a:rPr>
              <a:t>которых он </a:t>
            </a:r>
            <a:r>
              <a:rPr lang="ru-RU" sz="1750" dirty="0">
                <a:latin typeface="Calibri" pitchFamily="34" charset="0"/>
                <a:cs typeface="Calibri" pitchFamily="34" charset="0"/>
              </a:rPr>
              <a:t>излагает свои соображения по поводу Версальского договора и послевоенного развития </a:t>
            </a:r>
            <a:r>
              <a:rPr lang="ru-RU" sz="1750" dirty="0" smtClean="0">
                <a:latin typeface="Calibri" pitchFamily="34" charset="0"/>
                <a:cs typeface="Calibri" pitchFamily="34" charset="0"/>
              </a:rPr>
              <a:t>Европы, </a:t>
            </a:r>
            <a:r>
              <a:rPr lang="ru-RU" sz="1750" dirty="0">
                <a:latin typeface="Calibri" pitchFamily="34" charset="0"/>
                <a:cs typeface="Calibri" pitchFamily="34" charset="0"/>
              </a:rPr>
              <a:t>принесли ему огромную </a:t>
            </a:r>
            <a:r>
              <a:rPr lang="ru-RU" sz="1750" dirty="0" smtClean="0">
                <a:latin typeface="Calibri" pitchFamily="34" charset="0"/>
                <a:cs typeface="Calibri" pitchFamily="34" charset="0"/>
              </a:rPr>
              <a:t>популярность.</a:t>
            </a:r>
          </a:p>
          <a:p>
            <a:r>
              <a:rPr lang="ru-RU" sz="1800" dirty="0">
                <a:latin typeface="Calibri" pitchFamily="34" charset="0"/>
                <a:cs typeface="Calibri" pitchFamily="34" charset="0"/>
              </a:rPr>
              <a:t>В 1930 году выходит его двухтомный «Трактат о деньгах», в котором он обобщил свои взгляды на функционирование денежной системы капитализма. </a:t>
            </a:r>
            <a:r>
              <a:rPr lang="ru-RU" sz="1800" dirty="0" err="1">
                <a:latin typeface="Calibri" pitchFamily="34" charset="0"/>
                <a:cs typeface="Calibri" pitchFamily="34" charset="0"/>
              </a:rPr>
              <a:t>Кейнс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 приходит к окончательному выводу о том, что вся экономическая теория, а не только её денежные аспекты, нуждается в кардинальном обновлении.</a:t>
            </a:r>
            <a:endParaRPr lang="ru-RU" sz="175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6246">
            <a:off x="6883189" y="1314174"/>
            <a:ext cx="1584176" cy="23439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8719">
            <a:off x="6207352" y="2939698"/>
            <a:ext cx="2128997" cy="270096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50647" y="1045793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Calibri" pitchFamily="34" charset="0"/>
                <a:cs typeface="Calibri" pitchFamily="34" charset="0"/>
              </a:rPr>
              <a:t>По началу І мировой войны,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Кейнс</a:t>
            </a:r>
            <a:r>
              <a:rPr lang="ru-RU" dirty="0">
                <a:latin typeface="Calibri" pitchFamily="34" charset="0"/>
                <a:cs typeface="Calibri" pitchFamily="34" charset="0"/>
              </a:rPr>
              <a:t> работал экономическим советником в Министерстве финансов. А по окончании её, он как представитель этого министерства участвует в Парижской мирной конференции.</a:t>
            </a:r>
          </a:p>
        </p:txBody>
      </p:sp>
    </p:spTree>
    <p:extLst>
      <p:ext uri="{BB962C8B-B14F-4D97-AF65-F5344CB8AC3E}">
        <p14:creationId xmlns:p14="http://schemas.microsoft.com/office/powerpoint/2010/main" val="408802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685" y="260648"/>
            <a:ext cx="7924800" cy="994122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sz="3200" b="1" dirty="0">
                <a:latin typeface="Calibri" pitchFamily="34" charset="0"/>
                <a:cs typeface="Calibri" pitchFamily="34" charset="0"/>
              </a:rPr>
              <a:t>Общая теория занятости, процента и денег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9645" y="1556792"/>
            <a:ext cx="3960440" cy="4320480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Calibri" pitchFamily="34" charset="0"/>
                <a:cs typeface="Calibri" pitchFamily="34" charset="0"/>
              </a:rPr>
              <a:t>В результате кропотливой работы появляется «Общая теория занятости, процента и денег», которую он публикует в 1936 году. Именно в ней заложены основы новой теории, обосновавшей необходимость государственного вмешательства в экономику и выбор основных инструментов её регулирования. Он выявил те параметры экономической системы, которые должны стать объектом такого регулирования, и выдвинул способы этого регулирования.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2788">
            <a:off x="4730971" y="1519627"/>
            <a:ext cx="2038350" cy="25927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2343">
            <a:off x="6561756" y="3088065"/>
            <a:ext cx="1731345" cy="256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8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9473" y="1515520"/>
            <a:ext cx="4538464" cy="4114800"/>
          </a:xfrm>
        </p:spPr>
        <p:txBody>
          <a:bodyPr>
            <a:noAutofit/>
          </a:bodyPr>
          <a:lstStyle/>
          <a:p>
            <a:r>
              <a:rPr lang="ru-RU" sz="1800" dirty="0">
                <a:latin typeface="Calibri" pitchFamily="34" charset="0"/>
                <a:cs typeface="Calibri" pitchFamily="34" charset="0"/>
              </a:rPr>
              <a:t>Книга </a:t>
            </a:r>
            <a:r>
              <a:rPr lang="ru-RU" sz="1800" dirty="0" err="1">
                <a:latin typeface="Calibri" pitchFamily="34" charset="0"/>
                <a:cs typeface="Calibri" pitchFamily="34" charset="0"/>
              </a:rPr>
              <a:t>Кейнса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 буквально перевернула современную ему теорию и вошла в историю экономической мысли под названием «Кейнсианская революция». Вот суть фундаментальной идеи этой революции: зрелая капиталистическая экономика не имеет склонности автоматически достигать экономического равновесия, то есть использовать все имеющиеся у нее ресурсы: производственные мощности, рабочую силу, сбережения, а потому подвержена периодическим кризисам, а нередко и хронической безработице.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9941">
            <a:off x="5426849" y="1635966"/>
            <a:ext cx="1905000" cy="26765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2016">
            <a:off x="6625822" y="3307620"/>
            <a:ext cx="1719557" cy="2453557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39473" y="258719"/>
            <a:ext cx="7924800" cy="994122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eaLnBrk="1" hangingPunct="1"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eaLnBrk="1" hangingPunct="1"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eaLnBrk="1" hangingPunct="1"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  <a:lvl6pPr eaLnBrk="1" hangingPunct="1"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6pPr>
            <a:lvl7pPr eaLnBrk="1" hangingPunct="1"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7pPr>
            <a:lvl8pPr eaLnBrk="1" hangingPunct="1"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8pPr>
            <a:lvl9pPr eaLnBrk="1" hangingPunct="1"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Общая теория занятости, процента и денег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98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340768"/>
            <a:ext cx="4476652" cy="437423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Calibri" pitchFamily="34" charset="0"/>
                <a:cs typeface="Calibri" pitchFamily="34" charset="0"/>
              </a:rPr>
              <a:t>Когда началась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II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мировая война, </a:t>
            </a:r>
            <a:r>
              <a:rPr lang="ru-RU" sz="1800" dirty="0" err="1">
                <a:latin typeface="Calibri" pitchFamily="34" charset="0"/>
                <a:cs typeface="Calibri" pitchFamily="34" charset="0"/>
              </a:rPr>
              <a:t>Кейнс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 работает советником Министерства финансов, и одним из директоров Английского банка. Он выступает по целому ряду кардинальных практических проблем Англии. Однако наиболее важна его роль в разработке послевоенных основ международных валютных отношений, которые были зафиксированы </a:t>
            </a:r>
            <a:r>
              <a:rPr lang="ru-RU" sz="1800" dirty="0" err="1">
                <a:latin typeface="Calibri" pitchFamily="34" charset="0"/>
                <a:cs typeface="Calibri" pitchFamily="34" charset="0"/>
              </a:rPr>
              <a:t>Бреттонвудской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 конференцией (1944) и привели к созданию в 1946 году Международного валютного фонда и Международного банка реконструкции и развития.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sz="3800" b="1" dirty="0" smtClean="0">
                <a:latin typeface="Calibri" pitchFamily="34" charset="0"/>
                <a:cs typeface="Calibri" pitchFamily="34" charset="0"/>
              </a:rPr>
              <a:t>Период І</a:t>
            </a:r>
            <a:r>
              <a:rPr lang="en-US" sz="3800" b="1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ru-RU" sz="3800" b="1" dirty="0" smtClean="0">
                <a:latin typeface="Calibri" pitchFamily="34" charset="0"/>
                <a:cs typeface="Calibri" pitchFamily="34" charset="0"/>
              </a:rPr>
              <a:t> мировой войны</a:t>
            </a:r>
            <a:endParaRPr lang="ru-RU" sz="3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628800"/>
            <a:ext cx="3085722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8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1143000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Смерть </a:t>
            </a:r>
            <a:r>
              <a:rPr lang="ru-RU" sz="3600" b="1" dirty="0" err="1" smtClean="0">
                <a:latin typeface="Calibri" pitchFamily="34" charset="0"/>
                <a:cs typeface="Calibri" pitchFamily="34" charset="0"/>
              </a:rPr>
              <a:t>Кейнса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 и развитие его новаторства</a:t>
            </a:r>
            <a:endParaRPr lang="ru-RU" sz="3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00808"/>
            <a:ext cx="3456384" cy="207111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92363" y="1556792"/>
            <a:ext cx="4554826" cy="2520280"/>
          </a:xfrm>
        </p:spPr>
        <p:txBody>
          <a:bodyPr>
            <a:noAutofit/>
          </a:bodyPr>
          <a:lstStyle/>
          <a:p>
            <a:r>
              <a:rPr lang="ru-RU" sz="1750" dirty="0">
                <a:latin typeface="Calibri" pitchFamily="34" charset="0"/>
                <a:cs typeface="Calibri" pitchFamily="34" charset="0"/>
              </a:rPr>
              <a:t>Умер </a:t>
            </a:r>
            <a:r>
              <a:rPr lang="ru-RU" sz="1750" dirty="0" err="1">
                <a:latin typeface="Calibri" pitchFamily="34" charset="0"/>
                <a:cs typeface="Calibri" pitchFamily="34" charset="0"/>
              </a:rPr>
              <a:t>Кейнс</a:t>
            </a:r>
            <a:r>
              <a:rPr lang="ru-RU" sz="1750" dirty="0">
                <a:latin typeface="Calibri" pitchFamily="34" charset="0"/>
                <a:cs typeface="Calibri" pitchFamily="34" charset="0"/>
              </a:rPr>
              <a:t> в </a:t>
            </a:r>
            <a:r>
              <a:rPr lang="ru-RU" sz="1750" dirty="0" err="1">
                <a:latin typeface="Calibri" pitchFamily="34" charset="0"/>
                <a:cs typeface="Calibri" pitchFamily="34" charset="0"/>
              </a:rPr>
              <a:t>Фирле</a:t>
            </a:r>
            <a:r>
              <a:rPr lang="ru-RU" sz="1750" dirty="0">
                <a:latin typeface="Calibri" pitchFamily="34" charset="0"/>
                <a:cs typeface="Calibri" pitchFamily="34" charset="0"/>
              </a:rPr>
              <a:t> (графство Суссекс) 21 апреля 1946</a:t>
            </a:r>
            <a:r>
              <a:rPr lang="ru-RU" sz="1750" dirty="0" smtClean="0">
                <a:latin typeface="Calibri" pitchFamily="34" charset="0"/>
                <a:cs typeface="Calibri" pitchFamily="34" charset="0"/>
              </a:rPr>
              <a:t>. Но сама </a:t>
            </a:r>
            <a:r>
              <a:rPr lang="ru-RU" sz="1750" dirty="0">
                <a:latin typeface="Calibri" pitchFamily="34" charset="0"/>
                <a:cs typeface="Calibri" pitchFamily="34" charset="0"/>
              </a:rPr>
              <a:t>теория </a:t>
            </a:r>
            <a:r>
              <a:rPr lang="ru-RU" sz="1750" dirty="0" err="1">
                <a:latin typeface="Calibri" pitchFamily="34" charset="0"/>
                <a:cs typeface="Calibri" pitchFamily="34" charset="0"/>
              </a:rPr>
              <a:t>Кейнса</a:t>
            </a:r>
            <a:r>
              <a:rPr lang="ru-RU" sz="1750" dirty="0">
                <a:latin typeface="Calibri" pitchFamily="34" charset="0"/>
                <a:cs typeface="Calibri" pitchFamily="34" charset="0"/>
              </a:rPr>
              <a:t> по-прежнему жива. Она продолжает развиваться в современных </a:t>
            </a:r>
            <a:r>
              <a:rPr lang="ru-RU" sz="1750" dirty="0" smtClean="0">
                <a:latin typeface="Calibri" pitchFamily="34" charset="0"/>
                <a:cs typeface="Calibri" pitchFamily="34" charset="0"/>
              </a:rPr>
              <a:t>условиях. </a:t>
            </a:r>
            <a:r>
              <a:rPr lang="ru-RU" sz="1750" dirty="0">
                <a:latin typeface="Calibri" pitchFamily="34" charset="0"/>
                <a:cs typeface="Calibri" pitchFamily="34" charset="0"/>
              </a:rPr>
              <a:t>Современная экономическая теория немыслима без того вклада, который внес Дж. М. </a:t>
            </a:r>
            <a:r>
              <a:rPr lang="ru-RU" sz="1750" dirty="0" err="1">
                <a:latin typeface="Calibri" pitchFamily="34" charset="0"/>
                <a:cs typeface="Calibri" pitchFamily="34" charset="0"/>
              </a:rPr>
              <a:t>Кейнс</a:t>
            </a:r>
            <a:r>
              <a:rPr lang="ru-RU" sz="1750" dirty="0">
                <a:latin typeface="Calibri" pitchFamily="34" charset="0"/>
                <a:cs typeface="Calibri" pitchFamily="34" charset="0"/>
              </a:rPr>
              <a:t>. И, прежде всего, без совершенно нового ее раздела — макроэкономики и </a:t>
            </a:r>
            <a:r>
              <a:rPr lang="ru-RU" sz="1750" dirty="0" smtClean="0">
                <a:latin typeface="Calibri" pitchFamily="34" charset="0"/>
                <a:cs typeface="Calibri" pitchFamily="34" charset="0"/>
              </a:rPr>
              <a:t>теории</a:t>
            </a:r>
            <a:endParaRPr lang="ru-RU" sz="17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18187" y="3943592"/>
            <a:ext cx="7704856" cy="2033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>
                <a:latin typeface="Calibri" pitchFamily="34" charset="0"/>
                <a:cs typeface="Calibri" pitchFamily="34" charset="0"/>
              </a:rPr>
              <a:t>макроэкономического регулирования.  «Общая теория» </a:t>
            </a:r>
            <a:r>
              <a:rPr lang="ru-RU" sz="1800" dirty="0" err="1">
                <a:latin typeface="Calibri" pitchFamily="34" charset="0"/>
                <a:cs typeface="Calibri" pitchFamily="34" charset="0"/>
              </a:rPr>
              <a:t>Кейнса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, как и множество предшествующих и последовавших за ней работ (ныне они составляют 33 тома полного собрания сочинений), стала неисчерпаемым источником идей, которые до сих пор питают огромный поток литературы, толкующей, пересматривающей, критикующей, развивающей теорию </a:t>
            </a:r>
            <a:r>
              <a:rPr lang="ru-RU" sz="1800" dirty="0" err="1">
                <a:latin typeface="Calibri" pitchFamily="34" charset="0"/>
                <a:cs typeface="Calibri" pitchFamily="34" charset="0"/>
              </a:rPr>
              <a:t>Кейнса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49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96752"/>
            <a:ext cx="691276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rible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>
                  <a:solidFill>
                    <a:srgbClr val="A18407"/>
                  </a:solidFill>
                </a:ln>
                <a:solidFill>
                  <a:srgbClr val="D5BD09"/>
                </a:solidFill>
                <a:effectLst>
                  <a:outerShdw blurRad="482600" dist="292100" dir="16140000" sx="101000" sy="101000" rotWithShape="0">
                    <a:schemeClr val="tx1">
                      <a:alpha val="40000"/>
                    </a:schemeClr>
                  </a:outerShdw>
                </a:effectLst>
                <a:latin typeface="Calibri" pitchFamily="34" charset="0"/>
                <a:cs typeface="Calibri" pitchFamily="34" charset="0"/>
              </a:rPr>
              <a:t>Спасибо </a:t>
            </a:r>
            <a:br>
              <a:rPr lang="ru-RU" sz="7200" b="1" dirty="0" smtClean="0">
                <a:ln w="11430">
                  <a:solidFill>
                    <a:srgbClr val="A18407"/>
                  </a:solidFill>
                </a:ln>
                <a:solidFill>
                  <a:srgbClr val="D5BD09"/>
                </a:solidFill>
                <a:effectLst>
                  <a:outerShdw blurRad="482600" dist="292100" dir="16140000" sx="101000" sy="101000" rotWithShape="0">
                    <a:schemeClr val="tx1">
                      <a:alpha val="40000"/>
                    </a:scheme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ru-RU" sz="7200" b="1" dirty="0" smtClean="0">
                <a:ln w="11430">
                  <a:solidFill>
                    <a:srgbClr val="A18407"/>
                  </a:solidFill>
                </a:ln>
                <a:solidFill>
                  <a:srgbClr val="D5BD09"/>
                </a:solidFill>
                <a:effectLst>
                  <a:outerShdw blurRad="482600" dist="292100" dir="16140000" sx="101000" sy="101000" rotWithShape="0">
                    <a:schemeClr val="tx1">
                      <a:alpha val="40000"/>
                    </a:schemeClr>
                  </a:outerShdw>
                </a:effectLst>
                <a:latin typeface="Calibri" pitchFamily="34" charset="0"/>
                <a:cs typeface="Calibri" pitchFamily="34" charset="0"/>
              </a:rPr>
              <a:t>за </a:t>
            </a:r>
            <a:br>
              <a:rPr lang="ru-RU" sz="7200" b="1" dirty="0" smtClean="0">
                <a:ln w="11430">
                  <a:solidFill>
                    <a:srgbClr val="A18407"/>
                  </a:solidFill>
                </a:ln>
                <a:solidFill>
                  <a:srgbClr val="D5BD09"/>
                </a:solidFill>
                <a:effectLst>
                  <a:outerShdw blurRad="482600" dist="292100" dir="16140000" sx="101000" sy="101000" rotWithShape="0">
                    <a:schemeClr val="tx1">
                      <a:alpha val="40000"/>
                    </a:scheme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ru-RU" sz="7200" b="1" dirty="0" smtClean="0">
                <a:ln w="11430">
                  <a:solidFill>
                    <a:srgbClr val="A18407"/>
                  </a:solidFill>
                </a:ln>
                <a:solidFill>
                  <a:srgbClr val="D5BD09"/>
                </a:solidFill>
                <a:effectLst>
                  <a:outerShdw blurRad="482600" dist="292100" dir="16140000" sx="101000" sy="101000" rotWithShape="0">
                    <a:schemeClr val="tx1">
                      <a:alpha val="40000"/>
                    </a:schemeClr>
                  </a:outerShdw>
                </a:effectLst>
                <a:latin typeface="Calibri" pitchFamily="34" charset="0"/>
                <a:cs typeface="Calibri" pitchFamily="34" charset="0"/>
              </a:rPr>
              <a:t>внимание!</a:t>
            </a:r>
            <a:endParaRPr lang="ru-RU" sz="7200" b="1" dirty="0">
              <a:ln w="11430">
                <a:solidFill>
                  <a:srgbClr val="A18407"/>
                </a:solidFill>
              </a:ln>
              <a:solidFill>
                <a:srgbClr val="D5BD09"/>
              </a:solidFill>
              <a:effectLst>
                <a:outerShdw blurRad="482600" dist="292100" dir="16140000" sx="101000" sy="101000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251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оризон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112</TotalTime>
  <Words>499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Горизонт</vt:lpstr>
      <vt:lpstr>Кейнс Джон Мейнард</vt:lpstr>
      <vt:lpstr>Первые годы Джона</vt:lpstr>
      <vt:lpstr>Презентация PowerPoint</vt:lpstr>
      <vt:lpstr>Период І мировой войны</vt:lpstr>
      <vt:lpstr>Общая теория занятости, процента и денег</vt:lpstr>
      <vt:lpstr>Презентация PowerPoint</vt:lpstr>
      <vt:lpstr>Период ІI мировой войны</vt:lpstr>
      <vt:lpstr>Смерть Кейнса и развитие его новаторства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Кейнс Джон Мейнард</dc:title>
  <dc:creator>Admin</dc:creator>
  <cp:lastModifiedBy>Admin</cp:lastModifiedBy>
  <cp:revision>18</cp:revision>
  <dcterms:created xsi:type="dcterms:W3CDTF">2013-09-08T15:12:06Z</dcterms:created>
  <dcterms:modified xsi:type="dcterms:W3CDTF">2013-09-15T15:40:49Z</dcterms:modified>
</cp:coreProperties>
</file>