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Прогноз рівня безробіття в деяких країнах на 2009 р., %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Прогноз рівня безробіття в деяких країнах на 2009 р.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Японія</c:v>
                </c:pt>
                <c:pt idx="1">
                  <c:v>США</c:v>
                </c:pt>
                <c:pt idx="2">
                  <c:v>Великобританія</c:v>
                </c:pt>
                <c:pt idx="3">
                  <c:v>Чехія</c:v>
                </c:pt>
                <c:pt idx="4">
                  <c:v>Латвія</c:v>
                </c:pt>
                <c:pt idx="5">
                  <c:v>Росія</c:v>
                </c:pt>
                <c:pt idx="6">
                  <c:v>Україна 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4.7</c:v>
                </c:pt>
                <c:pt idx="1">
                  <c:v>7.6</c:v>
                </c:pt>
                <c:pt idx="2">
                  <c:v>7.5</c:v>
                </c:pt>
                <c:pt idx="3">
                  <c:v>6</c:v>
                </c:pt>
                <c:pt idx="4">
                  <c:v>15</c:v>
                </c:pt>
                <c:pt idx="5">
                  <c:v>7.6</c:v>
                </c:pt>
                <c:pt idx="6">
                  <c:v>8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466149934383199"/>
          <c:y val="0.25908296879556725"/>
          <c:w val="0.21334924540682415"/>
          <c:h val="0.5872754447360746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56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788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602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475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1848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01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361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09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31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35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542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571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54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53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62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474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C7705-0F32-426A-87A8-F976CAEE30E1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BC50166-3EB7-43A5-82F6-8B269DDE2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146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  <p:sldLayoutId id="2147483991" r:id="rId12"/>
    <p:sldLayoutId id="2147483992" r:id="rId13"/>
    <p:sldLayoutId id="2147483993" r:id="rId14"/>
    <p:sldLayoutId id="2147483994" r:id="rId15"/>
    <p:sldLayoutId id="21474839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bg2">
                <a:tint val="97000"/>
                <a:hueMod val="162000"/>
                <a:satMod val="200000"/>
                <a:lumMod val="124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60609" y="1687132"/>
            <a:ext cx="9646276" cy="4108361"/>
          </a:xfrm>
        </p:spPr>
        <p:txBody>
          <a:bodyPr>
            <a:noAutofit/>
          </a:bodyPr>
          <a:lstStyle/>
          <a:p>
            <a:r>
              <a:rPr lang="ru-RU" sz="8000" b="1" i="1" dirty="0" smtClean="0">
                <a:solidFill>
                  <a:srgbClr val="00B050"/>
                </a:solidFill>
              </a:rPr>
              <a:t>Як</a:t>
            </a:r>
            <a:r>
              <a:rPr lang="uk-UA" sz="8000" b="1" i="1" dirty="0" smtClean="0">
                <a:solidFill>
                  <a:srgbClr val="00B050"/>
                </a:solidFill>
              </a:rPr>
              <a:t>і причини та наслідки для економіки має безробіття</a:t>
            </a:r>
            <a:endParaRPr lang="ru-RU" sz="80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969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7394"/>
            <a:ext cx="8596668" cy="47167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i="1" dirty="0"/>
              <a:t>. </a:t>
            </a:r>
            <a:r>
              <a:rPr lang="ru-RU" sz="2400" b="1" i="1" dirty="0" err="1"/>
              <a:t>Безробіття</a:t>
            </a:r>
            <a:r>
              <a:rPr lang="ru-RU" sz="2400" b="1" i="1" dirty="0"/>
              <a:t> </a:t>
            </a:r>
            <a:r>
              <a:rPr lang="ru-RU" sz="2400" b="1" i="1" dirty="0" err="1"/>
              <a:t>має</a:t>
            </a:r>
            <a:r>
              <a:rPr lang="ru-RU" sz="2400" b="1" i="1" dirty="0"/>
              <a:t> великий </a:t>
            </a:r>
            <a:r>
              <a:rPr lang="ru-RU" sz="2400" b="1" i="1" dirty="0" err="1"/>
              <a:t>вплив</a:t>
            </a:r>
            <a:r>
              <a:rPr lang="ru-RU" sz="2400" b="1" i="1" dirty="0"/>
              <a:t> на </a:t>
            </a:r>
            <a:r>
              <a:rPr lang="ru-RU" sz="2400" b="1" i="1" dirty="0" err="1"/>
              <a:t>суспільство</a:t>
            </a:r>
            <a:r>
              <a:rPr lang="ru-RU" sz="2400" b="1" i="1" dirty="0"/>
              <a:t> не </a:t>
            </a:r>
            <a:r>
              <a:rPr lang="ru-RU" sz="2400" b="1" i="1" dirty="0" err="1"/>
              <a:t>тільки</a:t>
            </a:r>
            <a:r>
              <a:rPr lang="ru-RU" sz="2400" b="1" i="1" dirty="0"/>
              <a:t> як </a:t>
            </a:r>
            <a:r>
              <a:rPr lang="ru-RU" sz="2400" b="1" i="1" dirty="0" err="1"/>
              <a:t>економічне</a:t>
            </a:r>
            <a:r>
              <a:rPr lang="ru-RU" sz="2400" b="1" i="1" dirty="0"/>
              <a:t>, але і як </a:t>
            </a:r>
            <a:r>
              <a:rPr lang="ru-RU" sz="2400" b="1" i="1" dirty="0" err="1"/>
              <a:t>соціальне</a:t>
            </a:r>
            <a:r>
              <a:rPr lang="ru-RU" sz="2400" b="1" i="1" dirty="0"/>
              <a:t> </a:t>
            </a:r>
            <a:r>
              <a:rPr lang="ru-RU" sz="2400" b="1" i="1" dirty="0" err="1"/>
              <a:t>явище</a:t>
            </a:r>
            <a:r>
              <a:rPr lang="ru-RU" sz="2400" b="1" i="1" dirty="0"/>
              <a:t>, </a:t>
            </a:r>
            <a:r>
              <a:rPr lang="ru-RU" sz="2400" b="1" i="1" dirty="0" err="1"/>
              <a:t>адже</a:t>
            </a:r>
            <a:r>
              <a:rPr lang="ru-RU" sz="2400" b="1" i="1" dirty="0"/>
              <a:t> </a:t>
            </a:r>
            <a:r>
              <a:rPr lang="ru-RU" sz="2400" b="1" i="1" dirty="0" err="1"/>
              <a:t>безробітні</a:t>
            </a:r>
            <a:r>
              <a:rPr lang="ru-RU" sz="2400" b="1" i="1" dirty="0"/>
              <a:t>, по </a:t>
            </a:r>
            <a:r>
              <a:rPr lang="ru-RU" sz="2400" b="1" i="1" dirty="0" err="1"/>
              <a:t>суті</a:t>
            </a:r>
            <a:r>
              <a:rPr lang="ru-RU" sz="2400" b="1" i="1" dirty="0"/>
              <a:t>, не </a:t>
            </a:r>
            <a:r>
              <a:rPr lang="ru-RU" sz="2400" b="1" i="1" dirty="0" err="1"/>
              <a:t>мають</a:t>
            </a:r>
            <a:r>
              <a:rPr lang="ru-RU" sz="2400" b="1" i="1" dirty="0"/>
              <a:t> </a:t>
            </a:r>
            <a:r>
              <a:rPr lang="ru-RU" sz="2400" b="1" i="1" dirty="0" err="1"/>
              <a:t>ніякого</a:t>
            </a:r>
            <a:r>
              <a:rPr lang="ru-RU" sz="2400" b="1" i="1" dirty="0"/>
              <a:t> </a:t>
            </a:r>
            <a:r>
              <a:rPr lang="ru-RU" sz="2400" b="1" i="1" dirty="0" err="1"/>
              <a:t>джерела</a:t>
            </a:r>
            <a:r>
              <a:rPr lang="ru-RU" sz="2400" b="1" i="1" dirty="0"/>
              <a:t> доходу, </a:t>
            </a:r>
            <a:r>
              <a:rPr lang="ru-RU" sz="2400" b="1" i="1" dirty="0" err="1"/>
              <a:t>крім</a:t>
            </a:r>
            <a:r>
              <a:rPr lang="ru-RU" sz="2400" b="1" i="1" dirty="0"/>
              <a:t> </a:t>
            </a:r>
            <a:r>
              <a:rPr lang="ru-RU" sz="2400" b="1" i="1" dirty="0" err="1"/>
              <a:t>допомоги</a:t>
            </a:r>
            <a:r>
              <a:rPr lang="ru-RU" sz="2400" b="1" i="1" dirty="0"/>
              <a:t> по </a:t>
            </a:r>
            <a:r>
              <a:rPr lang="ru-RU" sz="2400" b="1" i="1" dirty="0" err="1"/>
              <a:t>безробіттю</a:t>
            </a:r>
            <a:r>
              <a:rPr lang="ru-RU" sz="2400" b="1" i="1" dirty="0"/>
              <a:t> і, будучи </a:t>
            </a:r>
            <a:r>
              <a:rPr lang="ru-RU" sz="2400" b="1" i="1" dirty="0" err="1"/>
              <a:t>обмеженими</a:t>
            </a:r>
            <a:r>
              <a:rPr lang="ru-RU" sz="2400" b="1" i="1" dirty="0"/>
              <a:t> у </a:t>
            </a:r>
            <a:r>
              <a:rPr lang="ru-RU" sz="2400" b="1" i="1" dirty="0" err="1"/>
              <a:t>фінансових</a:t>
            </a:r>
            <a:r>
              <a:rPr lang="ru-RU" sz="2400" b="1" i="1" dirty="0"/>
              <a:t> </a:t>
            </a:r>
            <a:r>
              <a:rPr lang="ru-RU" sz="2400" b="1" i="1" dirty="0" err="1"/>
              <a:t>можливостях</a:t>
            </a:r>
            <a:r>
              <a:rPr lang="ru-RU" sz="2400" b="1" i="1" dirty="0"/>
              <a:t>, </a:t>
            </a:r>
            <a:r>
              <a:rPr lang="ru-RU" sz="2400" b="1" i="1" dirty="0" err="1"/>
              <a:t>відчувають</a:t>
            </a:r>
            <a:r>
              <a:rPr lang="ru-RU" sz="2400" b="1" i="1" dirty="0"/>
              <a:t> себе </a:t>
            </a:r>
            <a:r>
              <a:rPr lang="ru-RU" sz="2400" b="1" i="1" dirty="0" err="1"/>
              <a:t>неповноцінними</a:t>
            </a:r>
            <a:r>
              <a:rPr lang="ru-RU" sz="2400" b="1" i="1" dirty="0"/>
              <a:t> членами </a:t>
            </a:r>
            <a:r>
              <a:rPr lang="ru-RU" sz="2400" b="1" i="1" dirty="0" err="1"/>
              <a:t>суспільства</a:t>
            </a:r>
            <a:r>
              <a:rPr lang="ru-RU" sz="2400" b="1" i="1" dirty="0"/>
              <a:t>. У </a:t>
            </a:r>
            <a:r>
              <a:rPr lang="ru-RU" sz="2400" b="1" i="1" dirty="0" err="1"/>
              <a:t>випадку</a:t>
            </a:r>
            <a:r>
              <a:rPr lang="ru-RU" sz="2400" b="1" i="1" dirty="0"/>
              <a:t>, </a:t>
            </a:r>
            <a:r>
              <a:rPr lang="ru-RU" sz="2400" b="1" i="1" dirty="0" err="1"/>
              <a:t>якщо</a:t>
            </a:r>
            <a:r>
              <a:rPr lang="ru-RU" sz="2400" b="1" i="1" dirty="0"/>
              <a:t> </a:t>
            </a:r>
            <a:r>
              <a:rPr lang="ru-RU" sz="2400" b="1" i="1" dirty="0" err="1"/>
              <a:t>кількість</a:t>
            </a:r>
            <a:r>
              <a:rPr lang="ru-RU" sz="2400" b="1" i="1" dirty="0"/>
              <a:t> </a:t>
            </a:r>
            <a:r>
              <a:rPr lang="ru-RU" sz="2400" b="1" i="1" dirty="0" err="1"/>
              <a:t>безробітних</a:t>
            </a:r>
            <a:r>
              <a:rPr lang="ru-RU" sz="2400" b="1" i="1" dirty="0"/>
              <a:t> в </a:t>
            </a:r>
            <a:r>
              <a:rPr lang="ru-RU" sz="2400" b="1" i="1" dirty="0" err="1"/>
              <a:t>країні</a:t>
            </a:r>
            <a:r>
              <a:rPr lang="ru-RU" sz="2400" b="1" i="1" dirty="0"/>
              <a:t> росте і </a:t>
            </a:r>
            <a:r>
              <a:rPr lang="ru-RU" sz="2400" b="1" i="1" dirty="0" err="1"/>
              <a:t>стає</a:t>
            </a:r>
            <a:r>
              <a:rPr lang="ru-RU" sz="2400" b="1" i="1" dirty="0"/>
              <a:t> </a:t>
            </a:r>
            <a:r>
              <a:rPr lang="ru-RU" sz="2400" b="1" i="1" dirty="0" err="1"/>
              <a:t>критичним</a:t>
            </a:r>
            <a:r>
              <a:rPr lang="ru-RU" sz="2400" b="1" i="1" dirty="0"/>
              <a:t>, </a:t>
            </a:r>
            <a:r>
              <a:rPr lang="ru-RU" sz="2400" b="1" i="1" dirty="0" err="1"/>
              <a:t>це</a:t>
            </a:r>
            <a:r>
              <a:rPr lang="ru-RU" sz="2400" b="1" i="1" dirty="0"/>
              <a:t> </a:t>
            </a:r>
            <a:r>
              <a:rPr lang="ru-RU" sz="2400" b="1" i="1" dirty="0" err="1"/>
              <a:t>може</a:t>
            </a:r>
            <a:r>
              <a:rPr lang="ru-RU" sz="2400" b="1" i="1" dirty="0"/>
              <a:t> </a:t>
            </a:r>
            <a:r>
              <a:rPr lang="ru-RU" sz="2400" b="1" i="1" dirty="0" err="1"/>
              <a:t>призвести</a:t>
            </a:r>
            <a:r>
              <a:rPr lang="ru-RU" sz="2400" b="1" i="1" dirty="0"/>
              <a:t> до таких </a:t>
            </a:r>
            <a:r>
              <a:rPr lang="ru-RU" sz="2400" b="1" i="1" dirty="0" err="1"/>
              <a:t>негативних</a:t>
            </a:r>
            <a:r>
              <a:rPr lang="ru-RU" sz="2400" b="1" i="1" dirty="0"/>
              <a:t> </a:t>
            </a:r>
            <a:r>
              <a:rPr lang="ru-RU" sz="2400" b="1" i="1" dirty="0" err="1"/>
              <a:t>явищ</a:t>
            </a:r>
            <a:r>
              <a:rPr lang="ru-RU" sz="2400" b="1" i="1" dirty="0"/>
              <a:t>, як </a:t>
            </a:r>
            <a:r>
              <a:rPr lang="ru-RU" sz="2400" b="1" i="1" dirty="0" err="1"/>
              <a:t>акції</a:t>
            </a:r>
            <a:r>
              <a:rPr lang="ru-RU" sz="2400" b="1" i="1" dirty="0"/>
              <a:t> протесту і </a:t>
            </a:r>
            <a:r>
              <a:rPr lang="ru-RU" sz="2400" b="1" i="1" dirty="0" err="1"/>
              <a:t>збільшення</a:t>
            </a:r>
            <a:r>
              <a:rPr lang="ru-RU" sz="2400" b="1" i="1" dirty="0"/>
              <a:t> </a:t>
            </a:r>
            <a:r>
              <a:rPr lang="ru-RU" sz="2400" b="1" i="1" dirty="0" err="1"/>
              <a:t>відсотка</a:t>
            </a:r>
            <a:r>
              <a:rPr lang="ru-RU" sz="2400" b="1" i="1" dirty="0"/>
              <a:t> людей, </a:t>
            </a:r>
            <a:r>
              <a:rPr lang="ru-RU" sz="2400" b="1" i="1" dirty="0" err="1"/>
              <a:t>що</a:t>
            </a:r>
            <a:r>
              <a:rPr lang="ru-RU" sz="2400" b="1" i="1" dirty="0"/>
              <a:t> </a:t>
            </a:r>
            <a:r>
              <a:rPr lang="ru-RU" sz="2400" b="1" i="1" dirty="0" err="1"/>
              <a:t>живуть</a:t>
            </a:r>
            <a:r>
              <a:rPr lang="ru-RU" sz="2400" b="1" i="1" dirty="0"/>
              <a:t> за </a:t>
            </a:r>
            <a:r>
              <a:rPr lang="ru-RU" sz="2400" b="1" i="1" dirty="0" err="1"/>
              <a:t>межею</a:t>
            </a:r>
            <a:r>
              <a:rPr lang="ru-RU" sz="2400" b="1" i="1" dirty="0"/>
              <a:t> </a:t>
            </a:r>
            <a:r>
              <a:rPr lang="ru-RU" sz="2400" b="1" i="1" dirty="0" err="1"/>
              <a:t>бідності</a:t>
            </a:r>
            <a:r>
              <a:rPr lang="ru-RU" sz="2400" b="1" i="1" dirty="0"/>
              <a:t>. </a:t>
            </a:r>
            <a:r>
              <a:rPr lang="ru-RU" sz="2400" b="1" i="1" dirty="0" err="1"/>
              <a:t>Щоб</a:t>
            </a:r>
            <a:r>
              <a:rPr lang="ru-RU" sz="2400" b="1" i="1" dirty="0"/>
              <a:t> </a:t>
            </a:r>
            <a:r>
              <a:rPr lang="ru-RU" sz="2400" b="1" i="1" dirty="0" err="1"/>
              <a:t>уникнути</a:t>
            </a:r>
            <a:r>
              <a:rPr lang="ru-RU" sz="2400" b="1" i="1" dirty="0"/>
              <a:t> </a:t>
            </a:r>
            <a:r>
              <a:rPr lang="ru-RU" sz="2400" b="1" i="1" dirty="0" err="1"/>
              <a:t>цього</a:t>
            </a:r>
            <a:r>
              <a:rPr lang="ru-RU" sz="2400" b="1" i="1" dirty="0"/>
              <a:t>, </a:t>
            </a:r>
            <a:r>
              <a:rPr lang="ru-RU" sz="2400" b="1" i="1" dirty="0" err="1"/>
              <a:t>явище</a:t>
            </a:r>
            <a:r>
              <a:rPr lang="ru-RU" sz="2400" b="1" i="1" dirty="0"/>
              <a:t> </a:t>
            </a:r>
            <a:r>
              <a:rPr lang="ru-RU" sz="2400" b="1" i="1" dirty="0" err="1"/>
              <a:t>безробіття</a:t>
            </a:r>
            <a:r>
              <a:rPr lang="ru-RU" sz="2400" b="1" i="1" dirty="0"/>
              <a:t> повинно </a:t>
            </a:r>
            <a:r>
              <a:rPr lang="ru-RU" sz="2400" b="1" i="1" dirty="0" err="1"/>
              <a:t>постійно</a:t>
            </a:r>
            <a:r>
              <a:rPr lang="ru-RU" sz="2400" b="1" i="1" dirty="0"/>
              <a:t> </a:t>
            </a:r>
            <a:r>
              <a:rPr lang="ru-RU" sz="2400" b="1" i="1" dirty="0" err="1"/>
              <a:t>перебувати</a:t>
            </a:r>
            <a:r>
              <a:rPr lang="ru-RU" sz="2400" b="1" i="1" dirty="0"/>
              <a:t> </a:t>
            </a:r>
            <a:r>
              <a:rPr lang="ru-RU" sz="2400" b="1" i="1" dirty="0" err="1"/>
              <a:t>уваги</a:t>
            </a:r>
            <a:r>
              <a:rPr lang="ru-RU" sz="2400" b="1" i="1" dirty="0"/>
              <a:t> </a:t>
            </a:r>
            <a:r>
              <a:rPr lang="ru-RU" sz="2400" b="1" i="1" dirty="0" err="1"/>
              <a:t>держави</a:t>
            </a:r>
            <a:r>
              <a:rPr lang="ru-RU" sz="2400" b="1" i="1" dirty="0"/>
              <a:t> та </a:t>
            </a:r>
            <a:r>
              <a:rPr lang="ru-RU" sz="2400" b="1" i="1" dirty="0" err="1"/>
              <a:t>вивчатися</a:t>
            </a:r>
            <a:r>
              <a:rPr lang="ru-RU" sz="2400" b="1" i="1" dirty="0"/>
              <a:t> </a:t>
            </a:r>
            <a:r>
              <a:rPr lang="ru-RU" sz="2400" b="1" i="1" dirty="0" err="1"/>
              <a:t>докладним</a:t>
            </a:r>
            <a:r>
              <a:rPr lang="ru-RU" sz="2400" b="1" i="1" dirty="0"/>
              <a:t> чином. </a:t>
            </a:r>
          </a:p>
        </p:txBody>
      </p:sp>
    </p:spTree>
    <p:extLst>
      <p:ext uri="{BB962C8B-B14F-4D97-AF65-F5344CB8AC3E}">
        <p14:creationId xmlns:p14="http://schemas.microsoft.com/office/powerpoint/2010/main" val="1485757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5002"/>
            <a:ext cx="10308345" cy="61561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8800" dirty="0" smtClean="0">
                <a:solidFill>
                  <a:srgbClr val="C00000"/>
                </a:solidFill>
              </a:rPr>
              <a:t>РОБОТУ ЗНАХОДИТЬ ТОЙ, ХТО ЇЇ ШУКАЄ</a:t>
            </a:r>
            <a:r>
              <a:rPr lang="uk-UA" sz="8800" dirty="0" smtClean="0">
                <a:solidFill>
                  <a:srgbClr val="C00000"/>
                </a:solidFill>
              </a:rPr>
              <a:t>!</a:t>
            </a:r>
          </a:p>
          <a:p>
            <a:pPr marL="0" indent="0">
              <a:buNone/>
            </a:pPr>
            <a:r>
              <a:rPr lang="uk-UA" sz="6600" dirty="0" smtClean="0">
                <a:solidFill>
                  <a:srgbClr val="002060"/>
                </a:solidFill>
              </a:rPr>
              <a:t>               </a:t>
            </a:r>
          </a:p>
          <a:p>
            <a:pPr marL="0" indent="0">
              <a:buNone/>
            </a:pPr>
            <a:r>
              <a:rPr lang="uk-UA" sz="6600" dirty="0">
                <a:solidFill>
                  <a:srgbClr val="002060"/>
                </a:solidFill>
              </a:rPr>
              <a:t> </a:t>
            </a:r>
            <a:r>
              <a:rPr lang="uk-UA" sz="6600" dirty="0" smtClean="0">
                <a:solidFill>
                  <a:srgbClr val="002060"/>
                </a:solidFill>
              </a:rPr>
              <a:t>              Дякую за увагу!</a:t>
            </a:r>
            <a:endParaRPr lang="ru-RU" sz="6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013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290219" cy="4700789"/>
          </a:xfrm>
        </p:spPr>
        <p:txBody>
          <a:bodyPr>
            <a:normAutofit fontScale="90000"/>
          </a:bodyPr>
          <a:lstStyle/>
          <a:p>
            <a:r>
              <a:rPr lang="ru-RU" b="1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Безробіття</a:t>
            </a:r>
            <a:r>
              <a:rPr lang="ru-RU" b="1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це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соціально-економічне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явище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, в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результаті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якого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частина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працездатного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B050"/>
                </a:solidFill>
                <a:latin typeface="Times New Roman" panose="02020603050405020304" pitchFamily="18" charset="0"/>
              </a:rPr>
              <a:t>населення</a:t>
            </a:r>
            <a:r>
              <a:rPr lang="ru-RU" sz="22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не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знайти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роботи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стає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відносно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надлишковою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поповнюючи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резерв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робочої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сили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, </a:t>
            </a:r>
            <a:r>
              <a:rPr lang="ru-RU" sz="2200" dirty="0" err="1" smtClean="0">
                <a:solidFill>
                  <a:srgbClr val="00B050"/>
                </a:solidFill>
                <a:latin typeface="Times New Roman" panose="02020603050405020304" pitchFamily="18" charset="0"/>
              </a:rPr>
              <a:t>тобто</a:t>
            </a:r>
            <a:r>
              <a:rPr lang="ru-RU" sz="22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B050"/>
                </a:solidFill>
                <a:latin typeface="Times New Roman" panose="02020603050405020304" pitchFamily="18" charset="0"/>
              </a:rPr>
              <a:t>це</a:t>
            </a:r>
            <a:r>
              <a:rPr lang="ru-RU" sz="22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  </a:t>
            </a:r>
            <a:r>
              <a:rPr lang="ru-RU" sz="2200" dirty="0" err="1" smtClean="0">
                <a:solidFill>
                  <a:srgbClr val="00B050"/>
                </a:solidFill>
                <a:latin typeface="Times New Roman" panose="02020603050405020304" pitchFamily="18" charset="0"/>
              </a:rPr>
              <a:t>перевищення</a:t>
            </a:r>
            <a:r>
              <a:rPr lang="ru-RU" sz="22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пропозиції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робочої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сили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над попитом на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неї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. </a:t>
            </a:r>
            <a:r>
              <a:rPr lang="ru-RU" sz="2200" dirty="0">
                <a:solidFill>
                  <a:srgbClr val="00B050"/>
                </a:solidFill>
              </a:rPr>
              <a:t/>
            </a:r>
            <a:br>
              <a:rPr lang="ru-RU" sz="2200" dirty="0">
                <a:solidFill>
                  <a:srgbClr val="00B050"/>
                </a:solidFill>
              </a:rPr>
            </a:br>
            <a:r>
              <a:rPr lang="ru-RU" sz="2200" dirty="0">
                <a:solidFill>
                  <a:srgbClr val="00B050"/>
                </a:solidFill>
              </a:rPr>
              <a:t/>
            </a:r>
            <a:br>
              <a:rPr lang="ru-RU" sz="2200" dirty="0">
                <a:solidFill>
                  <a:srgbClr val="00B050"/>
                </a:solidFill>
              </a:rPr>
            </a:b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Безробітною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є особа, яка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хоче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працювати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, але не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має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робочого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місця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, яке б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відповідало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рівню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її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професійної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підготовки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, стажу,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досвіду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ін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.</a:t>
            </a:r>
            <a:r>
              <a:rPr lang="ru-RU" sz="2200" dirty="0">
                <a:solidFill>
                  <a:srgbClr val="00B050"/>
                </a:solidFill>
              </a:rPr>
              <a:t/>
            </a:r>
            <a:br>
              <a:rPr lang="ru-RU" sz="2200" dirty="0">
                <a:solidFill>
                  <a:srgbClr val="00B050"/>
                </a:solidFill>
              </a:rPr>
            </a:br>
            <a:r>
              <a:rPr lang="ru-RU" sz="2200" dirty="0">
                <a:solidFill>
                  <a:srgbClr val="00B050"/>
                </a:solidFill>
              </a:rPr>
              <a:t/>
            </a:r>
            <a:br>
              <a:rPr lang="ru-RU" sz="2200" dirty="0">
                <a:solidFill>
                  <a:srgbClr val="00B050"/>
                </a:solidFill>
              </a:rPr>
            </a:b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Відповідно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до Закону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“Про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зайнятість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населення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”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безробітними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вважаються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працездатні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громадяни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у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працездатному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віці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через не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залежні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них причини не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мають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заробітку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і трудового доходу,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зареєстровані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у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державній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службі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зайнятості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як особи,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шукають</a:t>
            </a:r>
            <a:r>
              <a:rPr lang="ru-RU" sz="2200" dirty="0">
                <a:solidFill>
                  <a:srgbClr val="00B050"/>
                </a:solidFill>
                <a:latin typeface="Times New Roman" panose="02020603050405020304" pitchFamily="18" charset="0"/>
              </a:rPr>
              <a:t> роботу. </a:t>
            </a:r>
            <a:r>
              <a:rPr lang="ru-RU" sz="2200" dirty="0">
                <a:solidFill>
                  <a:srgbClr val="00B050"/>
                </a:solidFill>
              </a:rPr>
              <a:t/>
            </a:r>
            <a:br>
              <a:rPr lang="ru-RU" sz="2200" dirty="0">
                <a:solidFill>
                  <a:srgbClr val="00B050"/>
                </a:solidFill>
              </a:rPr>
            </a:br>
            <a:r>
              <a:rPr lang="ru-RU" sz="2200" dirty="0" smtClean="0">
                <a:solidFill>
                  <a:srgbClr val="00B050"/>
                </a:solidFill>
              </a:rPr>
              <a:t/>
            </a:r>
            <a:br>
              <a:rPr lang="ru-RU" sz="2200" dirty="0" smtClean="0">
                <a:solidFill>
                  <a:srgbClr val="00B050"/>
                </a:solidFill>
              </a:rPr>
            </a:br>
            <a:r>
              <a:rPr lang="ru-RU" sz="2200" dirty="0">
                <a:solidFill>
                  <a:srgbClr val="00B050"/>
                </a:solidFill>
              </a:rPr>
              <a:t> </a:t>
            </a:r>
            <a:r>
              <a:rPr lang="ru-RU" sz="2200" dirty="0" smtClean="0">
                <a:solidFill>
                  <a:srgbClr val="00B050"/>
                </a:solidFill>
              </a:rPr>
              <a:t>                                 </a:t>
            </a:r>
            <a:endParaRPr lang="ru-RU" sz="2200" dirty="0">
              <a:solidFill>
                <a:srgbClr val="00B05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89" y="3835926"/>
            <a:ext cx="4388876" cy="29126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588" y="3475262"/>
            <a:ext cx="4829577" cy="32732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19478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8952" y="656823"/>
            <a:ext cx="8512935" cy="708338"/>
          </a:xfrm>
        </p:spPr>
        <p:txBody>
          <a:bodyPr>
            <a:normAutofit/>
          </a:bodyPr>
          <a:lstStyle/>
          <a:p>
            <a:r>
              <a:rPr lang="uk-UA" b="1" i="1" u="sng" dirty="0" smtClean="0"/>
              <a:t>Типи</a:t>
            </a:r>
            <a:r>
              <a:rPr lang="uk-UA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безробіття</a:t>
            </a:r>
            <a:endParaRPr lang="ru-RU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214" y="1365161"/>
            <a:ext cx="11990231" cy="516424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</a:t>
            </a:r>
            <a:r>
              <a:rPr lang="ru-RU" sz="2200" dirty="0" smtClean="0">
                <a:solidFill>
                  <a:srgbClr val="FF0000"/>
                </a:solidFill>
              </a:rPr>
              <a:t>До </a:t>
            </a:r>
            <a:r>
              <a:rPr lang="ru-RU" sz="2200" dirty="0" err="1">
                <a:solidFill>
                  <a:srgbClr val="FF0000"/>
                </a:solidFill>
              </a:rPr>
              <a:t>основних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dirty="0" err="1">
                <a:solidFill>
                  <a:srgbClr val="FF0000"/>
                </a:solidFill>
              </a:rPr>
              <a:t>типів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dirty="0" err="1">
                <a:solidFill>
                  <a:srgbClr val="FF0000"/>
                </a:solidFill>
              </a:rPr>
              <a:t>безробіття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dirty="0" err="1">
                <a:solidFill>
                  <a:srgbClr val="FF0000"/>
                </a:solidFill>
              </a:rPr>
              <a:t>відносять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dirty="0" err="1">
                <a:solidFill>
                  <a:srgbClr val="FF0000"/>
                </a:solidFill>
              </a:rPr>
              <a:t>добровільне</a:t>
            </a:r>
            <a:r>
              <a:rPr lang="ru-RU" sz="2200" dirty="0">
                <a:solidFill>
                  <a:srgbClr val="FF0000"/>
                </a:solidFill>
              </a:rPr>
              <a:t>, </a:t>
            </a:r>
            <a:r>
              <a:rPr lang="ru-RU" sz="2200" dirty="0" err="1">
                <a:solidFill>
                  <a:srgbClr val="FF0000"/>
                </a:solidFill>
              </a:rPr>
              <a:t>природне</a:t>
            </a:r>
            <a:r>
              <a:rPr lang="ru-RU" sz="2200" dirty="0">
                <a:solidFill>
                  <a:srgbClr val="FF0000"/>
                </a:solidFill>
              </a:rPr>
              <a:t> (</a:t>
            </a:r>
            <a:r>
              <a:rPr lang="ru-RU" sz="2200" dirty="0" err="1">
                <a:solidFill>
                  <a:srgbClr val="FF0000"/>
                </a:solidFill>
              </a:rPr>
              <a:t>або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dirty="0" err="1">
                <a:solidFill>
                  <a:srgbClr val="FF0000"/>
                </a:solidFill>
              </a:rPr>
              <a:t>соціальне</a:t>
            </a:r>
            <a:r>
              <a:rPr lang="ru-RU" sz="2200" dirty="0">
                <a:solidFill>
                  <a:srgbClr val="FF0000"/>
                </a:solidFill>
              </a:rPr>
              <a:t>), та </a:t>
            </a:r>
            <a:r>
              <a:rPr lang="ru-RU" sz="2200" dirty="0" err="1">
                <a:solidFill>
                  <a:srgbClr val="FF0000"/>
                </a:solidFill>
              </a:rPr>
              <a:t>вимушене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dirty="0" err="1">
                <a:solidFill>
                  <a:srgbClr val="FF0000"/>
                </a:solidFill>
              </a:rPr>
              <a:t>безробіття</a:t>
            </a:r>
            <a:r>
              <a:rPr lang="ru-RU" sz="2200" dirty="0">
                <a:solidFill>
                  <a:srgbClr val="FF0000"/>
                </a:solidFill>
              </a:rPr>
              <a:t>.</a:t>
            </a:r>
          </a:p>
          <a:p>
            <a:r>
              <a:rPr lang="ru-RU" sz="2200" b="1" i="1" dirty="0" err="1" smtClean="0">
                <a:solidFill>
                  <a:srgbClr val="00B050"/>
                </a:solidFill>
              </a:rPr>
              <a:t>Добровільне</a:t>
            </a:r>
            <a:r>
              <a:rPr lang="ru-RU" sz="2200" b="1" i="1" dirty="0" smtClean="0">
                <a:solidFill>
                  <a:srgbClr val="00B050"/>
                </a:solidFill>
              </a:rPr>
              <a:t> </a:t>
            </a:r>
            <a:r>
              <a:rPr lang="ru-RU" sz="2200" b="1" i="1" dirty="0" err="1">
                <a:solidFill>
                  <a:srgbClr val="00B050"/>
                </a:solidFill>
              </a:rPr>
              <a:t>безробіття</a:t>
            </a:r>
            <a:r>
              <a:rPr lang="ru-RU" sz="2200" b="1" i="1" dirty="0">
                <a:solidFill>
                  <a:srgbClr val="00B050"/>
                </a:solidFill>
              </a:rPr>
              <a:t> </a:t>
            </a:r>
            <a:r>
              <a:rPr lang="ru-RU" sz="2200" dirty="0">
                <a:solidFill>
                  <a:srgbClr val="002060"/>
                </a:solidFill>
              </a:rPr>
              <a:t>– тип </a:t>
            </a:r>
            <a:r>
              <a:rPr lang="ru-RU" sz="2200" dirty="0" err="1">
                <a:solidFill>
                  <a:srgbClr val="002060"/>
                </a:solidFill>
              </a:rPr>
              <a:t>безробіття</a:t>
            </a:r>
            <a:r>
              <a:rPr lang="ru-RU" sz="2200" dirty="0">
                <a:solidFill>
                  <a:srgbClr val="002060"/>
                </a:solidFill>
              </a:rPr>
              <a:t>, </a:t>
            </a:r>
            <a:r>
              <a:rPr lang="ru-RU" sz="2200" dirty="0" err="1">
                <a:solidFill>
                  <a:srgbClr val="002060"/>
                </a:solidFill>
              </a:rPr>
              <a:t>який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існує</a:t>
            </a:r>
            <a:r>
              <a:rPr lang="ru-RU" sz="2200" dirty="0">
                <a:solidFill>
                  <a:srgbClr val="002060"/>
                </a:solidFill>
              </a:rPr>
              <a:t> за </a:t>
            </a:r>
            <a:r>
              <a:rPr lang="ru-RU" sz="2200" dirty="0" err="1">
                <a:solidFill>
                  <a:srgbClr val="002060"/>
                </a:solidFill>
              </a:rPr>
              <a:t>наявності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вільних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робочих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місць</a:t>
            </a:r>
            <a:r>
              <a:rPr lang="ru-RU" sz="2200" dirty="0">
                <a:solidFill>
                  <a:srgbClr val="002060"/>
                </a:solidFill>
              </a:rPr>
              <a:t>. </a:t>
            </a:r>
            <a:r>
              <a:rPr lang="ru-RU" sz="2200" dirty="0" err="1">
                <a:solidFill>
                  <a:srgbClr val="002060"/>
                </a:solidFill>
              </a:rPr>
              <a:t>Така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ситуація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можлива</a:t>
            </a:r>
            <a:r>
              <a:rPr lang="ru-RU" sz="2200" dirty="0">
                <a:solidFill>
                  <a:srgbClr val="002060"/>
                </a:solidFill>
              </a:rPr>
              <a:t>, коли особи </a:t>
            </a:r>
            <a:r>
              <a:rPr lang="ru-RU" sz="2200" dirty="0" err="1">
                <a:solidFill>
                  <a:srgbClr val="002060"/>
                </a:solidFill>
              </a:rPr>
              <a:t>працездатного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віку</a:t>
            </a:r>
            <a:r>
              <a:rPr lang="ru-RU" sz="2200" dirty="0">
                <a:solidFill>
                  <a:srgbClr val="002060"/>
                </a:solidFill>
              </a:rPr>
              <a:t> не </a:t>
            </a:r>
            <a:r>
              <a:rPr lang="ru-RU" sz="2200" dirty="0" err="1">
                <a:solidFill>
                  <a:srgbClr val="002060"/>
                </a:solidFill>
              </a:rPr>
              <a:t>влаштовуються</a:t>
            </a:r>
            <a:r>
              <a:rPr lang="ru-RU" sz="2200" dirty="0">
                <a:solidFill>
                  <a:srgbClr val="002060"/>
                </a:solidFill>
              </a:rPr>
              <a:t> на роботу через </a:t>
            </a:r>
            <a:r>
              <a:rPr lang="ru-RU" sz="2200" dirty="0" err="1">
                <a:solidFill>
                  <a:srgbClr val="002060"/>
                </a:solidFill>
              </a:rPr>
              <a:t>недостатній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рівень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заробітної</a:t>
            </a:r>
            <a:r>
              <a:rPr lang="ru-RU" sz="2200" dirty="0">
                <a:solidFill>
                  <a:srgbClr val="002060"/>
                </a:solidFill>
              </a:rPr>
              <a:t> плати, </a:t>
            </a:r>
            <a:r>
              <a:rPr lang="ru-RU" sz="2200" dirty="0" err="1">
                <a:solidFill>
                  <a:srgbClr val="002060"/>
                </a:solidFill>
              </a:rPr>
              <a:t>наявність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лише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важкої</a:t>
            </a:r>
            <a:r>
              <a:rPr lang="ru-RU" sz="2200" dirty="0">
                <a:solidFill>
                  <a:srgbClr val="002060"/>
                </a:solidFill>
              </a:rPr>
              <a:t> та </a:t>
            </a:r>
            <a:r>
              <a:rPr lang="ru-RU" sz="2200" dirty="0" err="1">
                <a:solidFill>
                  <a:srgbClr val="002060"/>
                </a:solidFill>
              </a:rPr>
              <a:t>непрестижної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праці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тощо</a:t>
            </a:r>
            <a:r>
              <a:rPr lang="ru-RU" sz="2200" dirty="0">
                <a:solidFill>
                  <a:srgbClr val="002060"/>
                </a:solidFill>
              </a:rPr>
              <a:t>, але приступили б до </a:t>
            </a:r>
            <a:r>
              <a:rPr lang="ru-RU" sz="2200" dirty="0" err="1">
                <a:solidFill>
                  <a:srgbClr val="002060"/>
                </a:solidFill>
              </a:rPr>
              <a:t>роботи</a:t>
            </a:r>
            <a:r>
              <a:rPr lang="ru-RU" sz="2200" dirty="0">
                <a:solidFill>
                  <a:srgbClr val="002060"/>
                </a:solidFill>
              </a:rPr>
              <a:t>, </a:t>
            </a:r>
            <a:r>
              <a:rPr lang="ru-RU" sz="2200" dirty="0" err="1">
                <a:solidFill>
                  <a:srgbClr val="002060"/>
                </a:solidFill>
              </a:rPr>
              <a:t>якби</a:t>
            </a:r>
            <a:r>
              <a:rPr lang="ru-RU" sz="2200" dirty="0">
                <a:solidFill>
                  <a:srgbClr val="002060"/>
                </a:solidFill>
              </a:rPr>
              <a:t> вона </a:t>
            </a:r>
            <a:r>
              <a:rPr lang="ru-RU" sz="2200" dirty="0" err="1">
                <a:solidFill>
                  <a:srgbClr val="002060"/>
                </a:solidFill>
              </a:rPr>
              <a:t>їм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підходила</a:t>
            </a:r>
            <a:r>
              <a:rPr lang="ru-RU" sz="2200" dirty="0">
                <a:solidFill>
                  <a:srgbClr val="002060"/>
                </a:solidFill>
              </a:rPr>
              <a:t>.</a:t>
            </a:r>
          </a:p>
          <a:p>
            <a:r>
              <a:rPr lang="ru-RU" sz="2200" b="1" i="1" dirty="0" smtClean="0">
                <a:solidFill>
                  <a:srgbClr val="00B050"/>
                </a:solidFill>
              </a:rPr>
              <a:t> </a:t>
            </a:r>
            <a:r>
              <a:rPr lang="ru-RU" sz="2200" b="1" i="1" dirty="0" err="1">
                <a:solidFill>
                  <a:srgbClr val="00B050"/>
                </a:solidFill>
              </a:rPr>
              <a:t>Природне</a:t>
            </a:r>
            <a:r>
              <a:rPr lang="ru-RU" sz="2200" b="1" i="1" dirty="0">
                <a:solidFill>
                  <a:srgbClr val="00B050"/>
                </a:solidFill>
              </a:rPr>
              <a:t> (</a:t>
            </a:r>
            <a:r>
              <a:rPr lang="ru-RU" sz="2200" b="1" i="1" dirty="0" err="1">
                <a:solidFill>
                  <a:srgbClr val="00B050"/>
                </a:solidFill>
              </a:rPr>
              <a:t>соціальне</a:t>
            </a:r>
            <a:r>
              <a:rPr lang="ru-RU" sz="2200" b="1" i="1" dirty="0">
                <a:solidFill>
                  <a:srgbClr val="00B050"/>
                </a:solidFill>
              </a:rPr>
              <a:t>) </a:t>
            </a:r>
            <a:r>
              <a:rPr lang="ru-RU" sz="2200" b="1" i="1" dirty="0" err="1">
                <a:solidFill>
                  <a:srgbClr val="00B050"/>
                </a:solidFill>
              </a:rPr>
              <a:t>безробіття</a:t>
            </a:r>
            <a:r>
              <a:rPr lang="ru-RU" sz="2200" b="1" i="1" dirty="0">
                <a:solidFill>
                  <a:srgbClr val="00B050"/>
                </a:solidFill>
              </a:rPr>
              <a:t> </a:t>
            </a:r>
            <a:r>
              <a:rPr lang="ru-RU" sz="2200" dirty="0">
                <a:solidFill>
                  <a:srgbClr val="002060"/>
                </a:solidFill>
              </a:rPr>
              <a:t>– тип </a:t>
            </a:r>
            <a:r>
              <a:rPr lang="ru-RU" sz="2200" dirty="0" err="1">
                <a:solidFill>
                  <a:srgbClr val="002060"/>
                </a:solidFill>
              </a:rPr>
              <a:t>безробіття</a:t>
            </a:r>
            <a:r>
              <a:rPr lang="ru-RU" sz="2200" dirty="0">
                <a:solidFill>
                  <a:srgbClr val="002060"/>
                </a:solidFill>
              </a:rPr>
              <a:t>, </a:t>
            </a:r>
            <a:r>
              <a:rPr lang="ru-RU" sz="2200" dirty="0" err="1">
                <a:solidFill>
                  <a:srgbClr val="002060"/>
                </a:solidFill>
              </a:rPr>
              <a:t>який</a:t>
            </a:r>
            <a:r>
              <a:rPr lang="ru-RU" sz="2200" dirty="0">
                <a:solidFill>
                  <a:srgbClr val="002060"/>
                </a:solidFill>
              </a:rPr>
              <a:t> практично не </a:t>
            </a:r>
            <a:r>
              <a:rPr lang="ru-RU" sz="2200" dirty="0" err="1">
                <a:solidFill>
                  <a:srgbClr val="002060"/>
                </a:solidFill>
              </a:rPr>
              <a:t>може</a:t>
            </a:r>
            <a:r>
              <a:rPr lang="ru-RU" sz="2200" dirty="0">
                <a:solidFill>
                  <a:srgbClr val="002060"/>
                </a:solidFill>
              </a:rPr>
              <a:t> бути </a:t>
            </a:r>
            <a:r>
              <a:rPr lang="ru-RU" sz="2200" dirty="0" err="1">
                <a:solidFill>
                  <a:srgbClr val="002060"/>
                </a:solidFill>
              </a:rPr>
              <a:t>ліквідований</a:t>
            </a:r>
            <a:r>
              <a:rPr lang="ru-RU" sz="2200" dirty="0">
                <a:solidFill>
                  <a:srgbClr val="002060"/>
                </a:solidFill>
              </a:rPr>
              <a:t> за </a:t>
            </a:r>
            <a:r>
              <a:rPr lang="ru-RU" sz="2200" dirty="0" err="1">
                <a:solidFill>
                  <a:srgbClr val="002060"/>
                </a:solidFill>
              </a:rPr>
              <a:t>існуючої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економічної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системи</a:t>
            </a:r>
            <a:r>
              <a:rPr lang="ru-RU" sz="2200" dirty="0">
                <a:solidFill>
                  <a:srgbClr val="002060"/>
                </a:solidFill>
              </a:rPr>
              <a:t>. До </a:t>
            </a:r>
            <a:r>
              <a:rPr lang="ru-RU" sz="2200" dirty="0" err="1">
                <a:solidFill>
                  <a:srgbClr val="002060"/>
                </a:solidFill>
              </a:rPr>
              <a:t>його</a:t>
            </a:r>
            <a:r>
              <a:rPr lang="ru-RU" sz="2200" dirty="0">
                <a:solidFill>
                  <a:srgbClr val="002060"/>
                </a:solidFill>
              </a:rPr>
              <a:t> форм </a:t>
            </a:r>
            <a:r>
              <a:rPr lang="ru-RU" sz="2200" dirty="0" err="1">
                <a:solidFill>
                  <a:srgbClr val="002060"/>
                </a:solidFill>
              </a:rPr>
              <a:t>західні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економісти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відносять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фрикційне</a:t>
            </a:r>
            <a:r>
              <a:rPr lang="ru-RU" sz="2200" dirty="0">
                <a:solidFill>
                  <a:srgbClr val="002060"/>
                </a:solidFill>
              </a:rPr>
              <a:t>, </a:t>
            </a:r>
            <a:r>
              <a:rPr lang="ru-RU" sz="2200" dirty="0" err="1">
                <a:solidFill>
                  <a:srgbClr val="002060"/>
                </a:solidFill>
              </a:rPr>
              <a:t>структурне</a:t>
            </a:r>
            <a:r>
              <a:rPr lang="ru-RU" sz="2200" dirty="0">
                <a:solidFill>
                  <a:srgbClr val="002060"/>
                </a:solidFill>
              </a:rPr>
              <a:t> та </a:t>
            </a:r>
            <a:r>
              <a:rPr lang="ru-RU" sz="2200" dirty="0" err="1">
                <a:solidFill>
                  <a:srgbClr val="002060"/>
                </a:solidFill>
              </a:rPr>
              <a:t>циклічне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безробіття</a:t>
            </a:r>
            <a:r>
              <a:rPr lang="ru-RU" sz="22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2200" b="1" i="1" dirty="0" err="1">
                <a:solidFill>
                  <a:srgbClr val="00B050"/>
                </a:solidFill>
              </a:rPr>
              <a:t>Вимушене</a:t>
            </a:r>
            <a:r>
              <a:rPr lang="ru-RU" sz="2200" b="1" i="1" dirty="0">
                <a:solidFill>
                  <a:srgbClr val="00B050"/>
                </a:solidFill>
              </a:rPr>
              <a:t> </a:t>
            </a:r>
            <a:r>
              <a:rPr lang="ru-RU" sz="2200" b="1" i="1" dirty="0" err="1">
                <a:solidFill>
                  <a:srgbClr val="00B050"/>
                </a:solidFill>
              </a:rPr>
              <a:t>безробіття</a:t>
            </a:r>
            <a:r>
              <a:rPr lang="ru-RU" sz="2200" dirty="0">
                <a:solidFill>
                  <a:srgbClr val="002060"/>
                </a:solidFill>
              </a:rPr>
              <a:t> – тип </a:t>
            </a:r>
            <a:r>
              <a:rPr lang="ru-RU" sz="2200" dirty="0" err="1">
                <a:solidFill>
                  <a:srgbClr val="002060"/>
                </a:solidFill>
              </a:rPr>
              <a:t>безробіття</a:t>
            </a:r>
            <a:r>
              <a:rPr lang="ru-RU" sz="2200" dirty="0">
                <a:solidFill>
                  <a:srgbClr val="002060"/>
                </a:solidFill>
              </a:rPr>
              <a:t>, за </a:t>
            </a:r>
            <a:r>
              <a:rPr lang="ru-RU" sz="2200" dirty="0" err="1">
                <a:solidFill>
                  <a:srgbClr val="002060"/>
                </a:solidFill>
              </a:rPr>
              <a:t>якого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людина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працездатного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віку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має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достатню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кваліфікацію</a:t>
            </a:r>
            <a:r>
              <a:rPr lang="ru-RU" sz="2200" dirty="0">
                <a:solidFill>
                  <a:srgbClr val="002060"/>
                </a:solidFill>
              </a:rPr>
              <a:t>, </a:t>
            </a:r>
            <a:r>
              <a:rPr lang="ru-RU" sz="2200" dirty="0" err="1">
                <a:solidFill>
                  <a:srgbClr val="002060"/>
                </a:solidFill>
              </a:rPr>
              <a:t>хоче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працювати</a:t>
            </a:r>
            <a:r>
              <a:rPr lang="ru-RU" sz="2200" dirty="0">
                <a:solidFill>
                  <a:srgbClr val="002060"/>
                </a:solidFill>
              </a:rPr>
              <a:t>, але з </a:t>
            </a:r>
            <a:r>
              <a:rPr lang="ru-RU" sz="2200" dirty="0" err="1">
                <a:solidFill>
                  <a:srgbClr val="002060"/>
                </a:solidFill>
              </a:rPr>
              <a:t>незалежних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від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неї</a:t>
            </a:r>
            <a:r>
              <a:rPr lang="ru-RU" sz="2200" dirty="0">
                <a:solidFill>
                  <a:srgbClr val="002060"/>
                </a:solidFill>
              </a:rPr>
              <a:t> причин не </a:t>
            </a:r>
            <a:r>
              <a:rPr lang="ru-RU" sz="2200" dirty="0" err="1">
                <a:solidFill>
                  <a:srgbClr val="002060"/>
                </a:solidFill>
              </a:rPr>
              <a:t>може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знайти</a:t>
            </a:r>
            <a:r>
              <a:rPr lang="ru-RU" sz="2200" dirty="0">
                <a:solidFill>
                  <a:srgbClr val="002060"/>
                </a:solidFill>
              </a:rPr>
              <a:t> роботу. </a:t>
            </a:r>
            <a:r>
              <a:rPr lang="ru-RU" sz="2200" dirty="0" err="1">
                <a:solidFill>
                  <a:srgbClr val="002060"/>
                </a:solidFill>
              </a:rPr>
              <a:t>Вимушене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безробіття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зумовлене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коливаннями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ринкової</a:t>
            </a: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err="1">
                <a:solidFill>
                  <a:srgbClr val="002060"/>
                </a:solidFill>
              </a:rPr>
              <a:t>кон'юнктури</a:t>
            </a:r>
            <a:r>
              <a:rPr lang="ru-RU" sz="2200" dirty="0">
                <a:solidFill>
                  <a:srgbClr val="00206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69395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25" y="-81295"/>
            <a:ext cx="10200764" cy="6939295"/>
          </a:xfrm>
        </p:spPr>
      </p:pic>
    </p:spTree>
    <p:extLst>
      <p:ext uri="{BB962C8B-B14F-4D97-AF65-F5344CB8AC3E}">
        <p14:creationId xmlns:p14="http://schemas.microsoft.com/office/powerpoint/2010/main" val="732326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820" y="154546"/>
            <a:ext cx="11011436" cy="6703453"/>
          </a:xfrm>
        </p:spPr>
        <p:txBody>
          <a:bodyPr>
            <a:normAutofit/>
          </a:bodyPr>
          <a:lstStyle/>
          <a:p>
            <a:r>
              <a:rPr lang="ru-RU" sz="2400" dirty="0" err="1"/>
              <a:t>Наслідки</a:t>
            </a:r>
            <a:r>
              <a:rPr lang="ru-RU" sz="2400" dirty="0"/>
              <a:t> </a:t>
            </a:r>
            <a:r>
              <a:rPr lang="ru-RU" sz="2400" dirty="0" err="1"/>
              <a:t>безробіття</a:t>
            </a:r>
            <a:r>
              <a:rPr lang="ru-RU" sz="2400" dirty="0"/>
              <a:t> </a:t>
            </a:r>
            <a:r>
              <a:rPr lang="ru-RU" sz="2400" dirty="0" err="1"/>
              <a:t>виявляються</a:t>
            </a:r>
            <a:r>
              <a:rPr lang="ru-RU" sz="2400" dirty="0"/>
              <a:t> і у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впливі</a:t>
            </a:r>
            <a:r>
              <a:rPr lang="ru-RU" sz="2400" dirty="0"/>
              <a:t> на </a:t>
            </a:r>
            <a:r>
              <a:rPr lang="ru-RU" sz="2400" dirty="0" err="1"/>
              <a:t>інфляцію</a:t>
            </a:r>
            <a:r>
              <a:rPr lang="ru-RU" sz="2400" dirty="0"/>
              <a:t>. </a:t>
            </a:r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зв'язок</a:t>
            </a:r>
            <a:r>
              <a:rPr lang="ru-RU" sz="2400" dirty="0"/>
              <a:t> </a:t>
            </a:r>
            <a:r>
              <a:rPr lang="ru-RU" sz="2400" dirty="0" err="1"/>
              <a:t>вперше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виявлений</a:t>
            </a:r>
            <a:r>
              <a:rPr lang="ru-RU" sz="2400" dirty="0"/>
              <a:t> </a:t>
            </a:r>
            <a:r>
              <a:rPr lang="ru-RU" sz="2400" dirty="0" err="1"/>
              <a:t>англійським</a:t>
            </a:r>
            <a:r>
              <a:rPr lang="ru-RU" sz="2400" dirty="0"/>
              <a:t> </a:t>
            </a:r>
            <a:r>
              <a:rPr lang="ru-RU" sz="2400" dirty="0" err="1"/>
              <a:t>економістом</a:t>
            </a:r>
            <a:r>
              <a:rPr lang="ru-RU" sz="2400" dirty="0"/>
              <a:t> Е. </a:t>
            </a:r>
            <a:r>
              <a:rPr lang="ru-RU" sz="2400" dirty="0" err="1"/>
              <a:t>Філліпсом</a:t>
            </a:r>
            <a:r>
              <a:rPr lang="ru-RU" sz="2400" dirty="0"/>
              <a:t> у 1958 р. і одержав </a:t>
            </a:r>
            <a:r>
              <a:rPr lang="ru-RU" sz="2400" dirty="0" err="1"/>
              <a:t>назву</a:t>
            </a:r>
            <a:r>
              <a:rPr lang="ru-RU" sz="2400" dirty="0"/>
              <a:t> «крива </a:t>
            </a:r>
            <a:r>
              <a:rPr lang="ru-RU" sz="2400" dirty="0" err="1"/>
              <a:t>Філліпса</a:t>
            </a:r>
            <a:r>
              <a:rPr lang="ru-RU" sz="2400" dirty="0"/>
              <a:t>». Суть </a:t>
            </a:r>
            <a:r>
              <a:rPr lang="ru-RU" sz="2400" dirty="0" err="1"/>
              <a:t>його</a:t>
            </a:r>
            <a:r>
              <a:rPr lang="ru-RU" sz="2400" dirty="0"/>
              <a:t> у тому,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підвищення</a:t>
            </a:r>
            <a:r>
              <a:rPr lang="ru-RU" sz="2400" dirty="0"/>
              <a:t> </a:t>
            </a:r>
            <a:r>
              <a:rPr lang="ru-RU" sz="2400" dirty="0" err="1"/>
              <a:t>цін</a:t>
            </a:r>
            <a:r>
              <a:rPr lang="ru-RU" sz="2400" dirty="0"/>
              <a:t> </a:t>
            </a:r>
            <a:r>
              <a:rPr lang="ru-RU" sz="2400" dirty="0" err="1"/>
              <a:t>супроводжується</a:t>
            </a:r>
            <a:r>
              <a:rPr lang="ru-RU" sz="2400" dirty="0"/>
              <a:t> </a:t>
            </a:r>
            <a:r>
              <a:rPr lang="ru-RU" sz="2400" dirty="0" err="1"/>
              <a:t>зменшенням</a:t>
            </a:r>
            <a:r>
              <a:rPr lang="ru-RU" sz="2400" dirty="0"/>
              <a:t> </a:t>
            </a:r>
            <a:r>
              <a:rPr lang="ru-RU" sz="2400" dirty="0" err="1"/>
              <a:t>рівня</a:t>
            </a:r>
            <a:r>
              <a:rPr lang="ru-RU" sz="2400" dirty="0"/>
              <a:t> </a:t>
            </a:r>
            <a:r>
              <a:rPr lang="ru-RU" sz="2400" dirty="0" err="1"/>
              <a:t>безробіття</a:t>
            </a:r>
            <a:r>
              <a:rPr lang="ru-RU" sz="2400" dirty="0"/>
              <a:t> і </a:t>
            </a:r>
            <a:r>
              <a:rPr lang="ru-RU" sz="2400" dirty="0" err="1"/>
              <a:t>навпаки</a:t>
            </a:r>
            <a:r>
              <a:rPr lang="ru-RU" sz="2400" dirty="0"/>
              <a:t>. </a:t>
            </a:r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висновок</a:t>
            </a:r>
            <a:r>
              <a:rPr lang="ru-RU" sz="2400" dirty="0"/>
              <a:t> </a:t>
            </a:r>
            <a:r>
              <a:rPr lang="ru-RU" sz="2400" dirty="0" err="1"/>
              <a:t>використовувався</a:t>
            </a:r>
            <a:r>
              <a:rPr lang="ru-RU" sz="2400" dirty="0"/>
              <a:t> в </a:t>
            </a:r>
            <a:r>
              <a:rPr lang="ru-RU" sz="2400" dirty="0" err="1"/>
              <a:t>економічній</a:t>
            </a:r>
            <a:r>
              <a:rPr lang="ru-RU" sz="2400" dirty="0"/>
              <a:t> </a:t>
            </a:r>
            <a:r>
              <a:rPr lang="ru-RU" sz="2400" dirty="0" err="1"/>
              <a:t>політиці</a:t>
            </a:r>
            <a:r>
              <a:rPr lang="ru-RU" sz="2400" dirty="0"/>
              <a:t> для </a:t>
            </a:r>
            <a:r>
              <a:rPr lang="ru-RU" sz="2400" dirty="0" err="1"/>
              <a:t>регулювання</a:t>
            </a:r>
            <a:r>
              <a:rPr lang="ru-RU" sz="2400" dirty="0"/>
              <a:t> </a:t>
            </a:r>
            <a:r>
              <a:rPr lang="ru-RU" sz="2400" dirty="0" err="1"/>
              <a:t>безробіття</a:t>
            </a:r>
            <a:r>
              <a:rPr lang="ru-RU" sz="2400" dirty="0"/>
              <a:t> шляхом </a:t>
            </a:r>
            <a:r>
              <a:rPr lang="ru-RU" sz="2400" dirty="0" err="1"/>
              <a:t>підвищення</a:t>
            </a:r>
            <a:r>
              <a:rPr lang="ru-RU" sz="2400" dirty="0"/>
              <a:t> </a:t>
            </a:r>
            <a:r>
              <a:rPr lang="ru-RU" sz="2400" dirty="0" err="1"/>
              <a:t>цін</a:t>
            </a:r>
            <a:r>
              <a:rPr lang="ru-RU" sz="2400" dirty="0"/>
              <a:t>. </a:t>
            </a:r>
            <a:r>
              <a:rPr lang="ru-RU" sz="2400" dirty="0" err="1"/>
              <a:t>Однак</a:t>
            </a:r>
            <a:r>
              <a:rPr lang="ru-RU" sz="2400" dirty="0"/>
              <a:t> </a:t>
            </a:r>
            <a:r>
              <a:rPr lang="ru-RU" sz="2400" dirty="0" err="1"/>
              <a:t>пізніше</a:t>
            </a:r>
            <a:r>
              <a:rPr lang="ru-RU" sz="2400" dirty="0"/>
              <a:t> </a:t>
            </a:r>
            <a:r>
              <a:rPr lang="ru-RU" sz="2400" dirty="0" err="1"/>
              <a:t>представники</a:t>
            </a:r>
            <a:r>
              <a:rPr lang="ru-RU" sz="2400" dirty="0"/>
              <a:t> монетаризму показали,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зв'язок</a:t>
            </a:r>
            <a:r>
              <a:rPr lang="ru-RU" sz="2400" dirty="0"/>
              <a:t> </a:t>
            </a:r>
            <a:r>
              <a:rPr lang="ru-RU" sz="2400" dirty="0" err="1"/>
              <a:t>характерний</a:t>
            </a:r>
            <a:r>
              <a:rPr lang="ru-RU" sz="2400" dirty="0"/>
              <a:t> </a:t>
            </a:r>
            <a:r>
              <a:rPr lang="ru-RU" sz="2400" dirty="0" err="1"/>
              <a:t>лише</a:t>
            </a:r>
            <a:r>
              <a:rPr lang="ru-RU" sz="2400" dirty="0"/>
              <a:t> для </a:t>
            </a:r>
            <a:r>
              <a:rPr lang="ru-RU" sz="2400" dirty="0" err="1"/>
              <a:t>короткострокового</a:t>
            </a:r>
            <a:r>
              <a:rPr lang="ru-RU" sz="2400" dirty="0"/>
              <a:t> </a:t>
            </a:r>
            <a:r>
              <a:rPr lang="ru-RU" sz="2400" dirty="0" err="1"/>
              <a:t>періоду</a:t>
            </a:r>
            <a:r>
              <a:rPr lang="ru-RU" sz="2400" dirty="0"/>
              <a:t>, а в </a:t>
            </a:r>
            <a:r>
              <a:rPr lang="ru-RU" sz="2400" dirty="0" err="1"/>
              <a:t>довгостроковому</a:t>
            </a:r>
            <a:r>
              <a:rPr lang="ru-RU" sz="2400" dirty="0"/>
              <a:t> </a:t>
            </a:r>
            <a:r>
              <a:rPr lang="ru-RU" sz="2400" dirty="0" err="1"/>
              <a:t>періоді</a:t>
            </a:r>
            <a:r>
              <a:rPr lang="ru-RU" sz="2400" dirty="0"/>
              <a:t> </a:t>
            </a:r>
            <a:r>
              <a:rPr lang="ru-RU" sz="2400" dirty="0" err="1"/>
              <a:t>зміна</a:t>
            </a:r>
            <a:r>
              <a:rPr lang="ru-RU" sz="2400" dirty="0"/>
              <a:t> </a:t>
            </a:r>
            <a:r>
              <a:rPr lang="ru-RU" sz="2400" dirty="0" err="1"/>
              <a:t>цін</a:t>
            </a:r>
            <a:r>
              <a:rPr lang="ru-RU" sz="2400" dirty="0"/>
              <a:t> на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безробіття</a:t>
            </a:r>
            <a:r>
              <a:rPr lang="ru-RU" sz="2400" dirty="0"/>
              <a:t> не </a:t>
            </a:r>
            <a:r>
              <a:rPr lang="ru-RU" sz="2400" dirty="0" err="1"/>
              <a:t>впливає</a:t>
            </a:r>
            <a:r>
              <a:rPr lang="ru-RU" sz="2400" dirty="0"/>
              <a:t> і крива </a:t>
            </a:r>
            <a:r>
              <a:rPr lang="ru-RU" sz="2400" dirty="0" err="1"/>
              <a:t>стає</a:t>
            </a:r>
            <a:r>
              <a:rPr lang="ru-RU" sz="2400" dirty="0"/>
              <a:t> вертикальною.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78" y="3670412"/>
            <a:ext cx="4378555" cy="3187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184" y="3400022"/>
            <a:ext cx="4983222" cy="34579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25527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1729" y="3126505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Негативні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 </a:t>
            </a:r>
            <a:r>
              <a:rPr lang="ru-RU" dirty="0" err="1"/>
              <a:t>виявляються</a:t>
            </a:r>
            <a:r>
              <a:rPr lang="ru-RU" dirty="0"/>
              <a:t> і в </a:t>
            </a:r>
            <a:r>
              <a:rPr lang="ru-RU" dirty="0" err="1"/>
              <a:t>соціальній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. </a:t>
            </a:r>
            <a:r>
              <a:rPr lang="ru-RU" dirty="0" err="1"/>
              <a:t>Насамперед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спричинює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людей </a:t>
            </a:r>
            <a:r>
              <a:rPr lang="ru-RU" dirty="0" err="1"/>
              <a:t>найманої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погіршення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матеріального</a:t>
            </a:r>
            <a:r>
              <a:rPr lang="ru-RU" dirty="0"/>
              <a:t> становища. </a:t>
            </a:r>
            <a:r>
              <a:rPr lang="ru-RU" dirty="0" err="1"/>
              <a:t>Зростають</a:t>
            </a:r>
            <a:r>
              <a:rPr lang="ru-RU" dirty="0"/>
              <a:t> і </a:t>
            </a:r>
            <a:r>
              <a:rPr lang="ru-RU" dirty="0" err="1"/>
              <a:t>моральні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. Люди,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втратили</a:t>
            </a:r>
            <a:r>
              <a:rPr lang="ru-RU" dirty="0"/>
              <a:t> роботу,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втрачають</a:t>
            </a:r>
            <a:r>
              <a:rPr lang="ru-RU" dirty="0"/>
              <a:t> і </a:t>
            </a:r>
            <a:r>
              <a:rPr lang="ru-RU" dirty="0" err="1"/>
              <a:t>життєві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виявляється</a:t>
            </a:r>
            <a:r>
              <a:rPr lang="ru-RU" dirty="0"/>
              <a:t> у </a:t>
            </a:r>
            <a:r>
              <a:rPr lang="ru-RU" dirty="0" err="1"/>
              <a:t>збільшенні</a:t>
            </a:r>
            <a:r>
              <a:rPr lang="ru-RU" dirty="0"/>
              <a:t> </a:t>
            </a:r>
            <a:r>
              <a:rPr lang="ru-RU" dirty="0" err="1"/>
              <a:t>психічних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 і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суїциду</a:t>
            </a:r>
            <a:r>
              <a:rPr lang="ru-RU" dirty="0"/>
              <a:t>, </a:t>
            </a:r>
            <a:r>
              <a:rPr lang="ru-RU" dirty="0" err="1"/>
              <a:t>поширенні</a:t>
            </a:r>
            <a:r>
              <a:rPr lang="ru-RU" dirty="0"/>
              <a:t> </a:t>
            </a:r>
            <a:r>
              <a:rPr lang="ru-RU" dirty="0" err="1"/>
              <a:t>алкоголізму</a:t>
            </a:r>
            <a:r>
              <a:rPr lang="ru-RU" dirty="0"/>
              <a:t> і </a:t>
            </a:r>
            <a:r>
              <a:rPr lang="ru-RU" dirty="0" err="1"/>
              <a:t>наркоманії</a:t>
            </a:r>
            <a:r>
              <a:rPr lang="ru-RU" dirty="0"/>
              <a:t>.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вчених</a:t>
            </a:r>
            <a:r>
              <a:rPr lang="ru-RU" dirty="0"/>
              <a:t> </a:t>
            </a:r>
            <a:r>
              <a:rPr lang="ru-RU" dirty="0" err="1"/>
              <a:t>показують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травма, </a:t>
            </a:r>
            <a:r>
              <a:rPr lang="ru-RU" dirty="0" err="1"/>
              <a:t>спричинена</a:t>
            </a:r>
            <a:r>
              <a:rPr lang="ru-RU" dirty="0"/>
              <a:t> </a:t>
            </a:r>
            <a:r>
              <a:rPr lang="ru-RU" dirty="0" err="1"/>
              <a:t>втратою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за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стресу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близького</a:t>
            </a:r>
            <a:r>
              <a:rPr lang="ru-RU" dirty="0"/>
              <a:t> друга. </a:t>
            </a:r>
            <a:r>
              <a:rPr lang="ru-RU" dirty="0" err="1"/>
              <a:t>Загальним</a:t>
            </a:r>
            <a:r>
              <a:rPr lang="ru-RU" dirty="0"/>
              <a:t> </a:t>
            </a: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є </a:t>
            </a:r>
            <a:r>
              <a:rPr lang="ru-RU" dirty="0" err="1"/>
              <a:t>зростання</a:t>
            </a:r>
            <a:r>
              <a:rPr lang="ru-RU" dirty="0"/>
              <a:t> страху та </a:t>
            </a:r>
            <a:r>
              <a:rPr lang="ru-RU" dirty="0" err="1"/>
              <a:t>втрата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гідності</a:t>
            </a:r>
            <a:r>
              <a:rPr lang="ru-RU" dirty="0"/>
              <a:t>. А </a:t>
            </a:r>
            <a:r>
              <a:rPr lang="ru-RU" dirty="0" err="1"/>
              <a:t>масове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призвести</a:t>
            </a:r>
            <a:r>
              <a:rPr lang="ru-RU" dirty="0"/>
              <a:t> до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катаклізмів</a:t>
            </a:r>
            <a:r>
              <a:rPr lang="ru-RU" dirty="0"/>
              <a:t>, про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 приклад </a:t>
            </a:r>
            <a:r>
              <a:rPr lang="ru-RU" dirty="0" err="1"/>
              <a:t>Німеччини</a:t>
            </a:r>
            <a:r>
              <a:rPr lang="ru-RU" dirty="0"/>
              <a:t> 30-х </a:t>
            </a:r>
            <a:r>
              <a:rPr lang="ru-RU" dirty="0" err="1"/>
              <a:t>років</a:t>
            </a:r>
            <a:r>
              <a:rPr lang="ru-RU" dirty="0"/>
              <a:t> і </a:t>
            </a:r>
            <a:r>
              <a:rPr lang="ru-RU" dirty="0" err="1"/>
              <a:t>Чілі</a:t>
            </a:r>
            <a:r>
              <a:rPr lang="ru-RU" dirty="0"/>
              <a:t> — початку 70-х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 </a:t>
            </a:r>
            <a:r>
              <a:rPr lang="ru-RU" dirty="0" err="1"/>
              <a:t>століття</a:t>
            </a:r>
            <a:r>
              <a:rPr lang="ru-RU" dirty="0"/>
              <a:t>. І не </a:t>
            </a:r>
            <a:r>
              <a:rPr lang="ru-RU" dirty="0" err="1"/>
              <a:t>випадково</a:t>
            </a:r>
            <a:r>
              <a:rPr lang="ru-RU" dirty="0"/>
              <a:t> </a:t>
            </a:r>
            <a:r>
              <a:rPr lang="ru-RU" dirty="0" err="1"/>
              <a:t>відомий</a:t>
            </a:r>
            <a:r>
              <a:rPr lang="ru-RU" dirty="0"/>
              <a:t> </a:t>
            </a:r>
            <a:r>
              <a:rPr lang="ru-RU" dirty="0" err="1"/>
              <a:t>американський</a:t>
            </a:r>
            <a:r>
              <a:rPr lang="ru-RU" dirty="0"/>
              <a:t> </a:t>
            </a:r>
            <a:r>
              <a:rPr lang="ru-RU" dirty="0" err="1"/>
              <a:t>економіст</a:t>
            </a:r>
            <a:r>
              <a:rPr lang="ru-RU" dirty="0"/>
              <a:t>, лауреат </a:t>
            </a:r>
            <a:r>
              <a:rPr lang="ru-RU" dirty="0" err="1"/>
              <a:t>Нобелівської</a:t>
            </a:r>
            <a:r>
              <a:rPr lang="ru-RU" dirty="0"/>
              <a:t> </a:t>
            </a:r>
            <a:r>
              <a:rPr lang="ru-RU" dirty="0" err="1"/>
              <a:t>премії</a:t>
            </a:r>
            <a:r>
              <a:rPr lang="ru-RU" dirty="0"/>
              <a:t> Пол </a:t>
            </a:r>
            <a:r>
              <a:rPr lang="ru-RU" dirty="0" err="1"/>
              <a:t>Семюелсон</a:t>
            </a:r>
            <a:r>
              <a:rPr lang="ru-RU" dirty="0"/>
              <a:t> </a:t>
            </a:r>
            <a:r>
              <a:rPr lang="ru-RU" dirty="0" err="1"/>
              <a:t>вважає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 головною </a:t>
            </a:r>
            <a:r>
              <a:rPr lang="ru-RU" dirty="0" err="1"/>
              <a:t>соціальною</a:t>
            </a:r>
            <a:r>
              <a:rPr lang="ru-RU" dirty="0"/>
              <a:t> </a:t>
            </a:r>
            <a:r>
              <a:rPr lang="ru-RU" dirty="0" err="1"/>
              <a:t>бідою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90" y="273040"/>
            <a:ext cx="3509717" cy="26350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191" y="218462"/>
            <a:ext cx="4046826" cy="26895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24690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245" y="99969"/>
            <a:ext cx="8952030" cy="6648561"/>
          </a:xfrm>
        </p:spPr>
        <p:txBody>
          <a:bodyPr>
            <a:noAutofit/>
          </a:bodyPr>
          <a:lstStyle/>
          <a:p>
            <a:r>
              <a:rPr lang="ru-RU" sz="3200" dirty="0"/>
              <a:t>Такий </a:t>
            </a:r>
            <a:r>
              <a:rPr lang="ru-RU" sz="3200" dirty="0" err="1"/>
              <a:t>вплив</a:t>
            </a:r>
            <a:r>
              <a:rPr lang="ru-RU" sz="3200" dirty="0"/>
              <a:t> </a:t>
            </a:r>
            <a:r>
              <a:rPr lang="ru-RU" sz="3200" dirty="0" err="1"/>
              <a:t>безробіття</a:t>
            </a:r>
            <a:r>
              <a:rPr lang="ru-RU" sz="3200" dirty="0"/>
              <a:t> на </a:t>
            </a:r>
            <a:r>
              <a:rPr lang="ru-RU" sz="3200" dirty="0" err="1"/>
              <a:t>соціально-економічне</a:t>
            </a:r>
            <a:r>
              <a:rPr lang="ru-RU" sz="3200" dirty="0"/>
              <a:t> </a:t>
            </a:r>
            <a:r>
              <a:rPr lang="ru-RU" sz="3200" dirty="0" err="1"/>
              <a:t>життя</a:t>
            </a:r>
            <a:r>
              <a:rPr lang="ru-RU" sz="3200" dirty="0"/>
              <a:t> </a:t>
            </a:r>
            <a:r>
              <a:rPr lang="ru-RU" sz="3200" dirty="0" err="1"/>
              <a:t>суспільства</a:t>
            </a:r>
            <a:r>
              <a:rPr lang="ru-RU" sz="3200" dirty="0"/>
              <a:t> </a:t>
            </a:r>
            <a:r>
              <a:rPr lang="ru-RU" sz="3200" dirty="0" err="1"/>
              <a:t>зумовлює</a:t>
            </a:r>
            <a:r>
              <a:rPr lang="ru-RU" sz="3200" dirty="0"/>
              <a:t> потребу у заходах </a:t>
            </a:r>
            <a:r>
              <a:rPr lang="ru-RU" sz="3200" dirty="0" err="1"/>
              <a:t>щодо</a:t>
            </a:r>
            <a:r>
              <a:rPr lang="ru-RU" sz="3200" dirty="0"/>
              <a:t> </a:t>
            </a:r>
            <a:r>
              <a:rPr lang="ru-RU" sz="3200" dirty="0" err="1"/>
              <a:t>його</a:t>
            </a:r>
            <a:r>
              <a:rPr lang="ru-RU" sz="3200" dirty="0"/>
              <a:t> </a:t>
            </a:r>
            <a:r>
              <a:rPr lang="ru-RU" sz="3200" dirty="0" err="1"/>
              <a:t>регулювання</a:t>
            </a:r>
            <a:r>
              <a:rPr lang="ru-RU" sz="3200" dirty="0"/>
              <a:t>,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політику</a:t>
            </a:r>
            <a:r>
              <a:rPr lang="ru-RU" sz="3200" dirty="0"/>
              <a:t> </a:t>
            </a:r>
            <a:r>
              <a:rPr lang="ru-RU" sz="3200" dirty="0" err="1"/>
              <a:t>зайнятості</a:t>
            </a:r>
            <a:r>
              <a:rPr lang="ru-RU" sz="3200" dirty="0"/>
              <a:t>. Вона </a:t>
            </a:r>
            <a:r>
              <a:rPr lang="ru-RU" sz="3200" dirty="0" err="1"/>
              <a:t>включає</a:t>
            </a:r>
            <a:r>
              <a:rPr lang="ru-RU" sz="3200" dirty="0"/>
              <a:t> систему </a:t>
            </a:r>
            <a:r>
              <a:rPr lang="ru-RU" sz="3200" dirty="0" err="1"/>
              <a:t>заходів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здійснюються</a:t>
            </a:r>
            <a:r>
              <a:rPr lang="ru-RU" sz="3200" dirty="0"/>
              <a:t> державою </a:t>
            </a:r>
            <a:r>
              <a:rPr lang="ru-RU" sz="3200" dirty="0" err="1"/>
              <a:t>щодо</a:t>
            </a:r>
            <a:r>
              <a:rPr lang="ru-RU" sz="3200" dirty="0"/>
              <a:t> </a:t>
            </a:r>
            <a:r>
              <a:rPr lang="ru-RU" sz="3200" dirty="0" err="1"/>
              <a:t>регулювання</a:t>
            </a:r>
            <a:r>
              <a:rPr lang="ru-RU" sz="3200" dirty="0"/>
              <a:t> </a:t>
            </a:r>
            <a:r>
              <a:rPr lang="ru-RU" sz="3200" dirty="0" err="1"/>
              <a:t>зайнятості</a:t>
            </a:r>
            <a:r>
              <a:rPr lang="ru-RU" sz="3200" dirty="0"/>
              <a:t> і </a:t>
            </a:r>
            <a:r>
              <a:rPr lang="ru-RU" sz="3200" dirty="0" err="1"/>
              <a:t>надання</a:t>
            </a:r>
            <a:r>
              <a:rPr lang="ru-RU" sz="3200" dirty="0"/>
              <a:t> </a:t>
            </a:r>
            <a:r>
              <a:rPr lang="ru-RU" sz="3200" dirty="0" err="1"/>
              <a:t>потерпілим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безробіття</a:t>
            </a:r>
            <a:r>
              <a:rPr lang="ru-RU" sz="3200" dirty="0"/>
              <a:t> </a:t>
            </a:r>
            <a:r>
              <a:rPr lang="ru-RU" sz="3200" dirty="0" err="1"/>
              <a:t>певної</a:t>
            </a:r>
            <a:r>
              <a:rPr lang="ru-RU" sz="3200" dirty="0"/>
              <a:t> </a:t>
            </a:r>
            <a:r>
              <a:rPr lang="ru-RU" sz="3200" dirty="0" err="1"/>
              <a:t>допомоги</a:t>
            </a:r>
            <a:r>
              <a:rPr lang="ru-RU" sz="3200" dirty="0"/>
              <a:t> — </a:t>
            </a:r>
            <a:r>
              <a:rPr lang="ru-RU" sz="3200" dirty="0" err="1"/>
              <a:t>збільшення</a:t>
            </a:r>
            <a:r>
              <a:rPr lang="ru-RU" sz="3200" dirty="0"/>
              <a:t> </a:t>
            </a:r>
            <a:r>
              <a:rPr lang="ru-RU" sz="3200" dirty="0" err="1"/>
              <a:t>робочих</a:t>
            </a:r>
            <a:r>
              <a:rPr lang="ru-RU" sz="3200" dirty="0"/>
              <a:t> </a:t>
            </a:r>
            <a:r>
              <a:rPr lang="ru-RU" sz="3200" dirty="0" err="1"/>
              <a:t>місць</a:t>
            </a:r>
            <a:r>
              <a:rPr lang="ru-RU" sz="3200" dirty="0"/>
              <a:t>, </a:t>
            </a:r>
            <a:r>
              <a:rPr lang="ru-RU" sz="3200" dirty="0" err="1"/>
              <a:t>скорочення</a:t>
            </a:r>
            <a:r>
              <a:rPr lang="ru-RU" sz="3200" dirty="0"/>
              <a:t> </a:t>
            </a:r>
            <a:r>
              <a:rPr lang="ru-RU" sz="3200" dirty="0" err="1"/>
              <a:t>тривалості</a:t>
            </a:r>
            <a:r>
              <a:rPr lang="ru-RU" sz="3200" dirty="0"/>
              <a:t> </a:t>
            </a:r>
            <a:r>
              <a:rPr lang="ru-RU" sz="3200" dirty="0" err="1"/>
              <a:t>робочого</a:t>
            </a:r>
            <a:r>
              <a:rPr lang="ru-RU" sz="3200" dirty="0"/>
              <a:t> дня і </a:t>
            </a:r>
            <a:r>
              <a:rPr lang="ru-RU" sz="3200" dirty="0" err="1"/>
              <a:t>робочого</a:t>
            </a:r>
            <a:r>
              <a:rPr lang="ru-RU" sz="3200" dirty="0"/>
              <a:t> </a:t>
            </a:r>
            <a:r>
              <a:rPr lang="ru-RU" sz="3200" dirty="0" err="1"/>
              <a:t>тижня</a:t>
            </a:r>
            <a:r>
              <a:rPr lang="ru-RU" sz="3200" dirty="0"/>
              <a:t>, </a:t>
            </a:r>
            <a:r>
              <a:rPr lang="ru-RU" sz="3200" dirty="0" err="1"/>
              <a:t>обмеження</a:t>
            </a:r>
            <a:r>
              <a:rPr lang="ru-RU" sz="3200" dirty="0"/>
              <a:t> </a:t>
            </a:r>
            <a:r>
              <a:rPr lang="ru-RU" sz="3200" dirty="0" err="1"/>
              <a:t>пропозиції</a:t>
            </a:r>
            <a:r>
              <a:rPr lang="ru-RU" sz="3200" dirty="0"/>
              <a:t> на ринку </a:t>
            </a:r>
            <a:r>
              <a:rPr lang="ru-RU" sz="3200" dirty="0" err="1"/>
              <a:t>праці</a:t>
            </a:r>
            <a:r>
              <a:rPr lang="ru-RU" sz="3200" dirty="0"/>
              <a:t> </a:t>
            </a:r>
            <a:r>
              <a:rPr lang="ru-RU" sz="3200" dirty="0" err="1"/>
              <a:t>тощо</a:t>
            </a:r>
            <a:r>
              <a:rPr lang="ru-RU" sz="3200" dirty="0"/>
              <a:t>. В </a:t>
            </a:r>
            <a:r>
              <a:rPr lang="ru-RU" sz="3200" dirty="0" err="1"/>
              <a:t>Україні</a:t>
            </a:r>
            <a:r>
              <a:rPr lang="ru-RU" sz="3200" dirty="0"/>
              <a:t> </a:t>
            </a:r>
            <a:r>
              <a:rPr lang="ru-RU" sz="3200" dirty="0" err="1"/>
              <a:t>подібні</a:t>
            </a:r>
            <a:r>
              <a:rPr lang="ru-RU" sz="3200" dirty="0"/>
              <a:t> заходи </a:t>
            </a:r>
            <a:r>
              <a:rPr lang="ru-RU" sz="3200" dirty="0" err="1"/>
              <a:t>здійснює</a:t>
            </a:r>
            <a:r>
              <a:rPr lang="ru-RU" sz="3200" dirty="0"/>
              <a:t> </a:t>
            </a:r>
            <a:r>
              <a:rPr lang="ru-RU" sz="3200" dirty="0" err="1"/>
              <a:t>Державна</a:t>
            </a:r>
            <a:r>
              <a:rPr lang="ru-RU" sz="3200" dirty="0"/>
              <a:t> служба </a:t>
            </a:r>
            <a:r>
              <a:rPr lang="ru-RU" sz="3200" dirty="0" err="1"/>
              <a:t>зайнятості</a:t>
            </a:r>
            <a:r>
              <a:rPr lang="ru-RU" sz="3200" dirty="0"/>
              <a:t>.</a:t>
            </a:r>
          </a:p>
          <a:p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4447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668" y="115911"/>
            <a:ext cx="9620518" cy="652958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       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00766" y="206063"/>
            <a:ext cx="7598536" cy="135228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</a:t>
            </a:r>
            <a:r>
              <a:rPr lang="ru-RU" sz="3600" dirty="0" smtClean="0">
                <a:solidFill>
                  <a:srgbClr val="FFFF00"/>
                </a:solidFill>
              </a:rPr>
              <a:t>Причини </a:t>
            </a:r>
            <a:r>
              <a:rPr lang="ru-RU" sz="3600" dirty="0" err="1" smtClean="0">
                <a:solidFill>
                  <a:srgbClr val="FFFF00"/>
                </a:solidFill>
              </a:rPr>
              <a:t>виникнення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безробіття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ru-RU" dirty="0" smtClean="0"/>
              <a:t>                 </a:t>
            </a:r>
            <a:endParaRPr lang="ru-RU" dirty="0"/>
          </a:p>
        </p:txBody>
      </p:sp>
      <p:sp>
        <p:nvSpPr>
          <p:cNvPr id="9" name="Выгнутая влево стрелка 8"/>
          <p:cNvSpPr/>
          <p:nvPr/>
        </p:nvSpPr>
        <p:spPr>
          <a:xfrm>
            <a:off x="141668" y="1648496"/>
            <a:ext cx="1674253" cy="4687910"/>
          </a:xfrm>
          <a:prstGeom prst="curv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право стрелка 9"/>
          <p:cNvSpPr/>
          <p:nvPr/>
        </p:nvSpPr>
        <p:spPr>
          <a:xfrm>
            <a:off x="8293994" y="1648496"/>
            <a:ext cx="1777285" cy="4687910"/>
          </a:xfrm>
          <a:prstGeom prst="curved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572000" y="1648497"/>
            <a:ext cx="759854" cy="1365159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2730322" y="3103809"/>
            <a:ext cx="4649272" cy="1635616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FF00"/>
                </a:solidFill>
              </a:rPr>
              <a:t>а). </a:t>
            </a:r>
            <a:r>
              <a:rPr lang="ru-RU" sz="2400" dirty="0" err="1" smtClean="0">
                <a:solidFill>
                  <a:srgbClr val="FFFF00"/>
                </a:solidFill>
              </a:rPr>
              <a:t>Висока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ціна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робочої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сили</a:t>
            </a:r>
            <a:r>
              <a:rPr lang="ru-RU" sz="2400" dirty="0" smtClean="0">
                <a:solidFill>
                  <a:srgbClr val="FFFF00"/>
                </a:solidFill>
              </a:rPr>
              <a:t> (зарплата), яку </a:t>
            </a:r>
            <a:r>
              <a:rPr lang="ru-RU" sz="2400" dirty="0" err="1" smtClean="0">
                <a:solidFill>
                  <a:srgbClr val="FFFF00"/>
                </a:solidFill>
              </a:rPr>
              <a:t>вимагають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її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продавець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або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профспілка</a:t>
            </a:r>
            <a:r>
              <a:rPr lang="ru-RU" sz="2400" dirty="0" smtClean="0">
                <a:solidFill>
                  <a:srgbClr val="FFFF00"/>
                </a:solidFill>
              </a:rPr>
              <a:t>. 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1815921" y="4997005"/>
            <a:ext cx="2756079" cy="1648495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б). </a:t>
            </a:r>
            <a:r>
              <a:rPr lang="ru-RU" dirty="0" err="1" smtClean="0">
                <a:solidFill>
                  <a:srgbClr val="FFFF00"/>
                </a:solidFill>
              </a:rPr>
              <a:t>Низька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ціна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робочої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сили</a:t>
            </a:r>
            <a:r>
              <a:rPr lang="ru-RU" dirty="0" smtClean="0">
                <a:solidFill>
                  <a:srgbClr val="FFFF00"/>
                </a:solidFill>
              </a:rPr>
              <a:t> (зарплата), яку </a:t>
            </a:r>
            <a:r>
              <a:rPr lang="ru-RU" dirty="0" err="1" smtClean="0">
                <a:solidFill>
                  <a:srgbClr val="FFFF00"/>
                </a:solidFill>
              </a:rPr>
              <a:t>встановлює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покупець</a:t>
            </a:r>
            <a:r>
              <a:rPr lang="ru-RU" dirty="0" smtClean="0">
                <a:solidFill>
                  <a:srgbClr val="FFFF00"/>
                </a:solidFill>
              </a:rPr>
              <a:t> (</a:t>
            </a:r>
            <a:r>
              <a:rPr lang="ru-RU" dirty="0" err="1" smtClean="0">
                <a:solidFill>
                  <a:srgbClr val="FFFF00"/>
                </a:solidFill>
              </a:rPr>
              <a:t>роботодавець</a:t>
            </a:r>
            <a:r>
              <a:rPr lang="ru-RU" dirty="0" smtClean="0">
                <a:solidFill>
                  <a:srgbClr val="FFFF00"/>
                </a:solidFill>
              </a:rPr>
              <a:t>)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5331854" y="4997005"/>
            <a:ext cx="2962140" cy="1648495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в). </a:t>
            </a:r>
            <a:r>
              <a:rPr lang="ru-RU" sz="2000" dirty="0" err="1" smtClean="0">
                <a:solidFill>
                  <a:srgbClr val="FFFF00"/>
                </a:solidFill>
              </a:rPr>
              <a:t>Відсутність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</a:rPr>
              <a:t>вартості</a:t>
            </a:r>
            <a:r>
              <a:rPr lang="ru-RU" sz="2000" dirty="0" smtClean="0">
                <a:solidFill>
                  <a:srgbClr val="FFFF00"/>
                </a:solidFill>
              </a:rPr>
              <a:t>, а </a:t>
            </a:r>
            <a:r>
              <a:rPr lang="ru-RU" sz="2000" dirty="0" err="1" smtClean="0">
                <a:solidFill>
                  <a:srgbClr val="FFFF00"/>
                </a:solidFill>
              </a:rPr>
              <a:t>відповідно</a:t>
            </a:r>
            <a:r>
              <a:rPr lang="ru-RU" sz="2000" dirty="0" smtClean="0">
                <a:solidFill>
                  <a:srgbClr val="FFFF00"/>
                </a:solidFill>
              </a:rPr>
              <a:t> і </a:t>
            </a:r>
            <a:r>
              <a:rPr lang="ru-RU" sz="2000" dirty="0" err="1" smtClean="0">
                <a:solidFill>
                  <a:srgbClr val="FFFF00"/>
                </a:solidFill>
              </a:rPr>
              <a:t>ціни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</a:rPr>
              <a:t>робочої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</a:rPr>
              <a:t>сили</a:t>
            </a:r>
            <a:r>
              <a:rPr lang="ru-RU" sz="2000" dirty="0" smtClean="0">
                <a:solidFill>
                  <a:srgbClr val="FFFF00"/>
                </a:solidFill>
              </a:rPr>
              <a:t>. </a:t>
            </a:r>
            <a:endParaRPr lang="ru-RU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83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Объект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65220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0781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613</Words>
  <Application>Microsoft Office PowerPoint</Application>
  <PresentationFormat>Широкоэкранный</PresentationFormat>
  <Paragraphs>29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Грань</vt:lpstr>
      <vt:lpstr>Які причини та наслідки для економіки має безробіття</vt:lpstr>
      <vt:lpstr>Безробіття – це соціально-економічне явище, в результаті якого частина працездатного населення не може знайти роботи, стає відносно надлишковою, поповнюючи резерв робочої сили, тобто це  перевищення пропозиції робочої сили над попитом на неї.   Безробітною є особа, яка хоче і може працювати, але не має робочого місця, яке б відповідало рівню її професійної підготовки, стажу, досвіду та ін.  Відповідно до Закону України “Про зайнятість населення” безробітними вважаються працездатні громадяни у працездатному віці, які через не залежні від них причини не мають заробітку і трудового доходу, зареєстровані у державній службі зайнятості як особи, що шукають роботу.                                     </vt:lpstr>
      <vt:lpstr>Типи безробіття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Які причини та наслідки для економіки має безробіття</dc:title>
  <dc:creator>Оксана</dc:creator>
  <cp:lastModifiedBy>Оксана</cp:lastModifiedBy>
  <cp:revision>10</cp:revision>
  <dcterms:created xsi:type="dcterms:W3CDTF">2015-02-11T12:57:27Z</dcterms:created>
  <dcterms:modified xsi:type="dcterms:W3CDTF">2015-02-11T14:41:46Z</dcterms:modified>
</cp:coreProperties>
</file>