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8" r:id="rId8"/>
    <p:sldId id="261" r:id="rId9"/>
    <p:sldId id="264" r:id="rId10"/>
    <p:sldId id="266" r:id="rId11"/>
    <p:sldId id="262" r:id="rId12"/>
    <p:sldId id="263" r:id="rId13"/>
    <p:sldId id="265" r:id="rId1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8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2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96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62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15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78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26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42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04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44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25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04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F2F13-469F-4E33-85C4-D9C1A3146A4C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ADC4-3CB8-4D2A-8143-69BF40B8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47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err="1" smtClean="0">
                <a:solidFill>
                  <a:srgbClr val="002060"/>
                </a:solidFill>
              </a:rPr>
              <a:t>Конституц</a:t>
            </a:r>
            <a:r>
              <a:rPr lang="en-US" sz="6600" dirty="0" err="1" smtClean="0">
                <a:solidFill>
                  <a:srgbClr val="002060"/>
                </a:solidFill>
              </a:rPr>
              <a:t>i</a:t>
            </a:r>
            <a:r>
              <a:rPr lang="ru-RU" sz="6600" dirty="0" err="1" smtClean="0">
                <a:solidFill>
                  <a:srgbClr val="002060"/>
                </a:solidFill>
              </a:rPr>
              <a:t>йний</a:t>
            </a:r>
            <a:r>
              <a:rPr lang="ru-RU" sz="6600" dirty="0" smtClean="0">
                <a:solidFill>
                  <a:srgbClr val="002060"/>
                </a:solidFill>
              </a:rPr>
              <a:t> </a:t>
            </a:r>
            <a:r>
              <a:rPr lang="ru-RU" sz="6600" dirty="0" smtClean="0">
                <a:solidFill>
                  <a:srgbClr val="002060"/>
                </a:solidFill>
              </a:rPr>
              <a:t>лад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в </a:t>
            </a:r>
            <a:r>
              <a:rPr lang="ru-RU" sz="6600" dirty="0" err="1" smtClean="0">
                <a:solidFill>
                  <a:srgbClr val="002060"/>
                </a:solidFill>
              </a:rPr>
              <a:t>Україні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Букот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 Денис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0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4168" y="246948"/>
            <a:ext cx="6760384" cy="9525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День </a:t>
            </a:r>
            <a:r>
              <a:rPr lang="ru-RU" b="1" dirty="0" err="1" smtClean="0">
                <a:solidFill>
                  <a:srgbClr val="002060"/>
                </a:solidFill>
              </a:rPr>
              <a:t>Конституції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28 </a:t>
            </a:r>
            <a:r>
              <a:rPr lang="ru-RU" sz="4800" b="1" dirty="0" err="1" smtClean="0">
                <a:solidFill>
                  <a:srgbClr val="FF0000"/>
                </a:solidFill>
              </a:rPr>
              <a:t>червня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7812"/>
            <a:ext cx="2529496" cy="155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284" y="2729537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7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ru-RU" dirty="0" err="1" smtClean="0"/>
              <a:t>Розділи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9268"/>
            <a:ext cx="8229600" cy="504056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	</a:t>
            </a:r>
            <a:r>
              <a:rPr lang="ru-RU" b="1" dirty="0" smtClean="0"/>
              <a:t>Преамбула	</a:t>
            </a:r>
          </a:p>
          <a:p>
            <a:r>
              <a:rPr lang="en-US" b="1" dirty="0" smtClean="0"/>
              <a:t>I	</a:t>
            </a:r>
            <a:r>
              <a:rPr lang="ru-RU" b="1" dirty="0" err="1" smtClean="0"/>
              <a:t>Загальні</a:t>
            </a:r>
            <a:r>
              <a:rPr lang="ru-RU" b="1" dirty="0" smtClean="0"/>
              <a:t> засади	1 — 20</a:t>
            </a:r>
          </a:p>
          <a:p>
            <a:r>
              <a:rPr lang="en-US" b="1" dirty="0" smtClean="0"/>
              <a:t>II	</a:t>
            </a:r>
            <a:r>
              <a:rPr lang="ru-RU" b="1" dirty="0" smtClean="0"/>
              <a:t>Права, </a:t>
            </a:r>
            <a:r>
              <a:rPr lang="ru-RU" b="1" dirty="0" err="1" smtClean="0"/>
              <a:t>свободи</a:t>
            </a:r>
            <a:r>
              <a:rPr lang="ru-RU" b="1" dirty="0" smtClean="0"/>
              <a:t> та </a:t>
            </a:r>
            <a:r>
              <a:rPr lang="ru-RU" b="1" dirty="0" err="1" smtClean="0"/>
              <a:t>обов'язки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і </a:t>
            </a:r>
            <a:r>
              <a:rPr lang="ru-RU" b="1" dirty="0" err="1" smtClean="0"/>
              <a:t>громадянина</a:t>
            </a:r>
            <a:r>
              <a:rPr lang="ru-RU" b="1" dirty="0" smtClean="0"/>
              <a:t>	21 — 68</a:t>
            </a:r>
          </a:p>
          <a:p>
            <a:r>
              <a:rPr lang="ru-RU" b="1" dirty="0" smtClean="0"/>
              <a:t>ІІІ	</a:t>
            </a:r>
            <a:r>
              <a:rPr lang="ru-RU" b="1" dirty="0" err="1" smtClean="0"/>
              <a:t>Вибори</a:t>
            </a:r>
            <a:r>
              <a:rPr lang="ru-RU" b="1" dirty="0" smtClean="0"/>
              <a:t>. Референдум	69 — 74</a:t>
            </a:r>
          </a:p>
          <a:p>
            <a:r>
              <a:rPr lang="en-US" b="1" dirty="0" smtClean="0"/>
              <a:t>IV	</a:t>
            </a:r>
            <a:r>
              <a:rPr lang="ru-RU" b="1" dirty="0" err="1" smtClean="0"/>
              <a:t>Верховна</a:t>
            </a:r>
            <a:r>
              <a:rPr lang="ru-RU" b="1" dirty="0" smtClean="0"/>
              <a:t> Рада </a:t>
            </a:r>
            <a:r>
              <a:rPr lang="ru-RU" b="1" dirty="0" err="1" smtClean="0"/>
              <a:t>України</a:t>
            </a:r>
            <a:r>
              <a:rPr lang="ru-RU" b="1" dirty="0" smtClean="0"/>
              <a:t>	75 — 101</a:t>
            </a:r>
          </a:p>
          <a:p>
            <a:r>
              <a:rPr lang="en-US" b="1" dirty="0" smtClean="0"/>
              <a:t>V	</a:t>
            </a:r>
            <a:r>
              <a:rPr lang="ru-RU" b="1" dirty="0" smtClean="0"/>
              <a:t>Президент </a:t>
            </a:r>
            <a:r>
              <a:rPr lang="ru-RU" b="1" dirty="0" err="1" smtClean="0"/>
              <a:t>України</a:t>
            </a:r>
            <a:r>
              <a:rPr lang="ru-RU" b="1" dirty="0" smtClean="0"/>
              <a:t>	102 — 112</a:t>
            </a:r>
          </a:p>
          <a:p>
            <a:r>
              <a:rPr lang="en-US" b="1" dirty="0" smtClean="0"/>
              <a:t>VI	</a:t>
            </a:r>
            <a:r>
              <a:rPr lang="ru-RU" b="1" dirty="0" err="1" smtClean="0"/>
              <a:t>Кабінет</a:t>
            </a:r>
            <a:r>
              <a:rPr lang="ru-RU" b="1" dirty="0" smtClean="0"/>
              <a:t> </a:t>
            </a:r>
            <a:r>
              <a:rPr lang="ru-RU" b="1" dirty="0" err="1" smtClean="0"/>
              <a:t>Міністрів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органи</a:t>
            </a:r>
            <a:r>
              <a:rPr lang="ru-RU" b="1" dirty="0" smtClean="0"/>
              <a:t> </a:t>
            </a:r>
            <a:r>
              <a:rPr lang="ru-RU" b="1" dirty="0" err="1" smtClean="0"/>
              <a:t>виконавчої</a:t>
            </a:r>
            <a:r>
              <a:rPr lang="ru-RU" b="1" dirty="0" smtClean="0"/>
              <a:t> </a:t>
            </a:r>
            <a:r>
              <a:rPr lang="ru-RU" b="1" dirty="0" err="1" smtClean="0"/>
              <a:t>влади</a:t>
            </a:r>
            <a:r>
              <a:rPr lang="ru-RU" b="1" dirty="0"/>
              <a:t> </a:t>
            </a:r>
            <a:r>
              <a:rPr lang="ru-RU" b="1" dirty="0" smtClean="0"/>
              <a:t>   113 — 120</a:t>
            </a:r>
          </a:p>
          <a:p>
            <a:r>
              <a:rPr lang="en-US" b="1" dirty="0" smtClean="0"/>
              <a:t>VII	</a:t>
            </a:r>
            <a:r>
              <a:rPr lang="ru-RU" b="1" dirty="0" smtClean="0"/>
              <a:t>Прокуратура	121 — 123</a:t>
            </a:r>
          </a:p>
          <a:p>
            <a:r>
              <a:rPr lang="en-US" b="1" dirty="0" smtClean="0"/>
              <a:t>VIII	</a:t>
            </a:r>
            <a:r>
              <a:rPr lang="ru-RU" b="1" dirty="0" err="1" smtClean="0"/>
              <a:t>Правосуддя</a:t>
            </a:r>
            <a:r>
              <a:rPr lang="ru-RU" b="1" dirty="0" smtClean="0"/>
              <a:t>	124 —131</a:t>
            </a:r>
          </a:p>
          <a:p>
            <a:r>
              <a:rPr lang="en-US" b="1" dirty="0" smtClean="0"/>
              <a:t>IX	</a:t>
            </a:r>
            <a:r>
              <a:rPr lang="ru-RU" b="1" dirty="0" err="1" smtClean="0"/>
              <a:t>Територіальний</a:t>
            </a:r>
            <a:r>
              <a:rPr lang="ru-RU" b="1" dirty="0" smtClean="0"/>
              <a:t> </a:t>
            </a:r>
            <a:r>
              <a:rPr lang="ru-RU" b="1" dirty="0" err="1" smtClean="0"/>
              <a:t>устрій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	132 — 133</a:t>
            </a:r>
          </a:p>
          <a:p>
            <a:r>
              <a:rPr lang="en-US" b="1" dirty="0" smtClean="0"/>
              <a:t>X	</a:t>
            </a:r>
            <a:r>
              <a:rPr lang="ru-RU" b="1" dirty="0" smtClean="0"/>
              <a:t>Автономна </a:t>
            </a:r>
            <a:r>
              <a:rPr lang="ru-RU" b="1" dirty="0" err="1" smtClean="0"/>
              <a:t>республіка</a:t>
            </a:r>
            <a:r>
              <a:rPr lang="ru-RU" b="1" dirty="0" smtClean="0"/>
              <a:t> </a:t>
            </a:r>
            <a:r>
              <a:rPr lang="ru-RU" b="1" dirty="0" err="1" smtClean="0"/>
              <a:t>Крим</a:t>
            </a:r>
            <a:r>
              <a:rPr lang="ru-RU" b="1" dirty="0" smtClean="0"/>
              <a:t>	134 — 139</a:t>
            </a:r>
          </a:p>
          <a:p>
            <a:r>
              <a:rPr lang="en-US" b="1" dirty="0" smtClean="0"/>
              <a:t>XI	</a:t>
            </a:r>
            <a:r>
              <a:rPr lang="ru-RU" b="1" dirty="0" err="1" smtClean="0"/>
              <a:t>Місцеве</a:t>
            </a:r>
            <a:r>
              <a:rPr lang="ru-RU" b="1" dirty="0" smtClean="0"/>
              <a:t> </a:t>
            </a:r>
            <a:r>
              <a:rPr lang="ru-RU" b="1" dirty="0" err="1" smtClean="0"/>
              <a:t>самоврядування</a:t>
            </a:r>
            <a:r>
              <a:rPr lang="ru-RU" b="1" dirty="0" smtClean="0"/>
              <a:t>	140 — 146</a:t>
            </a:r>
          </a:p>
          <a:p>
            <a:r>
              <a:rPr lang="ru-RU" b="1" dirty="0" smtClean="0"/>
              <a:t>ХІІ	</a:t>
            </a:r>
            <a:r>
              <a:rPr lang="ru-RU" b="1" dirty="0" err="1" smtClean="0"/>
              <a:t>Конституційний</a:t>
            </a:r>
            <a:r>
              <a:rPr lang="ru-RU" b="1" dirty="0" smtClean="0"/>
              <a:t> Суд </a:t>
            </a:r>
            <a:r>
              <a:rPr lang="ru-RU" b="1" dirty="0" err="1" smtClean="0"/>
              <a:t>України</a:t>
            </a:r>
            <a:r>
              <a:rPr lang="ru-RU" b="1" dirty="0" smtClean="0"/>
              <a:t>	147 — 153</a:t>
            </a:r>
          </a:p>
          <a:p>
            <a:r>
              <a:rPr lang="ru-RU" b="1" dirty="0" smtClean="0"/>
              <a:t>ХІІІ	</a:t>
            </a:r>
            <a:r>
              <a:rPr lang="ru-RU" b="1" dirty="0" err="1" smtClean="0"/>
              <a:t>Внесення</a:t>
            </a:r>
            <a:r>
              <a:rPr lang="ru-RU" b="1" dirty="0" smtClean="0"/>
              <a:t> </a:t>
            </a:r>
            <a:r>
              <a:rPr lang="ru-RU" b="1" dirty="0" err="1" smtClean="0"/>
              <a:t>змін</a:t>
            </a:r>
            <a:r>
              <a:rPr lang="ru-RU" b="1" dirty="0" smtClean="0"/>
              <a:t> до </a:t>
            </a:r>
            <a:r>
              <a:rPr lang="ru-RU" b="1" dirty="0" err="1" smtClean="0"/>
              <a:t>Конституції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	154 — 159</a:t>
            </a:r>
          </a:p>
          <a:p>
            <a:r>
              <a:rPr lang="en-US" b="1" dirty="0" smtClean="0"/>
              <a:t>XIV	</a:t>
            </a:r>
            <a:r>
              <a:rPr lang="ru-RU" b="1" dirty="0" err="1" smtClean="0"/>
              <a:t>Прикінцеві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	160 — 161</a:t>
            </a:r>
          </a:p>
          <a:p>
            <a:r>
              <a:rPr lang="en-US" b="1" dirty="0" smtClean="0"/>
              <a:t>XV	</a:t>
            </a:r>
            <a:r>
              <a:rPr lang="ru-RU" b="1" dirty="0" err="1" smtClean="0"/>
              <a:t>Перехідні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58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ru-RU" dirty="0" smtClean="0"/>
              <a:t>Поправки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5292"/>
            <a:ext cx="8928992" cy="4536503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u="sng" dirty="0" smtClean="0"/>
              <a:t>222-IV</a:t>
            </a:r>
            <a:r>
              <a:rPr lang="en-US" sz="3600" b="1" dirty="0" smtClean="0"/>
              <a:t>	</a:t>
            </a:r>
            <a:r>
              <a:rPr lang="en-US" sz="3600" b="1" u="sng" dirty="0" smtClean="0"/>
              <a:t>8.12.2004</a:t>
            </a:r>
            <a:r>
              <a:rPr lang="en-US" dirty="0" smtClean="0"/>
              <a:t>	</a:t>
            </a:r>
            <a:r>
              <a:rPr lang="ru-RU" dirty="0" smtClean="0"/>
              <a:t>Закон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	</a:t>
            </a:r>
          </a:p>
          <a:p>
            <a:r>
              <a:rPr lang="ru-RU" sz="3600" b="1" u="sng" dirty="0" smtClean="0"/>
              <a:t>20-рп/2010 </a:t>
            </a:r>
            <a:r>
              <a:rPr lang="ru-RU" sz="3600" b="1" dirty="0" smtClean="0"/>
              <a:t>  </a:t>
            </a:r>
            <a:r>
              <a:rPr lang="ru-RU" sz="3600" b="1" dirty="0" smtClean="0"/>
              <a:t> </a:t>
            </a:r>
            <a:r>
              <a:rPr lang="ru-RU" sz="3600" b="1" u="sng" dirty="0" smtClean="0"/>
              <a:t>30.09.2010</a:t>
            </a:r>
            <a:r>
              <a:rPr lang="ru-RU" dirty="0" smtClean="0"/>
              <a:t>	 Закон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</a:t>
            </a:r>
            <a:r>
              <a:rPr lang="ru-RU" dirty="0" err="1" smtClean="0"/>
              <a:t>від</a:t>
            </a:r>
            <a:r>
              <a:rPr lang="ru-RU" dirty="0" smtClean="0"/>
              <a:t> 8 </a:t>
            </a:r>
            <a:r>
              <a:rPr lang="ru-RU" dirty="0" err="1" smtClean="0"/>
              <a:t>грудня</a:t>
            </a:r>
            <a:r>
              <a:rPr lang="ru-RU" dirty="0" smtClean="0"/>
              <a:t> 2004 року № 2222-</a:t>
            </a:r>
            <a:r>
              <a:rPr lang="en-US" dirty="0" smtClean="0"/>
              <a:t>IV (</a:t>
            </a:r>
            <a:r>
              <a:rPr lang="ru-RU" dirty="0" smtClean="0"/>
              <a:t>справа про </a:t>
            </a:r>
            <a:r>
              <a:rPr lang="ru-RU" dirty="0" err="1" smtClean="0"/>
              <a:t>додержання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)	—	30.09.2010	</a:t>
            </a:r>
            <a:endParaRPr lang="en-US" dirty="0" smtClean="0"/>
          </a:p>
          <a:p>
            <a:r>
              <a:rPr lang="en-US" sz="3600" b="1" u="sng" dirty="0" smtClean="0"/>
              <a:t>2952-VI</a:t>
            </a:r>
            <a:r>
              <a:rPr lang="en-US" sz="3600" b="1" dirty="0" smtClean="0"/>
              <a:t>	</a:t>
            </a:r>
            <a:r>
              <a:rPr lang="en-US" sz="3600" b="1" u="sng" dirty="0" smtClean="0"/>
              <a:t>1.02.2011</a:t>
            </a:r>
            <a:r>
              <a:rPr lang="en-US" dirty="0" smtClean="0"/>
              <a:t>	</a:t>
            </a:r>
            <a:r>
              <a:rPr lang="ru-RU" dirty="0" smtClean="0"/>
              <a:t>Закон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чергових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депутатів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депутатів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Автономної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, </a:t>
            </a:r>
            <a:r>
              <a:rPr lang="ru-RU" dirty="0" err="1" smtClean="0"/>
              <a:t>місцевих</a:t>
            </a:r>
            <a:r>
              <a:rPr lang="ru-RU" dirty="0" smtClean="0"/>
              <a:t> рад та </a:t>
            </a:r>
            <a:r>
              <a:rPr lang="ru-RU" dirty="0" err="1" smtClean="0"/>
              <a:t>сільських</a:t>
            </a:r>
            <a:r>
              <a:rPr lang="ru-RU" dirty="0" smtClean="0"/>
              <a:t>, </a:t>
            </a:r>
            <a:r>
              <a:rPr lang="ru-RU" dirty="0" err="1" smtClean="0"/>
              <a:t>селищних</a:t>
            </a:r>
            <a:r>
              <a:rPr lang="ru-RU" dirty="0" smtClean="0"/>
              <a:t>, </a:t>
            </a: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 smtClean="0"/>
              <a:t>голів</a:t>
            </a:r>
            <a:r>
              <a:rPr lang="ru-RU" dirty="0" smtClean="0"/>
              <a:t>»		</a:t>
            </a:r>
          </a:p>
          <a:p>
            <a:r>
              <a:rPr lang="ru-RU" sz="3600" b="1" u="sng" dirty="0" smtClean="0"/>
              <a:t>586-</a:t>
            </a:r>
            <a:r>
              <a:rPr lang="en-US" sz="3600" b="1" u="sng" dirty="0" smtClean="0"/>
              <a:t>VII</a:t>
            </a:r>
            <a:r>
              <a:rPr lang="en-US" sz="3600" b="1" dirty="0" smtClean="0"/>
              <a:t>	</a:t>
            </a:r>
            <a:r>
              <a:rPr lang="en-US" sz="3600" b="1" u="sng" dirty="0" smtClean="0"/>
              <a:t>19.09.2013</a:t>
            </a:r>
            <a:r>
              <a:rPr lang="en-US" dirty="0" smtClean="0"/>
              <a:t>	</a:t>
            </a:r>
            <a:r>
              <a:rPr lang="ru-RU" dirty="0" smtClean="0"/>
              <a:t>Закон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статті</a:t>
            </a:r>
            <a:r>
              <a:rPr lang="ru-RU" dirty="0" smtClean="0"/>
              <a:t> 98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	</a:t>
            </a:r>
          </a:p>
          <a:p>
            <a:r>
              <a:rPr lang="ru-RU" sz="3600" b="1" u="sng" dirty="0" smtClean="0"/>
              <a:t>750-</a:t>
            </a:r>
            <a:r>
              <a:rPr lang="en-US" sz="3600" b="1" u="sng" dirty="0" smtClean="0"/>
              <a:t>VII</a:t>
            </a:r>
            <a:r>
              <a:rPr lang="en-US" sz="3600" b="1" dirty="0" smtClean="0"/>
              <a:t>	</a:t>
            </a:r>
            <a:r>
              <a:rPr lang="en-US" sz="3600" b="1" u="sng" dirty="0" smtClean="0"/>
              <a:t>22.02.2014</a:t>
            </a:r>
            <a:r>
              <a:rPr lang="en-US" dirty="0" smtClean="0"/>
              <a:t>	</a:t>
            </a:r>
            <a:r>
              <a:rPr lang="ru-RU" dirty="0" smtClean="0"/>
              <a:t>Постанова ВРУ «Про текст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редакції</a:t>
            </a:r>
            <a:r>
              <a:rPr lang="ru-RU" dirty="0" smtClean="0"/>
              <a:t> 28 </a:t>
            </a:r>
            <a:r>
              <a:rPr lang="ru-RU" dirty="0" err="1" smtClean="0"/>
              <a:t>червня</a:t>
            </a:r>
            <a:r>
              <a:rPr lang="ru-RU" dirty="0" smtClean="0"/>
              <a:t> 1996 року,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і </a:t>
            </a:r>
            <a:r>
              <a:rPr lang="ru-RU" dirty="0" err="1" smtClean="0"/>
              <a:t>доповненнями</a:t>
            </a:r>
            <a:r>
              <a:rPr lang="ru-RU" dirty="0" smtClean="0"/>
              <a:t>, </a:t>
            </a:r>
            <a:r>
              <a:rPr lang="ru-RU" dirty="0" err="1" smtClean="0"/>
              <a:t>внесеними</a:t>
            </a:r>
            <a:r>
              <a:rPr lang="ru-RU" dirty="0" smtClean="0"/>
              <a:t> законами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8 </a:t>
            </a:r>
            <a:r>
              <a:rPr lang="ru-RU" dirty="0" err="1" smtClean="0"/>
              <a:t>грудня</a:t>
            </a:r>
            <a:r>
              <a:rPr lang="ru-RU" dirty="0" smtClean="0"/>
              <a:t> 2004 року № 2222-</a:t>
            </a:r>
            <a:r>
              <a:rPr lang="en-US" dirty="0" smtClean="0"/>
              <a:t>IV, </a:t>
            </a:r>
            <a:r>
              <a:rPr lang="ru-RU" dirty="0" err="1" smtClean="0"/>
              <a:t>від</a:t>
            </a:r>
            <a:r>
              <a:rPr lang="ru-RU" dirty="0" smtClean="0"/>
              <a:t> 1 лютого 2011 року № 2952-</a:t>
            </a:r>
            <a:r>
              <a:rPr lang="en-US" dirty="0" smtClean="0"/>
              <a:t>VI, </a:t>
            </a:r>
            <a:r>
              <a:rPr lang="ru-RU" dirty="0" err="1" smtClean="0"/>
              <a:t>від</a:t>
            </a:r>
            <a:r>
              <a:rPr lang="ru-RU" dirty="0" smtClean="0"/>
              <a:t> 19 </a:t>
            </a:r>
            <a:r>
              <a:rPr lang="ru-RU" dirty="0" err="1" smtClean="0"/>
              <a:t>вересня</a:t>
            </a:r>
            <a:r>
              <a:rPr lang="ru-RU" dirty="0" smtClean="0"/>
              <a:t> 2013 року № 586-</a:t>
            </a:r>
            <a:r>
              <a:rPr lang="en-US" dirty="0" smtClean="0"/>
              <a:t>VII»	</a:t>
            </a:r>
            <a:endParaRPr lang="ru-RU" dirty="0" smtClean="0"/>
          </a:p>
          <a:p>
            <a:r>
              <a:rPr lang="ru-RU" sz="3600" b="1" u="sng" dirty="0" smtClean="0"/>
              <a:t>742-</a:t>
            </a:r>
            <a:r>
              <a:rPr lang="en-US" sz="3600" b="1" u="sng" dirty="0" smtClean="0"/>
              <a:t>VII</a:t>
            </a:r>
            <a:r>
              <a:rPr lang="en-US" sz="3600" b="1" dirty="0" smtClean="0"/>
              <a:t>	</a:t>
            </a:r>
            <a:r>
              <a:rPr lang="en-US" sz="3600" b="1" u="sng" dirty="0" smtClean="0"/>
              <a:t>21.02.2014</a:t>
            </a:r>
            <a:r>
              <a:rPr lang="en-US" dirty="0" smtClean="0"/>
              <a:t>	</a:t>
            </a:r>
            <a:r>
              <a:rPr lang="ru-RU" dirty="0" smtClean="0"/>
              <a:t>Закон </a:t>
            </a:r>
            <a:r>
              <a:rPr lang="ru-RU" dirty="0" err="1" smtClean="0"/>
              <a:t>України</a:t>
            </a:r>
            <a:r>
              <a:rPr lang="ru-RU" dirty="0" smtClean="0"/>
              <a:t> «Про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положень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34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38232"/>
            <a:ext cx="6048672" cy="42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39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Конституційний</a:t>
            </a:r>
            <a:r>
              <a:rPr lang="ru-RU" dirty="0" smtClean="0"/>
              <a:t> 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33500"/>
            <a:ext cx="4320480" cy="40442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 err="1" smtClean="0">
                <a:solidFill>
                  <a:srgbClr val="002060"/>
                </a:solidFill>
              </a:rPr>
              <a:t>Конституційний</a:t>
            </a:r>
            <a:r>
              <a:rPr lang="ru-RU" sz="2600" dirty="0" smtClean="0">
                <a:solidFill>
                  <a:srgbClr val="002060"/>
                </a:solidFill>
              </a:rPr>
              <a:t> лад — </a:t>
            </a:r>
            <a:r>
              <a:rPr lang="ru-RU" sz="2600" dirty="0" err="1" smtClean="0">
                <a:solidFill>
                  <a:srgbClr val="002060"/>
                </a:solidFill>
              </a:rPr>
              <a:t>це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встановлений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Основним</a:t>
            </a:r>
            <a:r>
              <a:rPr lang="ru-RU" sz="2600" dirty="0" smtClean="0">
                <a:solidFill>
                  <a:srgbClr val="002060"/>
                </a:solidFill>
              </a:rPr>
              <a:t> Законом порядок </a:t>
            </a:r>
            <a:r>
              <a:rPr lang="ru-RU" sz="2600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sz="2600" dirty="0" smtClean="0">
                <a:solidFill>
                  <a:srgbClr val="002060"/>
                </a:solidFill>
              </a:rPr>
              <a:t> і </a:t>
            </a:r>
            <a:r>
              <a:rPr lang="ru-RU" sz="2600" dirty="0" err="1" smtClean="0">
                <a:solidFill>
                  <a:srgbClr val="002060"/>
                </a:solidFill>
              </a:rPr>
              <a:t>функціонування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інститутів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держави</a:t>
            </a:r>
            <a:r>
              <a:rPr lang="ru-RU" sz="2600" dirty="0" smtClean="0">
                <a:solidFill>
                  <a:srgbClr val="002060"/>
                </a:solidFill>
              </a:rPr>
              <a:t> і </a:t>
            </a:r>
            <a:r>
              <a:rPr lang="ru-RU" sz="2600" dirty="0" err="1" smtClean="0">
                <a:solidFill>
                  <a:srgbClr val="002060"/>
                </a:solidFill>
              </a:rPr>
              <a:t>суспільства</a:t>
            </a:r>
            <a:r>
              <a:rPr lang="ru-RU" sz="2600" dirty="0" smtClean="0">
                <a:solidFill>
                  <a:srgbClr val="002060"/>
                </a:solidFill>
              </a:rPr>
              <a:t>, система </a:t>
            </a:r>
            <a:r>
              <a:rPr lang="ru-RU" sz="2600" dirty="0" err="1" smtClean="0">
                <a:solidFill>
                  <a:srgbClr val="002060"/>
                </a:solidFill>
              </a:rPr>
              <a:t>суспільних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відносин</a:t>
            </a:r>
            <a:r>
              <a:rPr lang="ru-RU" sz="2600" dirty="0" smtClean="0">
                <a:solidFill>
                  <a:srgbClr val="002060"/>
                </a:solidFill>
              </a:rPr>
              <a:t>, </a:t>
            </a:r>
            <a:r>
              <a:rPr lang="ru-RU" sz="2600" dirty="0" err="1" smtClean="0">
                <a:solidFill>
                  <a:srgbClr val="002060"/>
                </a:solidFill>
              </a:rPr>
              <a:t>що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гарантуються</a:t>
            </a:r>
            <a:r>
              <a:rPr lang="ru-RU" sz="2600" dirty="0" smtClean="0">
                <a:solidFill>
                  <a:srgbClr val="002060"/>
                </a:solidFill>
              </a:rPr>
              <a:t>, </a:t>
            </a:r>
            <a:r>
              <a:rPr lang="ru-RU" sz="2600" dirty="0" err="1" smtClean="0">
                <a:solidFill>
                  <a:srgbClr val="002060"/>
                </a:solidFill>
              </a:rPr>
              <a:t>забезпечуються</a:t>
            </a:r>
            <a:r>
              <a:rPr lang="ru-RU" sz="2600" dirty="0" smtClean="0">
                <a:solidFill>
                  <a:srgbClr val="002060"/>
                </a:solidFill>
              </a:rPr>
              <a:t> і </a:t>
            </a:r>
            <a:r>
              <a:rPr lang="ru-RU" sz="2600" dirty="0" err="1" smtClean="0">
                <a:solidFill>
                  <a:srgbClr val="002060"/>
                </a:solidFill>
              </a:rPr>
              <a:t>регулюються</a:t>
            </a:r>
            <a:r>
              <a:rPr lang="ru-RU" sz="2600" dirty="0" smtClean="0">
                <a:solidFill>
                  <a:srgbClr val="002060"/>
                </a:solidFill>
              </a:rPr>
              <a:t> законами, </a:t>
            </a:r>
            <a:r>
              <a:rPr lang="ru-RU" sz="2600" dirty="0" err="1" smtClean="0">
                <a:solidFill>
                  <a:srgbClr val="002060"/>
                </a:solidFill>
              </a:rPr>
              <a:t>прийнятими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</a:rPr>
              <a:t>відповідно</a:t>
            </a:r>
            <a:r>
              <a:rPr lang="ru-RU" sz="2600" dirty="0" smtClean="0">
                <a:solidFill>
                  <a:srgbClr val="002060"/>
                </a:solidFill>
              </a:rPr>
              <a:t> до </a:t>
            </a:r>
            <a:r>
              <a:rPr lang="ru-RU" sz="2600" dirty="0" err="1" smtClean="0">
                <a:solidFill>
                  <a:srgbClr val="002060"/>
                </a:solidFill>
              </a:rPr>
              <a:t>Конституції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podrobnosti.ua/upload/news/2013/06/19/91203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7379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5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Принципи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2357454"/>
          </a:xfrm>
        </p:spPr>
        <p:txBody>
          <a:bodyPr numCol="2"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Суверенн</a:t>
            </a:r>
            <a:r>
              <a:rPr lang="uk-UA" dirty="0" err="1" smtClean="0">
                <a:solidFill>
                  <a:srgbClr val="FF0000"/>
                </a:solidFill>
              </a:rPr>
              <a:t>ість</a:t>
            </a:r>
            <a:endParaRPr lang="uk-UA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Демократизм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Гуманізм</a:t>
            </a:r>
          </a:p>
          <a:p>
            <a:pPr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Реальність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Системність</a:t>
            </a:r>
          </a:p>
          <a:p>
            <a:pPr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Наукова обґрунтованість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Історизм</a:t>
            </a:r>
          </a:p>
          <a:p>
            <a:pPr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Наступність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Програмний характер</a:t>
            </a:r>
          </a:p>
          <a:p>
            <a:pPr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Гарантованість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49"/>
          <a:stretch/>
        </p:blipFill>
        <p:spPr bwMode="auto">
          <a:xfrm>
            <a:off x="1357290" y="3234544"/>
            <a:ext cx="6485850" cy="248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 smtClean="0"/>
              <a:t>Принципи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7300"/>
            <a:ext cx="4104456" cy="43924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принцип, </a:t>
            </a:r>
            <a:r>
              <a:rPr lang="ru-RU" dirty="0" err="1" smtClean="0">
                <a:solidFill>
                  <a:srgbClr val="002060"/>
                </a:solidFill>
              </a:rPr>
              <a:t>згідно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яким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людина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життя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здоров'я</a:t>
            </a:r>
            <a:r>
              <a:rPr lang="ru-RU" dirty="0" smtClean="0">
                <a:solidFill>
                  <a:srgbClr val="002060"/>
                </a:solidFill>
              </a:rPr>
              <a:t>, честь і </a:t>
            </a:r>
            <a:r>
              <a:rPr lang="ru-RU" dirty="0" err="1" smtClean="0">
                <a:solidFill>
                  <a:srgbClr val="002060"/>
                </a:solidFill>
              </a:rPr>
              <a:t>гідність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недоторканість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безпека</a:t>
            </a:r>
            <a:r>
              <a:rPr lang="ru-RU" dirty="0" smtClean="0">
                <a:solidFill>
                  <a:srgbClr val="002060"/>
                </a:solidFill>
              </a:rPr>
              <a:t> є </a:t>
            </a:r>
            <a:r>
              <a:rPr lang="ru-RU" dirty="0" err="1" smtClean="0">
                <a:solidFill>
                  <a:srgbClr val="002060"/>
                </a:solidFill>
              </a:rPr>
              <a:t>найважливішою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соціальною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цінністю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принцип народного </a:t>
            </a:r>
            <a:r>
              <a:rPr lang="ru-RU" dirty="0" err="1" smtClean="0">
                <a:solidFill>
                  <a:srgbClr val="002060"/>
                </a:solidFill>
              </a:rPr>
              <a:t>суверенітету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згідно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яким</a:t>
            </a:r>
            <a:r>
              <a:rPr lang="ru-RU" dirty="0" smtClean="0">
                <a:solidFill>
                  <a:srgbClr val="002060"/>
                </a:solidFill>
              </a:rPr>
              <a:t> народ є </a:t>
            </a:r>
            <a:r>
              <a:rPr lang="ru-RU" dirty="0" err="1" smtClean="0">
                <a:solidFill>
                  <a:srgbClr val="002060"/>
                </a:solidFill>
              </a:rPr>
              <a:t>носієм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суверенітету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єдиним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джерелом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влади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українська</a:t>
            </a:r>
            <a:r>
              <a:rPr lang="ru-RU" dirty="0" smtClean="0">
                <a:solidFill>
                  <a:srgbClr val="002060"/>
                </a:solidFill>
              </a:rPr>
              <a:t> держава </a:t>
            </a:r>
            <a:r>
              <a:rPr lang="ru-RU" dirty="0" err="1" smtClean="0">
                <a:solidFill>
                  <a:srgbClr val="002060"/>
                </a:solidFill>
              </a:rPr>
              <a:t>унітарна</a:t>
            </a:r>
            <a:r>
              <a:rPr lang="ru-RU" dirty="0" smtClean="0">
                <a:solidFill>
                  <a:srgbClr val="002060"/>
                </a:solidFill>
              </a:rPr>
              <a:t>, суверенна, </a:t>
            </a:r>
            <a:r>
              <a:rPr lang="ru-RU" dirty="0" err="1" smtClean="0">
                <a:solidFill>
                  <a:srgbClr val="002060"/>
                </a:solidFill>
              </a:rPr>
              <a:t>незалежна</a:t>
            </a:r>
            <a:r>
              <a:rPr lang="ru-RU" dirty="0" smtClean="0">
                <a:solidFill>
                  <a:srgbClr val="002060"/>
                </a:solidFill>
              </a:rPr>
              <a:t>, демократична, </a:t>
            </a:r>
            <a:r>
              <a:rPr lang="ru-RU" dirty="0" err="1" smtClean="0">
                <a:solidFill>
                  <a:srgbClr val="002060"/>
                </a:solidFill>
              </a:rPr>
              <a:t>соціальна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правова</a:t>
            </a:r>
            <a:r>
              <a:rPr lang="ru-RU" dirty="0" smtClean="0">
                <a:solidFill>
                  <a:srgbClr val="002060"/>
                </a:solidFill>
              </a:rPr>
              <a:t>, з </a:t>
            </a:r>
            <a:r>
              <a:rPr lang="ru-RU" dirty="0" err="1" smtClean="0">
                <a:solidFill>
                  <a:srgbClr val="002060"/>
                </a:solidFill>
              </a:rPr>
              <a:t>республіканською</a:t>
            </a:r>
            <a:r>
              <a:rPr lang="ru-RU" dirty="0" smtClean="0">
                <a:solidFill>
                  <a:srgbClr val="002060"/>
                </a:solidFill>
              </a:rPr>
              <a:t> формою </a:t>
            </a:r>
            <a:r>
              <a:rPr lang="ru-RU" dirty="0" err="1" smtClean="0">
                <a:solidFill>
                  <a:srgbClr val="002060"/>
                </a:solidFill>
              </a:rPr>
              <a:t>правління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7220"/>
            <a:ext cx="4351515" cy="46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06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 smtClean="0"/>
              <a:t>Принципи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057300"/>
            <a:ext cx="4176464" cy="453650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організація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діяльність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будується</a:t>
            </a:r>
            <a:r>
              <a:rPr lang="ru-RU" dirty="0" smtClean="0">
                <a:solidFill>
                  <a:srgbClr val="002060"/>
                </a:solidFill>
              </a:rPr>
              <a:t> на засадах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поділу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законодавчу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виконавчу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судову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визнання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гарантування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місцевого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самоврядування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принцип верховенства права(</a:t>
            </a:r>
            <a:r>
              <a:rPr lang="ru-RU" dirty="0" err="1" smtClean="0">
                <a:solidFill>
                  <a:srgbClr val="002060"/>
                </a:solidFill>
              </a:rPr>
              <a:t>згідно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яким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закріплюється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загальна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підпорядкованість</a:t>
            </a:r>
            <a:r>
              <a:rPr lang="ru-RU" dirty="0" smtClean="0">
                <a:solidFill>
                  <a:srgbClr val="002060"/>
                </a:solidFill>
              </a:rPr>
              <a:t> праву, пряма </a:t>
            </a:r>
            <a:r>
              <a:rPr lang="ru-RU" dirty="0" err="1" smtClean="0">
                <a:solidFill>
                  <a:srgbClr val="002060"/>
                </a:solidFill>
              </a:rPr>
              <a:t>дія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застосування</a:t>
            </a:r>
            <a:r>
              <a:rPr lang="ru-RU" dirty="0" smtClean="0">
                <a:solidFill>
                  <a:srgbClr val="002060"/>
                </a:solidFill>
              </a:rPr>
              <a:t> норм </a:t>
            </a:r>
            <a:r>
              <a:rPr lang="en-US" dirty="0" smtClean="0">
                <a:solidFill>
                  <a:srgbClr val="002060"/>
                </a:solidFill>
              </a:rPr>
              <a:t>K</a:t>
            </a:r>
            <a:r>
              <a:rPr lang="ru-RU" dirty="0" err="1" smtClean="0">
                <a:solidFill>
                  <a:srgbClr val="002060"/>
                </a:solidFill>
              </a:rPr>
              <a:t>онституції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1356"/>
            <a:ext cx="3951379" cy="296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12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Повалення</a:t>
            </a:r>
            <a:r>
              <a:rPr lang="ru-RU" dirty="0" smtClean="0"/>
              <a:t> </a:t>
            </a:r>
            <a:r>
              <a:rPr lang="ru-RU" dirty="0" err="1" smtClean="0"/>
              <a:t>конституційного</a:t>
            </a:r>
            <a:r>
              <a:rPr lang="ru-RU" dirty="0" smtClean="0"/>
              <a:t> ладу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659903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стаття</a:t>
            </a:r>
            <a:r>
              <a:rPr lang="ru-RU" dirty="0" smtClean="0">
                <a:solidFill>
                  <a:srgbClr val="002060"/>
                </a:solidFill>
              </a:rPr>
              <a:t> 109 </a:t>
            </a:r>
            <a:r>
              <a:rPr lang="ru-RU" dirty="0" err="1" smtClean="0">
                <a:solidFill>
                  <a:srgbClr val="002060"/>
                </a:solidFill>
              </a:rPr>
              <a:t>Крим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ru-RU" dirty="0" err="1" smtClean="0">
                <a:solidFill>
                  <a:srgbClr val="002060"/>
                </a:solidFill>
              </a:rPr>
              <a:t>нального</a:t>
            </a:r>
            <a:r>
              <a:rPr lang="ru-RU" dirty="0" smtClean="0">
                <a:solidFill>
                  <a:srgbClr val="002060"/>
                </a:solidFill>
              </a:rPr>
              <a:t> Кодексу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9467"/>
            <a:ext cx="3908072" cy="254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17696"/>
            <a:ext cx="3294112" cy="21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80" y="1910344"/>
            <a:ext cx="3410122" cy="191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67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6"/>
            <a:ext cx="8229600" cy="95250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002060"/>
                </a:solidFill>
              </a:rPr>
              <a:t>Конституція України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Конститу́ція Украї́ни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1740023"/>
          </a:xfrm>
        </p:spPr>
        <p:txBody>
          <a:bodyPr>
            <a:normAutofit fontScale="85000" lnSpcReduction="10000"/>
          </a:bodyPr>
          <a:lstStyle/>
          <a:p>
            <a:r>
              <a:rPr lang="vi-VN" dirty="0" smtClean="0">
                <a:solidFill>
                  <a:srgbClr val="002060"/>
                </a:solidFill>
              </a:rPr>
              <a:t>Основний Закон держави України. Ухвалений 28 червня 1996 року на 5-й сесії Верховної Ради України 2-го скликання. Конституція України набула чинності з дня її прийняття</a:t>
            </a:r>
            <a:r>
              <a:rPr lang="vi-VN" dirty="0" smtClean="0"/>
              <a:t>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7500"/>
            <a:ext cx="3816424" cy="252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864" y="2929508"/>
            <a:ext cx="2713484" cy="27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73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</a:t>
            </a:r>
            <a:r>
              <a:rPr lang="ru-RU" dirty="0" smtClean="0"/>
              <a:t>тор</a:t>
            </a:r>
            <a:r>
              <a:rPr lang="en-US" dirty="0" err="1"/>
              <a:t>i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46449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Пилипа</a:t>
            </a:r>
            <a:r>
              <a:rPr lang="ru-RU" dirty="0" smtClean="0"/>
              <a:t> Орлика</a:t>
            </a:r>
            <a:r>
              <a:rPr lang="en-US" dirty="0" smtClean="0"/>
              <a:t> 1710</a:t>
            </a:r>
            <a:endParaRPr lang="ru-RU" dirty="0" smtClean="0"/>
          </a:p>
          <a:p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(Статут про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r>
              <a:rPr lang="ru-RU" dirty="0" smtClean="0"/>
              <a:t>, права і </a:t>
            </a:r>
            <a:r>
              <a:rPr lang="ru-RU" dirty="0" err="1" smtClean="0"/>
              <a:t>вільності</a:t>
            </a:r>
            <a:r>
              <a:rPr lang="ru-RU" dirty="0" smtClean="0"/>
              <a:t> УНР)</a:t>
            </a:r>
            <a:r>
              <a:rPr lang="en-US" dirty="0" smtClean="0"/>
              <a:t> 1918</a:t>
            </a:r>
          </a:p>
          <a:p>
            <a:r>
              <a:rPr lang="ru-RU" dirty="0" err="1" smtClean="0"/>
              <a:t>Закони</a:t>
            </a:r>
            <a:r>
              <a:rPr lang="ru-RU" dirty="0" smtClean="0"/>
              <a:t> про </a:t>
            </a:r>
            <a:r>
              <a:rPr lang="ru-RU" dirty="0" err="1" smtClean="0"/>
              <a:t>тимчасовий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УРСР 1919—1978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Конституційний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Верховною Радою </a:t>
            </a:r>
            <a:r>
              <a:rPr lang="ru-RU" dirty="0" err="1" smtClean="0"/>
              <a:t>України</a:t>
            </a:r>
            <a:r>
              <a:rPr lang="ru-RU" dirty="0" smtClean="0"/>
              <a:t> та Президентом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8 </a:t>
            </a:r>
            <a:r>
              <a:rPr lang="ru-RU" dirty="0" err="1" smtClean="0"/>
              <a:t>червня</a:t>
            </a:r>
            <a:r>
              <a:rPr lang="ru-RU" dirty="0" smtClean="0"/>
              <a:t> 1995 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05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258</Words>
  <Application>Microsoft Office PowerPoint</Application>
  <PresentationFormat>Экран (16:10)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Конституцiйний лад в Україні</vt:lpstr>
      <vt:lpstr>Конституційний лад</vt:lpstr>
      <vt:lpstr>Принципи</vt:lpstr>
      <vt:lpstr>Принципи</vt:lpstr>
      <vt:lpstr>Принципи</vt:lpstr>
      <vt:lpstr>Повалення конституційного ладу</vt:lpstr>
      <vt:lpstr>Конституція України</vt:lpstr>
      <vt:lpstr>Конститу́ція Украї́ни </vt:lpstr>
      <vt:lpstr>Icторiя</vt:lpstr>
      <vt:lpstr> День Конституції України</vt:lpstr>
      <vt:lpstr>Розділи</vt:lpstr>
      <vt:lpstr>Поправки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Конституцiйний лад в Укра</dc:title>
  <dc:creator>Ученик_13</dc:creator>
  <cp:lastModifiedBy>XTreme</cp:lastModifiedBy>
  <cp:revision>10</cp:revision>
  <dcterms:created xsi:type="dcterms:W3CDTF">2014-04-02T04:54:51Z</dcterms:created>
  <dcterms:modified xsi:type="dcterms:W3CDTF">2014-04-02T07:48:17Z</dcterms:modified>
</cp:coreProperties>
</file>