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7" r:id="rId6"/>
    <p:sldId id="265" r:id="rId7"/>
    <p:sldId id="266" r:id="rId8"/>
    <p:sldId id="264" r:id="rId9"/>
    <p:sldId id="269" r:id="rId10"/>
    <p:sldId id="268" r:id="rId11"/>
    <p:sldId id="271" r:id="rId12"/>
    <p:sldId id="262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661248"/>
            <a:ext cx="2696344" cy="8389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Учениці 41 групи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Шаповал Марії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Пасивне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uk-UA" sz="4000" dirty="0" smtClean="0">
                <a:solidFill>
                  <a:schemeClr val="bg1"/>
                </a:solidFill>
              </a:rPr>
              <a:t>куріння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30963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так </a:t>
            </a:r>
            <a:r>
              <a:rPr lang="ru-RU" sz="2000" dirty="0" err="1">
                <a:solidFill>
                  <a:schemeClr val="bg1"/>
                </a:solidFill>
              </a:rPr>
              <a:t>зване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пасивне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куріння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сприяє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розвитку</a:t>
            </a:r>
            <a:r>
              <a:rPr lang="ru-RU" sz="2000" dirty="0">
                <a:solidFill>
                  <a:schemeClr val="bg1"/>
                </a:solidFill>
              </a:rPr>
              <a:t> в некурящих тих же хвороб,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і у </a:t>
            </a:r>
            <a:r>
              <a:rPr lang="ru-RU" sz="2000" dirty="0" err="1">
                <a:solidFill>
                  <a:schemeClr val="bg1"/>
                </a:solidFill>
              </a:rPr>
              <a:t>курців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Пасивні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змушені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вдихати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тобто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палаючої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сигарети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поєднанні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димом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видихає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курець</a:t>
            </a:r>
            <a:r>
              <a:rPr lang="ru-RU" sz="2000" dirty="0" smtClean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цьому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побічний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 err="1">
                <a:solidFill>
                  <a:schemeClr val="bg1"/>
                </a:solidFill>
              </a:rPr>
              <a:t>основним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складовим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диму</a:t>
            </a:r>
            <a:r>
              <a:rPr lang="ru-RU" sz="2000" dirty="0">
                <a:solidFill>
                  <a:schemeClr val="bg1"/>
                </a:solidFill>
              </a:rPr>
              <a:t> і є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токсичним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ніж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основний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Особливе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пасивних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курців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займають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Згідно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дослідженнями</a:t>
            </a:r>
            <a:r>
              <a:rPr lang="ru-RU" sz="2000" dirty="0">
                <a:solidFill>
                  <a:schemeClr val="bg1"/>
                </a:solidFill>
              </a:rPr>
              <a:t>, четверо з десяти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піддаються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вторинного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диму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стінах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рідної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домівки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Тютюновий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викликає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роздратування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слизової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оболонки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бронхів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бронхіол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стати причиною </a:t>
            </a:r>
            <a:r>
              <a:rPr lang="ru-RU" sz="2000" dirty="0" err="1">
                <a:solidFill>
                  <a:schemeClr val="bg1"/>
                </a:solidFill>
              </a:rPr>
              <a:t>астми</a:t>
            </a:r>
            <a:r>
              <a:rPr lang="ru-RU" sz="2000" dirty="0">
                <a:solidFill>
                  <a:schemeClr val="bg1"/>
                </a:solidFill>
              </a:rPr>
              <a:t> і таких </a:t>
            </a:r>
            <a:r>
              <a:rPr lang="ru-RU" sz="2000" dirty="0" err="1">
                <a:solidFill>
                  <a:schemeClr val="bg1"/>
                </a:solidFill>
              </a:rPr>
              <a:t>серйозних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захворювань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бронхіт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пневмонія</a:t>
            </a:r>
            <a:r>
              <a:rPr lang="ru-RU" sz="2000" dirty="0">
                <a:solidFill>
                  <a:schemeClr val="bg1"/>
                </a:solidFill>
              </a:rPr>
              <a:t>, кашель, </a:t>
            </a:r>
            <a:r>
              <a:rPr lang="ru-RU" sz="2000" dirty="0" err="1">
                <a:solidFill>
                  <a:schemeClr val="bg1"/>
                </a:solidFill>
              </a:rPr>
              <a:t>захворювання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середнього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вуха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Всесвітня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організація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охорони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здоров'я</a:t>
            </a:r>
            <a:r>
              <a:rPr lang="ru-RU" sz="2000" dirty="0">
                <a:solidFill>
                  <a:schemeClr val="bg1"/>
                </a:solidFill>
              </a:rPr>
              <a:t> заявила про те,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щорічно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внаслідок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пасивного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куріння</a:t>
            </a:r>
            <a:r>
              <a:rPr lang="ru-RU" sz="2000" dirty="0">
                <a:solidFill>
                  <a:schemeClr val="bg1"/>
                </a:solidFill>
              </a:rPr>
              <a:t> гинуть 600 тис. </a:t>
            </a:r>
            <a:r>
              <a:rPr lang="ru-RU" sz="2000" dirty="0" err="1">
                <a:solidFill>
                  <a:schemeClr val="bg1"/>
                </a:solidFill>
              </a:rPr>
              <a:t>чоловік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Серед</a:t>
            </a:r>
            <a:r>
              <a:rPr lang="ru-RU" sz="2000" dirty="0">
                <a:solidFill>
                  <a:schemeClr val="bg1"/>
                </a:solidFill>
              </a:rPr>
              <a:t> них </a:t>
            </a:r>
            <a:r>
              <a:rPr lang="ru-RU" sz="2000" dirty="0" err="1">
                <a:solidFill>
                  <a:schemeClr val="bg1"/>
                </a:solidFill>
              </a:rPr>
              <a:t>третю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становлять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4" y="3967335"/>
            <a:ext cx="3793604" cy="27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0" y="3967335"/>
            <a:ext cx="4248472" cy="283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Обличчя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курця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Термін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обличчя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курця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вперше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з'являється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науковому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журналі</a:t>
            </a:r>
            <a:r>
              <a:rPr lang="ru-RU" sz="2000" dirty="0">
                <a:solidFill>
                  <a:schemeClr val="bg1"/>
                </a:solidFill>
              </a:rPr>
              <a:t> 1985 року. Справа в тому,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у 48 % </a:t>
            </a:r>
            <a:r>
              <a:rPr lang="ru-RU" sz="2000" dirty="0" err="1">
                <a:solidFill>
                  <a:schemeClr val="bg1"/>
                </a:solidFill>
              </a:rPr>
              <a:t>курців</a:t>
            </a:r>
            <a:r>
              <a:rPr lang="ru-RU" sz="2000" dirty="0">
                <a:solidFill>
                  <a:schemeClr val="bg1"/>
                </a:solidFill>
              </a:rPr>
              <a:t> і 8 % тих, </a:t>
            </a:r>
            <a:r>
              <a:rPr lang="ru-RU" sz="2000" dirty="0" err="1">
                <a:solidFill>
                  <a:schemeClr val="bg1"/>
                </a:solidFill>
              </a:rPr>
              <a:t>хто</a:t>
            </a:r>
            <a:r>
              <a:rPr lang="ru-RU" sz="2000" dirty="0">
                <a:solidFill>
                  <a:schemeClr val="bg1"/>
                </a:solidFill>
              </a:rPr>
              <a:t> палив в </a:t>
            </a:r>
            <a:r>
              <a:rPr lang="ru-RU" sz="2000" dirty="0" err="1">
                <a:solidFill>
                  <a:schemeClr val="bg1"/>
                </a:solidFill>
              </a:rPr>
              <a:t>минулому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шкіра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блідо-сірий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колір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виражені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зморшки</a:t>
            </a:r>
            <a:r>
              <a:rPr lang="ru-RU" sz="2000" dirty="0">
                <a:solidFill>
                  <a:schemeClr val="bg1"/>
                </a:solidFill>
              </a:rPr>
              <a:t>, але таких </a:t>
            </a:r>
            <a:r>
              <a:rPr lang="ru-RU" sz="2000" dirty="0" err="1">
                <a:solidFill>
                  <a:schemeClr val="bg1"/>
                </a:solidFill>
              </a:rPr>
              <a:t>змін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помічено</a:t>
            </a:r>
            <a:r>
              <a:rPr lang="ru-RU" sz="2000" dirty="0">
                <a:solidFill>
                  <a:schemeClr val="bg1"/>
                </a:solidFill>
              </a:rPr>
              <a:t> у некурящих людей — у </a:t>
            </a:r>
            <a:r>
              <a:rPr lang="ru-RU" sz="2000" dirty="0" err="1">
                <a:solidFill>
                  <a:schemeClr val="bg1"/>
                </a:solidFill>
              </a:rPr>
              <a:t>курців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еластин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білок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еластичність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відновлення</a:t>
            </a:r>
            <a:r>
              <a:rPr lang="ru-RU" sz="2000" dirty="0">
                <a:solidFill>
                  <a:schemeClr val="bg1"/>
                </a:solidFill>
              </a:rPr>
              <a:t> тканин) </a:t>
            </a:r>
            <a:r>
              <a:rPr lang="ru-RU" sz="2000" dirty="0" err="1">
                <a:solidFill>
                  <a:schemeClr val="bg1"/>
                </a:solidFill>
              </a:rPr>
              <a:t>стає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щільнішим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фрагментованим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582144" cy="238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3384" y="560651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фільм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78" y="3126482"/>
            <a:ext cx="3096344" cy="256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8966" y="600662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реальність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82"/>
            <a:ext cx="8219256" cy="92211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факти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5328592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палять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мільярд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людей;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числа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найпопулярніших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секунд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помирає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один “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курець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- 600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пасивних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торкалися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тютюну, а просто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димом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Грошей,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10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середньостатистичному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українцю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вистачило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 на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новеньку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іномарку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«Форд Фокус»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А4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кидаєте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відмовтеся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м’ятної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жувальної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гумки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смак так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порушити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Купуючи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курець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нітрохи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голод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біжить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курилку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любитель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сигарет;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сигаретному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аромати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ванілі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гвоздики,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лаванди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лаврового листа, какао, рому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оцту;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найзавзятіші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греки та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кіпріоти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Так,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кіпріоти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викурюють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сигарети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день;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смертельна доза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 до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міліграм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доза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кров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викурювання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20-25 сигарет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754388" cy="51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60648"/>
            <a:ext cx="6048672" cy="64807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dirty="0" err="1">
                <a:solidFill>
                  <a:schemeClr val="bg1"/>
                </a:solidFill>
              </a:rPr>
              <a:t>Стадії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відновлення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організму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після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відмови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від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куріння</a:t>
            </a:r>
            <a:endParaRPr lang="ru-RU" sz="3800" dirty="0">
              <a:solidFill>
                <a:schemeClr val="bg1"/>
              </a:solidFill>
            </a:endParaRPr>
          </a:p>
          <a:p>
            <a:endParaRPr lang="ru-RU" sz="2900" dirty="0" smtClean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20 </a:t>
            </a:r>
            <a:r>
              <a:rPr lang="ru-RU" sz="2900" dirty="0" err="1" smtClean="0">
                <a:solidFill>
                  <a:schemeClr val="bg1"/>
                </a:solidFill>
              </a:rPr>
              <a:t>хвилин</a:t>
            </a:r>
            <a:r>
              <a:rPr lang="ru-RU" sz="2900" dirty="0" smtClean="0">
                <a:solidFill>
                  <a:schemeClr val="bg1"/>
                </a:solidFill>
              </a:rPr>
              <a:t> - </a:t>
            </a:r>
            <a:r>
              <a:rPr lang="ru-RU" sz="2900" dirty="0" err="1" smtClean="0">
                <a:solidFill>
                  <a:schemeClr val="bg1"/>
                </a:solidFill>
              </a:rPr>
              <a:t>легке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зниження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кров'яного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тиску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8 годин - кров </a:t>
            </a:r>
            <a:r>
              <a:rPr lang="ru-RU" sz="2900" dirty="0" err="1">
                <a:solidFill>
                  <a:schemeClr val="bg1"/>
                </a:solidFill>
              </a:rPr>
              <a:t>очищується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від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отруйного</a:t>
            </a:r>
            <a:r>
              <a:rPr lang="ru-RU" sz="2900" dirty="0">
                <a:solidFill>
                  <a:schemeClr val="bg1"/>
                </a:solidFill>
              </a:rPr>
              <a:t> оксиду </a:t>
            </a:r>
            <a:r>
              <a:rPr lang="ru-RU" sz="2900" dirty="0" err="1">
                <a:solidFill>
                  <a:schemeClr val="bg1"/>
                </a:solidFill>
              </a:rPr>
              <a:t>вуглецю</a:t>
            </a:r>
            <a:r>
              <a:rPr lang="ru-RU" sz="2900" dirty="0">
                <a:solidFill>
                  <a:schemeClr val="bg1"/>
                </a:solidFill>
              </a:rPr>
              <a:t>, при </a:t>
            </a:r>
            <a:r>
              <a:rPr lang="ru-RU" sz="2900" dirty="0" err="1">
                <a:solidFill>
                  <a:schemeClr val="bg1"/>
                </a:solidFill>
              </a:rPr>
              <a:t>цьому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зникає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неприємний</a:t>
            </a:r>
            <a:r>
              <a:rPr lang="ru-RU" sz="2900" dirty="0">
                <a:solidFill>
                  <a:schemeClr val="bg1"/>
                </a:solidFill>
              </a:rPr>
              <a:t> запах з </a:t>
            </a:r>
            <a:r>
              <a:rPr lang="ru-RU" sz="2900" dirty="0" smtClean="0">
                <a:solidFill>
                  <a:schemeClr val="bg1"/>
                </a:solidFill>
              </a:rPr>
              <a:t>рота, </a:t>
            </a:r>
            <a:r>
              <a:rPr lang="ru-RU" sz="2900" dirty="0" err="1" smtClean="0">
                <a:solidFill>
                  <a:schemeClr val="bg1"/>
                </a:solidFill>
              </a:rPr>
              <a:t>характерний</a:t>
            </a:r>
            <a:r>
              <a:rPr lang="ru-RU" sz="2900" dirty="0" smtClean="0">
                <a:solidFill>
                  <a:schemeClr val="bg1"/>
                </a:solidFill>
              </a:rPr>
              <a:t> для </a:t>
            </a:r>
            <a:r>
              <a:rPr lang="ru-RU" sz="2900" dirty="0" err="1" smtClean="0">
                <a:solidFill>
                  <a:schemeClr val="bg1"/>
                </a:solidFill>
              </a:rPr>
              <a:t>курців</a:t>
            </a:r>
            <a:endParaRPr lang="ru-RU" sz="2900" dirty="0" smtClean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24 </a:t>
            </a:r>
            <a:r>
              <a:rPr lang="ru-RU" sz="2900" dirty="0" err="1" smtClean="0">
                <a:solidFill>
                  <a:schemeClr val="bg1"/>
                </a:solidFill>
              </a:rPr>
              <a:t>години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</a:rPr>
              <a:t>знижується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ризик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інфаркту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серця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48 </a:t>
            </a:r>
            <a:r>
              <a:rPr lang="ru-RU" sz="2900" dirty="0" smtClean="0">
                <a:solidFill>
                  <a:schemeClr val="bg1"/>
                </a:solidFill>
              </a:rPr>
              <a:t>годин - </a:t>
            </a:r>
            <a:r>
              <a:rPr lang="ru-RU" sz="2900" dirty="0" err="1" smtClean="0">
                <a:solidFill>
                  <a:schemeClr val="bg1"/>
                </a:solidFill>
              </a:rPr>
              <a:t>загострюються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>
                <a:solidFill>
                  <a:schemeClr val="bg1"/>
                </a:solidFill>
              </a:rPr>
              <a:t>смак і нюх, </a:t>
            </a:r>
            <a:r>
              <a:rPr lang="ru-RU" sz="2900" dirty="0" err="1">
                <a:solidFill>
                  <a:schemeClr val="bg1"/>
                </a:solidFill>
              </a:rPr>
              <a:t>починає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зникати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фізична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залежність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залишається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психологічна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3 </a:t>
            </a:r>
            <a:r>
              <a:rPr lang="ru-RU" sz="2900" dirty="0" err="1" smtClean="0">
                <a:solidFill>
                  <a:schemeClr val="bg1"/>
                </a:solidFill>
              </a:rPr>
              <a:t>місяці</a:t>
            </a:r>
            <a:r>
              <a:rPr lang="ru-RU" sz="2900" dirty="0" smtClean="0">
                <a:solidFill>
                  <a:schemeClr val="bg1"/>
                </a:solidFill>
              </a:rPr>
              <a:t> - </a:t>
            </a:r>
            <a:r>
              <a:rPr lang="ru-RU" sz="2900" dirty="0" err="1" smtClean="0">
                <a:solidFill>
                  <a:schemeClr val="bg1"/>
                </a:solidFill>
              </a:rPr>
              <a:t>поліпшується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кровообіг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збільшується</a:t>
            </a:r>
            <a:r>
              <a:rPr lang="ru-RU" sz="2900" dirty="0">
                <a:solidFill>
                  <a:schemeClr val="bg1"/>
                </a:solidFill>
              </a:rPr>
              <a:t> на 30% </a:t>
            </a:r>
            <a:r>
              <a:rPr lang="ru-RU" sz="2900" dirty="0" err="1" smtClean="0">
                <a:solidFill>
                  <a:schemeClr val="bg1"/>
                </a:solidFill>
              </a:rPr>
              <a:t>ємність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легенів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поліпшується</a:t>
            </a:r>
            <a:r>
              <a:rPr lang="ru-RU" sz="2900" dirty="0">
                <a:solidFill>
                  <a:schemeClr val="bg1"/>
                </a:solidFill>
              </a:rPr>
              <a:t> сон</a:t>
            </a:r>
          </a:p>
          <a:p>
            <a:r>
              <a:rPr lang="ru-RU" sz="2900" dirty="0">
                <a:solidFill>
                  <a:schemeClr val="bg1"/>
                </a:solidFill>
              </a:rPr>
              <a:t>9 </a:t>
            </a:r>
            <a:r>
              <a:rPr lang="ru-RU" sz="2900" dirty="0" err="1" smtClean="0">
                <a:solidFill>
                  <a:schemeClr val="bg1"/>
                </a:solidFill>
              </a:rPr>
              <a:t>місяців</a:t>
            </a:r>
            <a:r>
              <a:rPr lang="ru-RU" sz="2900" dirty="0" smtClean="0">
                <a:solidFill>
                  <a:schemeClr val="bg1"/>
                </a:solidFill>
              </a:rPr>
              <a:t> - </a:t>
            </a:r>
            <a:r>
              <a:rPr lang="ru-RU" sz="2900" dirty="0" err="1" smtClean="0">
                <a:solidFill>
                  <a:schemeClr val="bg1"/>
                </a:solidFill>
              </a:rPr>
              <a:t>підвищується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імунітет</a:t>
            </a:r>
            <a:r>
              <a:rPr lang="ru-RU" sz="2900" dirty="0">
                <a:solidFill>
                  <a:schemeClr val="bg1"/>
                </a:solidFill>
              </a:rPr>
              <a:t> до </a:t>
            </a:r>
            <a:r>
              <a:rPr lang="ru-RU" sz="2900" dirty="0" err="1">
                <a:solidFill>
                  <a:schemeClr val="bg1"/>
                </a:solidFill>
              </a:rPr>
              <a:t>інфекцій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зникає</a:t>
            </a:r>
            <a:r>
              <a:rPr lang="ru-RU" sz="2900" dirty="0">
                <a:solidFill>
                  <a:schemeClr val="bg1"/>
                </a:solidFill>
              </a:rPr>
              <a:t> кашель і </a:t>
            </a:r>
            <a:r>
              <a:rPr lang="ru-RU" sz="2900" dirty="0" err="1">
                <a:solidFill>
                  <a:schemeClr val="bg1"/>
                </a:solidFill>
              </a:rPr>
              <a:t>характерне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дихання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курця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підвищується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працездатність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1 </a:t>
            </a:r>
            <a:r>
              <a:rPr lang="ru-RU" sz="2900" dirty="0" err="1" smtClean="0">
                <a:solidFill>
                  <a:schemeClr val="bg1"/>
                </a:solidFill>
              </a:rPr>
              <a:t>рік</a:t>
            </a:r>
            <a:r>
              <a:rPr lang="ru-RU" sz="2900" dirty="0" smtClean="0">
                <a:solidFill>
                  <a:schemeClr val="bg1"/>
                </a:solidFill>
              </a:rPr>
              <a:t> - на </a:t>
            </a:r>
            <a:r>
              <a:rPr lang="ru-RU" sz="2900" dirty="0">
                <a:solidFill>
                  <a:schemeClr val="bg1"/>
                </a:solidFill>
              </a:rPr>
              <a:t>50% </a:t>
            </a:r>
            <a:r>
              <a:rPr lang="ru-RU" sz="2900" dirty="0" err="1">
                <a:solidFill>
                  <a:schemeClr val="bg1"/>
                </a:solidFill>
              </a:rPr>
              <a:t>знижується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ризик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захворювань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серцево-судинної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системи</a:t>
            </a:r>
            <a:r>
              <a:rPr lang="ru-RU" sz="2900" dirty="0">
                <a:solidFill>
                  <a:schemeClr val="bg1"/>
                </a:solidFill>
              </a:rPr>
              <a:t> в </a:t>
            </a:r>
            <a:r>
              <a:rPr lang="ru-RU" sz="2900" dirty="0" err="1">
                <a:solidFill>
                  <a:schemeClr val="bg1"/>
                </a:solidFill>
              </a:rPr>
              <a:t>порівнянні</a:t>
            </a:r>
            <a:r>
              <a:rPr lang="ru-RU" sz="2900" dirty="0">
                <a:solidFill>
                  <a:schemeClr val="bg1"/>
                </a:solidFill>
              </a:rPr>
              <a:t> з </a:t>
            </a:r>
            <a:r>
              <a:rPr lang="ru-RU" sz="2900" dirty="0" err="1">
                <a:solidFill>
                  <a:schemeClr val="bg1"/>
                </a:solidFill>
              </a:rPr>
              <a:t>курцями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5 </a:t>
            </a:r>
            <a:r>
              <a:rPr lang="ru-RU" sz="2900" dirty="0" err="1">
                <a:solidFill>
                  <a:schemeClr val="bg1"/>
                </a:solidFill>
              </a:rPr>
              <a:t>років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err="1">
                <a:solidFill>
                  <a:schemeClr val="bg1"/>
                </a:solidFill>
              </a:rPr>
              <a:t>зменшується</a:t>
            </a:r>
            <a:r>
              <a:rPr lang="ru-RU" sz="2900" dirty="0">
                <a:solidFill>
                  <a:schemeClr val="bg1"/>
                </a:solidFill>
              </a:rPr>
              <a:t> в 2 рази </a:t>
            </a:r>
            <a:r>
              <a:rPr lang="ru-RU" sz="2900" dirty="0" err="1">
                <a:solidFill>
                  <a:schemeClr val="bg1"/>
                </a:solidFill>
              </a:rPr>
              <a:t>ризик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розвитку</a:t>
            </a:r>
            <a:r>
              <a:rPr lang="ru-RU" sz="2900" dirty="0">
                <a:solidFill>
                  <a:schemeClr val="bg1"/>
                </a:solidFill>
              </a:rPr>
              <a:t> раку </a:t>
            </a:r>
            <a:r>
              <a:rPr lang="ru-RU" sz="2900" dirty="0" err="1">
                <a:solidFill>
                  <a:schemeClr val="bg1"/>
                </a:solidFill>
              </a:rPr>
              <a:t>ротової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порожнини</a:t>
            </a:r>
            <a:r>
              <a:rPr lang="ru-RU" sz="2900" dirty="0">
                <a:solidFill>
                  <a:schemeClr val="bg1"/>
                </a:solidFill>
              </a:rPr>
              <a:t> і </a:t>
            </a:r>
            <a:r>
              <a:rPr lang="ru-RU" sz="2900" dirty="0" err="1">
                <a:solidFill>
                  <a:schemeClr val="bg1"/>
                </a:solidFill>
              </a:rPr>
              <a:t>стравоходу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ризик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розвитку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інфаркту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міокарда</a:t>
            </a:r>
            <a:r>
              <a:rPr lang="ru-RU" sz="2900" dirty="0">
                <a:solidFill>
                  <a:schemeClr val="bg1"/>
                </a:solidFill>
              </a:rPr>
              <a:t> та </a:t>
            </a:r>
            <a:r>
              <a:rPr lang="ru-RU" sz="2900" dirty="0" err="1">
                <a:solidFill>
                  <a:schemeClr val="bg1"/>
                </a:solidFill>
              </a:rPr>
              <a:t>смерті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від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хвороби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коронарних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судин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повертається</a:t>
            </a:r>
            <a:r>
              <a:rPr lang="ru-RU" sz="2900" dirty="0">
                <a:solidFill>
                  <a:schemeClr val="bg1"/>
                </a:solidFill>
              </a:rPr>
              <a:t> на </a:t>
            </a:r>
            <a:r>
              <a:rPr lang="ru-RU" sz="2900" dirty="0" err="1">
                <a:solidFill>
                  <a:schemeClr val="bg1"/>
                </a:solidFill>
              </a:rPr>
              <a:t>рівень</a:t>
            </a:r>
            <a:r>
              <a:rPr lang="ru-RU" sz="2900" dirty="0">
                <a:solidFill>
                  <a:schemeClr val="bg1"/>
                </a:solidFill>
              </a:rPr>
              <a:t>, </a:t>
            </a:r>
            <a:r>
              <a:rPr lang="ru-RU" sz="2900" dirty="0" err="1">
                <a:solidFill>
                  <a:schemeClr val="bg1"/>
                </a:solidFill>
              </a:rPr>
              <a:t>характерний</a:t>
            </a:r>
            <a:r>
              <a:rPr lang="ru-RU" sz="2900" dirty="0">
                <a:solidFill>
                  <a:schemeClr val="bg1"/>
                </a:solidFill>
              </a:rPr>
              <a:t> для </a:t>
            </a:r>
            <a:r>
              <a:rPr lang="ru-RU" sz="2900" dirty="0" err="1">
                <a:solidFill>
                  <a:schemeClr val="bg1"/>
                </a:solidFill>
              </a:rPr>
              <a:t>ніколи</a:t>
            </a:r>
            <a:r>
              <a:rPr lang="ru-RU" sz="2900" dirty="0">
                <a:solidFill>
                  <a:schemeClr val="bg1"/>
                </a:solidFill>
              </a:rPr>
              <a:t> не палили</a:t>
            </a:r>
          </a:p>
          <a:p>
            <a:r>
              <a:rPr lang="ru-RU" sz="2900" dirty="0">
                <a:solidFill>
                  <a:schemeClr val="bg1"/>
                </a:solidFill>
              </a:rPr>
              <a:t>10 </a:t>
            </a:r>
            <a:r>
              <a:rPr lang="ru-RU" sz="2900" dirty="0" err="1">
                <a:solidFill>
                  <a:schemeClr val="bg1"/>
                </a:solidFill>
              </a:rPr>
              <a:t>років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err="1">
                <a:solidFill>
                  <a:schemeClr val="bg1"/>
                </a:solidFill>
              </a:rPr>
              <a:t>ризик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розвитку</a:t>
            </a:r>
            <a:r>
              <a:rPr lang="ru-RU" sz="2900" dirty="0">
                <a:solidFill>
                  <a:schemeClr val="bg1"/>
                </a:solidFill>
              </a:rPr>
              <a:t> раку </a:t>
            </a:r>
            <a:r>
              <a:rPr lang="ru-RU" sz="2900" dirty="0" err="1">
                <a:solidFill>
                  <a:schemeClr val="bg1"/>
                </a:solidFill>
              </a:rPr>
              <a:t>ротової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знижується</a:t>
            </a:r>
            <a:r>
              <a:rPr lang="ru-RU" sz="2900" dirty="0">
                <a:solidFill>
                  <a:schemeClr val="bg1"/>
                </a:solidFill>
              </a:rPr>
              <a:t> в 2 рази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4" y="908720"/>
            <a:ext cx="3168352" cy="51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1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92" y="22523"/>
            <a:ext cx="8856984" cy="99412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Боротьба з курінням на державному рівні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6408712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13 </a:t>
            </a:r>
            <a:r>
              <a:rPr lang="ru-RU" sz="1800" dirty="0" err="1">
                <a:solidFill>
                  <a:schemeClr val="bg1"/>
                </a:solidFill>
              </a:rPr>
              <a:t>березня</a:t>
            </a:r>
            <a:r>
              <a:rPr lang="ru-RU" sz="1800" dirty="0">
                <a:solidFill>
                  <a:schemeClr val="bg1"/>
                </a:solidFill>
              </a:rPr>
              <a:t> 2012 року в </a:t>
            </a:r>
            <a:r>
              <a:rPr lang="ru-RU" sz="1800" dirty="0" err="1">
                <a:solidFill>
                  <a:schemeClr val="bg1"/>
                </a:solidFill>
              </a:rPr>
              <a:t>Україні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було</a:t>
            </a:r>
            <a:r>
              <a:rPr lang="ru-RU" sz="1800" dirty="0">
                <a:solidFill>
                  <a:schemeClr val="bg1"/>
                </a:solidFill>
              </a:rPr>
              <a:t> остаточно </a:t>
            </a:r>
            <a:r>
              <a:rPr lang="ru-RU" sz="1800" dirty="0" err="1">
                <a:solidFill>
                  <a:schemeClr val="bg1"/>
                </a:solidFill>
              </a:rPr>
              <a:t>схвалено</a:t>
            </a:r>
            <a:r>
              <a:rPr lang="ru-RU" sz="1800" dirty="0">
                <a:solidFill>
                  <a:schemeClr val="bg1"/>
                </a:solidFill>
              </a:rPr>
              <a:t> закон про </a:t>
            </a:r>
            <a:r>
              <a:rPr lang="ru-RU" sz="1800" dirty="0" err="1">
                <a:solidFill>
                  <a:schemeClr val="bg1"/>
                </a:solidFill>
              </a:rPr>
              <a:t>повну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заборону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реклами</a:t>
            </a:r>
            <a:r>
              <a:rPr lang="ru-RU" sz="1800" dirty="0">
                <a:solidFill>
                  <a:schemeClr val="bg1"/>
                </a:solidFill>
              </a:rPr>
              <a:t> сигарет. Заборона </a:t>
            </a:r>
            <a:r>
              <a:rPr lang="ru-RU" sz="1800" dirty="0" err="1">
                <a:solidFill>
                  <a:schemeClr val="bg1"/>
                </a:solidFill>
              </a:rPr>
              <a:t>стосується</a:t>
            </a:r>
            <a:r>
              <a:rPr lang="ru-RU" sz="1800" dirty="0">
                <a:solidFill>
                  <a:schemeClr val="bg1"/>
                </a:solidFill>
              </a:rPr>
              <a:t> не </a:t>
            </a:r>
            <a:r>
              <a:rPr lang="ru-RU" sz="1800" dirty="0" err="1">
                <a:solidFill>
                  <a:schemeClr val="bg1"/>
                </a:solidFill>
              </a:rPr>
              <a:t>тільки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реклами</a:t>
            </a:r>
            <a:r>
              <a:rPr lang="ru-RU" sz="1800" dirty="0">
                <a:solidFill>
                  <a:schemeClr val="bg1"/>
                </a:solidFill>
              </a:rPr>
              <a:t>, а й будь </a:t>
            </a:r>
            <a:r>
              <a:rPr lang="ru-RU" sz="1800" dirty="0" err="1">
                <a:solidFill>
                  <a:schemeClr val="bg1"/>
                </a:solidFill>
              </a:rPr>
              <a:t>яких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способів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стимулювання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продажів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тютюнових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виробів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>
                <a:solidFill>
                  <a:schemeClr val="bg1"/>
                </a:solidFill>
              </a:rPr>
              <a:t>Закон вступив в силу 17 </a:t>
            </a:r>
            <a:r>
              <a:rPr lang="ru-RU" sz="1800" dirty="0" err="1">
                <a:solidFill>
                  <a:schemeClr val="bg1"/>
                </a:solidFill>
              </a:rPr>
              <a:t>вересня</a:t>
            </a:r>
            <a:r>
              <a:rPr lang="ru-RU" sz="1800" dirty="0">
                <a:solidFill>
                  <a:schemeClr val="bg1"/>
                </a:solidFill>
              </a:rPr>
              <a:t> 2012 року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З 4 </a:t>
            </a:r>
            <a:r>
              <a:rPr lang="ru-RU" sz="1800" dirty="0" err="1">
                <a:solidFill>
                  <a:schemeClr val="bg1"/>
                </a:solidFill>
              </a:rPr>
              <a:t>жовтня</a:t>
            </a:r>
            <a:r>
              <a:rPr lang="ru-RU" sz="1800" dirty="0">
                <a:solidFill>
                  <a:schemeClr val="bg1"/>
                </a:solidFill>
              </a:rPr>
              <a:t> 2012 року на упаковках сигарет в </a:t>
            </a:r>
            <a:r>
              <a:rPr lang="ru-RU" sz="1800" dirty="0" err="1">
                <a:solidFill>
                  <a:schemeClr val="bg1"/>
                </a:solidFill>
              </a:rPr>
              <a:t>Україні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розпочали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друкувати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фотоілюстрації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попередженням</a:t>
            </a:r>
            <a:r>
              <a:rPr lang="ru-RU" sz="1800" dirty="0">
                <a:solidFill>
                  <a:schemeClr val="bg1"/>
                </a:solidFill>
              </a:rPr>
              <a:t> про </a:t>
            </a:r>
            <a:r>
              <a:rPr lang="ru-RU" sz="1800" dirty="0" err="1">
                <a:solidFill>
                  <a:schemeClr val="bg1"/>
                </a:solidFill>
              </a:rPr>
              <a:t>хвороби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які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можуть</a:t>
            </a:r>
            <a:r>
              <a:rPr lang="ru-RU" sz="1800" dirty="0">
                <a:solidFill>
                  <a:schemeClr val="bg1"/>
                </a:solidFill>
              </a:rPr>
              <a:t> бути </a:t>
            </a:r>
            <a:r>
              <a:rPr lang="ru-RU" sz="1800" dirty="0" err="1">
                <a:solidFill>
                  <a:schemeClr val="bg1"/>
                </a:solidFill>
              </a:rPr>
              <a:t>викликані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тютюнопалінням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Хоча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боротьба</a:t>
            </a:r>
            <a:r>
              <a:rPr lang="ru-RU" sz="1800" dirty="0">
                <a:solidFill>
                  <a:schemeClr val="bg1"/>
                </a:solidFill>
              </a:rPr>
              <a:t> з </a:t>
            </a:r>
            <a:r>
              <a:rPr lang="ru-RU" sz="1800" dirty="0" err="1">
                <a:solidFill>
                  <a:schemeClr val="bg1"/>
                </a:solidFill>
              </a:rPr>
              <a:t>курінням</a:t>
            </a:r>
            <a:r>
              <a:rPr lang="ru-RU" sz="1800" dirty="0">
                <a:solidFill>
                  <a:schemeClr val="bg1"/>
                </a:solidFill>
              </a:rPr>
              <a:t> на державному </a:t>
            </a:r>
            <a:r>
              <a:rPr lang="ru-RU" sz="1800" dirty="0" err="1">
                <a:solidFill>
                  <a:schemeClr val="bg1"/>
                </a:solidFill>
              </a:rPr>
              <a:t>рівні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багатьох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країнах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призвела</a:t>
            </a:r>
            <a:r>
              <a:rPr lang="ru-RU" sz="1800" dirty="0">
                <a:solidFill>
                  <a:schemeClr val="bg1"/>
                </a:solidFill>
              </a:rPr>
              <a:t> до </a:t>
            </a:r>
            <a:r>
              <a:rPr lang="ru-RU" sz="1800" dirty="0" err="1">
                <a:solidFill>
                  <a:schemeClr val="bg1"/>
                </a:solidFill>
              </a:rPr>
              <a:t>зменшення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курців</a:t>
            </a:r>
            <a:r>
              <a:rPr lang="ru-RU" sz="1800" dirty="0" smtClean="0">
                <a:solidFill>
                  <a:schemeClr val="bg1"/>
                </a:solidFill>
              </a:rPr>
              <a:t>, але </a:t>
            </a:r>
            <a:r>
              <a:rPr lang="ru-RU" sz="1800" dirty="0" err="1">
                <a:solidFill>
                  <a:schemeClr val="bg1"/>
                </a:solidFill>
              </a:rPr>
              <a:t>кількість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курців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продовжує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збільшуватись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>
                <a:solidFill>
                  <a:schemeClr val="bg1"/>
                </a:solidFill>
              </a:rPr>
              <a:t>Разом з </a:t>
            </a:r>
            <a:r>
              <a:rPr lang="ru-RU" sz="1800" dirty="0" err="1">
                <a:solidFill>
                  <a:schemeClr val="bg1"/>
                </a:solidFill>
              </a:rPr>
              <a:t>цим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підвищується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ризик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виникнення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хвороби</a:t>
            </a:r>
            <a:r>
              <a:rPr lang="ru-RU" sz="1800" dirty="0">
                <a:solidFill>
                  <a:schemeClr val="bg1"/>
                </a:solidFill>
              </a:rPr>
              <a:t> не </a:t>
            </a:r>
            <a:r>
              <a:rPr lang="ru-RU" sz="1800" dirty="0" err="1">
                <a:solidFill>
                  <a:schemeClr val="bg1"/>
                </a:solidFill>
              </a:rPr>
              <a:t>тільки</a:t>
            </a:r>
            <a:r>
              <a:rPr lang="ru-RU" sz="1800" dirty="0">
                <a:solidFill>
                  <a:schemeClr val="bg1"/>
                </a:solidFill>
              </a:rPr>
              <a:t> у самих </a:t>
            </a:r>
            <a:r>
              <a:rPr lang="ru-RU" sz="1800" dirty="0" err="1">
                <a:solidFill>
                  <a:schemeClr val="bg1"/>
                </a:solidFill>
              </a:rPr>
              <a:t>курців</a:t>
            </a:r>
            <a:r>
              <a:rPr lang="ru-RU" sz="1800" dirty="0">
                <a:solidFill>
                  <a:schemeClr val="bg1"/>
                </a:solidFill>
              </a:rPr>
              <a:t>, але й в </a:t>
            </a:r>
            <a:r>
              <a:rPr lang="ru-RU" sz="1800" dirty="0" err="1">
                <a:solidFill>
                  <a:schemeClr val="bg1"/>
                </a:solidFill>
              </a:rPr>
              <a:t>майбутнього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покоління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Куріння</a:t>
            </a:r>
            <a:r>
              <a:rPr lang="ru-RU" sz="1800" dirty="0">
                <a:solidFill>
                  <a:schemeClr val="bg1"/>
                </a:solidFill>
              </a:rPr>
              <a:t> наносить </a:t>
            </a:r>
            <a:r>
              <a:rPr lang="ru-RU" sz="1800" dirty="0" err="1">
                <a:solidFill>
                  <a:schemeClr val="bg1"/>
                </a:solidFill>
              </a:rPr>
              <a:t>велику</a:t>
            </a:r>
            <a:r>
              <a:rPr lang="ru-RU" sz="1800" dirty="0">
                <a:solidFill>
                  <a:schemeClr val="bg1"/>
                </a:solidFill>
              </a:rPr>
              <a:t> шкоду </a:t>
            </a:r>
            <a:r>
              <a:rPr lang="ru-RU" sz="1800" dirty="0" err="1">
                <a:solidFill>
                  <a:schemeClr val="bg1"/>
                </a:solidFill>
              </a:rPr>
              <a:t>всім</a:t>
            </a:r>
            <a:r>
              <a:rPr lang="ru-RU" sz="1800" dirty="0">
                <a:solidFill>
                  <a:schemeClr val="bg1"/>
                </a:solidFill>
              </a:rPr>
              <a:t>, але особливо молодому </a:t>
            </a:r>
            <a:r>
              <a:rPr lang="ru-RU" sz="1800" dirty="0" err="1" smtClean="0">
                <a:solidFill>
                  <a:schemeClr val="bg1"/>
                </a:solidFill>
              </a:rPr>
              <a:t>поколінню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Куріння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є не </a:t>
            </a:r>
            <a:r>
              <a:rPr lang="ru-RU" sz="1800" dirty="0" err="1">
                <a:solidFill>
                  <a:schemeClr val="bg1"/>
                </a:solidFill>
              </a:rPr>
              <a:t>лише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особистою</a:t>
            </a:r>
            <a:r>
              <a:rPr lang="ru-RU" sz="1800" dirty="0">
                <a:solidFill>
                  <a:schemeClr val="bg1"/>
                </a:solidFill>
              </a:rPr>
              <a:t> проблемою </a:t>
            </a:r>
            <a:r>
              <a:rPr lang="ru-RU" sz="1800" dirty="0" err="1">
                <a:solidFill>
                  <a:schemeClr val="bg1"/>
                </a:solidFill>
              </a:rPr>
              <a:t>кожної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людини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окремо</a:t>
            </a:r>
            <a:r>
              <a:rPr lang="ru-RU" sz="1800" dirty="0">
                <a:solidFill>
                  <a:schemeClr val="bg1"/>
                </a:solidFill>
              </a:rPr>
              <a:t>, але й </a:t>
            </a:r>
            <a:r>
              <a:rPr lang="ru-RU" sz="1800" dirty="0" err="1">
                <a:solidFill>
                  <a:schemeClr val="bg1"/>
                </a:solidFill>
              </a:rPr>
              <a:t>гострою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соціальною</a:t>
            </a:r>
            <a:r>
              <a:rPr lang="ru-RU" sz="1800" dirty="0">
                <a:solidFill>
                  <a:schemeClr val="bg1"/>
                </a:solidFill>
              </a:rPr>
              <a:t> проблемою, з </a:t>
            </a:r>
            <a:r>
              <a:rPr lang="ru-RU" sz="1800" dirty="0" err="1">
                <a:solidFill>
                  <a:schemeClr val="bg1"/>
                </a:solidFill>
              </a:rPr>
              <a:t>якою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пов'язане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майбутнє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всього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людства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664688" cy="48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16045"/>
            <a:ext cx="8064896" cy="4536504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Звичка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2000 року до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американські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індіанці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вдихали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розпалюванні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листків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Nicotiana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tabacum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1492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іспанська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флотилія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Христофор Колумб,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припливла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невідомого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острова.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 члени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екіпажу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висадилися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сушу,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аборигени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випускали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рота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 як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втягували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рулонів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скрученого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рулони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іспанці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сигаро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експедиція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повернулась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дивовижних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подарунків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привезених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Нового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тютюну.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Родріго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Херес — Перший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курець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матрос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Джеймса Кука,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підозрою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одержимості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дияволом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співвітчизники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валив з рота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Родріго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явна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одержимості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дияволом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Хереса посадили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в'язницю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пробув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випустили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легалізували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Привезений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Америки тютюн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приживався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погано.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продажі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торговці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говорили про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духу.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тютюном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вилікувати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тютюн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прописувався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майбутнім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мамам –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не набирали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зайвих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кілограмів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9282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тютюнопаління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06227"/>
            <a:ext cx="2808312" cy="18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Тютюнопал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набута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шкідлива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вдихання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тліючого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висушеного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тютюну.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компонентом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залежність.Тривале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палять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791071" cy="23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71" y="2564904"/>
            <a:ext cx="42517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76671"/>
            <a:ext cx="5565304" cy="5922641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компонентом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наркотик і сильна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кров,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самих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органах,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призводячи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великих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кількостях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токсичний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захистом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поїдання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комахами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три рази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миш'як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Чадний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гемоглобіном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стійку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сполуку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карбоксигемоглобін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кисень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Смола -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 те,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тютюновому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нікотину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води.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частинка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Дим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рот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концентрованого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аерозоля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охолодженні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конденсується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смолу, яка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осідає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шляхах.</a:t>
            </a: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метали та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радіоактивні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грунту, 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димом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дихальні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шляхи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всмоктуються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кров.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8" y="476671"/>
            <a:ext cx="2962200" cy="59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Всім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відомо</a:t>
            </a:r>
            <a:r>
              <a:rPr lang="ru-RU" sz="2000" dirty="0">
                <a:solidFill>
                  <a:schemeClr val="bg1"/>
                </a:solidFill>
              </a:rPr>
              <a:t> про шкоду </a:t>
            </a:r>
            <a:r>
              <a:rPr lang="ru-RU" sz="2000" dirty="0" err="1">
                <a:solidFill>
                  <a:schemeClr val="bg1"/>
                </a:solidFill>
              </a:rPr>
              <a:t>куріння</a:t>
            </a:r>
            <a:r>
              <a:rPr lang="ru-RU" sz="2000" dirty="0">
                <a:solidFill>
                  <a:schemeClr val="bg1"/>
                </a:solidFill>
              </a:rPr>
              <a:t>. Але не </a:t>
            </a:r>
            <a:r>
              <a:rPr lang="ru-RU" sz="2000" dirty="0" err="1">
                <a:solidFill>
                  <a:schemeClr val="bg1"/>
                </a:solidFill>
              </a:rPr>
              <a:t>всі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знають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саме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хвороби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з'явитися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. А таких </a:t>
            </a:r>
            <a:r>
              <a:rPr lang="ru-RU" sz="2000" dirty="0" err="1">
                <a:solidFill>
                  <a:schemeClr val="bg1"/>
                </a:solidFill>
              </a:rPr>
              <a:t>захворювань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багато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пояснюється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курця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дистрофія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багатьох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органів</a:t>
            </a:r>
            <a:r>
              <a:rPr lang="ru-RU" sz="2000" dirty="0">
                <a:solidFill>
                  <a:schemeClr val="bg1"/>
                </a:solidFill>
              </a:rPr>
              <a:t> і тканин, на </a:t>
            </a:r>
            <a:r>
              <a:rPr lang="ru-RU" sz="2000" dirty="0" err="1">
                <a:solidFill>
                  <a:schemeClr val="bg1"/>
                </a:solidFill>
              </a:rPr>
              <a:t>тлі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чого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формується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схильність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численних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захворювань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Деякі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хвороби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куріння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зустрічаються</a:t>
            </a:r>
            <a:r>
              <a:rPr lang="ru-RU" sz="2000" dirty="0">
                <a:solidFill>
                  <a:schemeClr val="bg1"/>
                </a:solidFill>
              </a:rPr>
              <a:t> особливо часто.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01305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Серцево-судинні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захворювання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найпотужнішим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провокує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серцево-судинні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вражає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судини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Будь-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тютюну, в тому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пасивне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причиною спазму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артерій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артеріального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частішає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ритм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серцевих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скорочень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тютюновому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димі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атеросклеротичних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бляшок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стінках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кровоносних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серцево-судинних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важкими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мозкового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хронічним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проявиться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інсульті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параліч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кровопостачання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408712" cy="29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896544" cy="1359024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Захворювання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органів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дихання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608512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Часто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хворіють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бронхітом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мокрим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кашлем,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задишкою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рідно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бронхіт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хронічні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емфізема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альвеол.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Альвеоли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розширюються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симптомом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задишка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хронічних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патологій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захворюванням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рак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3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дьоготь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смоли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В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курящих 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злоякісний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тканин.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статистика, 100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викурених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сигарет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дорівнюють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токсичними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рак, 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запеклого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попадає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кілограма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тютюнового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дьогтю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Першопричиною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курящих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тютюновому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дьогті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одного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радіоелементів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полонію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пачки сигарет у день,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занедужують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раком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20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некурящі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самою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грізною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розплатою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рак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90%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приходиться на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курящих. Але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злоякісною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поразкою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подиху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хронічних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курців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уразливими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раку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порожнина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рота,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ковтки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гортані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стравохід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підшлункова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залоза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сечовий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міхур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бруньки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шлунок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4898"/>
            <a:ext cx="7442200" cy="235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Вплив на плин вагітності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Шкідливий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вплив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тютюну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err="1">
                <a:solidFill>
                  <a:schemeClr val="bg1"/>
                </a:solidFill>
              </a:rPr>
              <a:t>плід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обумовлене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тим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нікотин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зменшує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плацентарний</a:t>
            </a:r>
            <a:r>
              <a:rPr lang="ru-RU" sz="1600" dirty="0">
                <a:solidFill>
                  <a:schemeClr val="bg1"/>
                </a:solidFill>
              </a:rPr>
              <a:t> кровоток і </a:t>
            </a:r>
            <a:r>
              <a:rPr lang="ru-RU" sz="1600" dirty="0" err="1">
                <a:solidFill>
                  <a:schemeClr val="bg1"/>
                </a:solidFill>
              </a:rPr>
              <a:t>знижує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надходження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кисню</a:t>
            </a:r>
            <a:r>
              <a:rPr lang="ru-RU" sz="1600" dirty="0">
                <a:solidFill>
                  <a:schemeClr val="bg1"/>
                </a:solidFill>
              </a:rPr>
              <a:t> до тканин </a:t>
            </a:r>
            <a:r>
              <a:rPr lang="ru-RU" sz="1600" dirty="0" err="1">
                <a:solidFill>
                  <a:schemeClr val="bg1"/>
                </a:solidFill>
              </a:rPr>
              <a:t>зростаючого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організму</a:t>
            </a:r>
            <a:r>
              <a:rPr lang="ru-RU" sz="1600" dirty="0">
                <a:solidFill>
                  <a:schemeClr val="bg1"/>
                </a:solidFill>
              </a:rPr>
              <a:t>. У курящих </a:t>
            </a:r>
            <a:r>
              <a:rPr lang="ru-RU" sz="1600" dirty="0" err="1">
                <a:solidFill>
                  <a:schemeClr val="bg1"/>
                </a:solidFill>
              </a:rPr>
              <a:t>жінок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викидні</a:t>
            </a:r>
            <a:r>
              <a:rPr lang="ru-RU" sz="1600" dirty="0">
                <a:solidFill>
                  <a:schemeClr val="bg1"/>
                </a:solidFill>
              </a:rPr>
              <a:t> і мертво </a:t>
            </a:r>
            <a:r>
              <a:rPr lang="ru-RU" sz="1600" dirty="0" err="1">
                <a:solidFill>
                  <a:schemeClr val="bg1"/>
                </a:solidFill>
              </a:rPr>
              <a:t>народження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дітей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зустрічається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 2-3 рази </a:t>
            </a:r>
            <a:r>
              <a:rPr lang="ru-RU" sz="1600" dirty="0" err="1">
                <a:solidFill>
                  <a:schemeClr val="bg1"/>
                </a:solidFill>
              </a:rPr>
              <a:t>частіше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ніж</a:t>
            </a:r>
            <a:r>
              <a:rPr lang="ru-RU" sz="1600" dirty="0">
                <a:solidFill>
                  <a:schemeClr val="bg1"/>
                </a:solidFill>
              </a:rPr>
              <a:t> у некурящих.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Вплив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нікотину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плід</a:t>
            </a:r>
            <a:r>
              <a:rPr lang="ru-RU" sz="1600" dirty="0">
                <a:solidFill>
                  <a:schemeClr val="bg1"/>
                </a:solidFill>
              </a:rPr>
              <a:t> легко </a:t>
            </a:r>
            <a:r>
              <a:rPr lang="ru-RU" sz="1600" dirty="0" err="1">
                <a:solidFill>
                  <a:schemeClr val="bg1"/>
                </a:solidFill>
              </a:rPr>
              <a:t>помітити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простежити</a:t>
            </a:r>
            <a:r>
              <a:rPr lang="ru-RU" sz="1600" dirty="0">
                <a:solidFill>
                  <a:schemeClr val="bg1"/>
                </a:solidFill>
              </a:rPr>
              <a:t> за </a:t>
            </a:r>
            <a:r>
              <a:rPr lang="ru-RU" sz="1600" dirty="0" err="1">
                <a:solidFill>
                  <a:schemeClr val="bg1"/>
                </a:solidFill>
              </a:rPr>
              <a:t>серцебиттям</a:t>
            </a:r>
            <a:r>
              <a:rPr lang="ru-RU" sz="1600" dirty="0">
                <a:solidFill>
                  <a:schemeClr val="bg1"/>
                </a:solidFill>
              </a:rPr>
              <a:t> плоду </a:t>
            </a:r>
            <a:r>
              <a:rPr lang="ru-RU" sz="1600" dirty="0" err="1">
                <a:solidFill>
                  <a:schemeClr val="bg1"/>
                </a:solidFill>
              </a:rPr>
              <a:t>після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паління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матері</a:t>
            </a:r>
            <a:r>
              <a:rPr lang="ru-RU" sz="1600" dirty="0">
                <a:solidFill>
                  <a:schemeClr val="bg1"/>
                </a:solidFill>
              </a:rPr>
              <a:t>. У </a:t>
            </a:r>
            <a:r>
              <a:rPr lang="ru-RU" sz="1600" dirty="0" err="1">
                <a:solidFill>
                  <a:schemeClr val="bg1"/>
                </a:solidFill>
              </a:rPr>
              <a:t>майбутньої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дитини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відразу</a:t>
            </a:r>
            <a:r>
              <a:rPr lang="ru-RU" sz="1600" dirty="0">
                <a:solidFill>
                  <a:schemeClr val="bg1"/>
                </a:solidFill>
              </a:rPr>
              <a:t> ж </a:t>
            </a:r>
            <a:r>
              <a:rPr lang="ru-RU" sz="1600" dirty="0" err="1">
                <a:solidFill>
                  <a:schemeClr val="bg1"/>
                </a:solidFill>
              </a:rPr>
              <a:t>настає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частішання</a:t>
            </a:r>
            <a:r>
              <a:rPr lang="ru-RU" sz="1600" dirty="0">
                <a:solidFill>
                  <a:schemeClr val="bg1"/>
                </a:solidFill>
              </a:rPr>
              <a:t> пульсу. Природно,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подібна</a:t>
            </a:r>
            <a:r>
              <a:rPr lang="ru-RU" sz="1600" dirty="0">
                <a:solidFill>
                  <a:schemeClr val="bg1"/>
                </a:solidFill>
              </a:rPr>
              <a:t> ж </a:t>
            </a:r>
            <a:r>
              <a:rPr lang="ru-RU" sz="1600" dirty="0" err="1">
                <a:solidFill>
                  <a:schemeClr val="bg1"/>
                </a:solidFill>
              </a:rPr>
              <a:t>реакція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може</a:t>
            </a:r>
            <a:r>
              <a:rPr lang="ru-RU" sz="1600" dirty="0">
                <a:solidFill>
                  <a:schemeClr val="bg1"/>
                </a:solidFill>
              </a:rPr>
              <a:t> бути й у </a:t>
            </a:r>
            <a:r>
              <a:rPr lang="ru-RU" sz="1600" dirty="0" err="1">
                <a:solidFill>
                  <a:schemeClr val="bg1"/>
                </a:solidFill>
              </a:rPr>
              <a:t>випадку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курять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присутності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вагітної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жінки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нікотину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проникати</a:t>
            </a:r>
            <a:r>
              <a:rPr lang="ru-RU" sz="1600" dirty="0">
                <a:solidFill>
                  <a:schemeClr val="bg1"/>
                </a:solidFill>
              </a:rPr>
              <a:t> через плаценту і </a:t>
            </a:r>
            <a:r>
              <a:rPr lang="ru-RU" sz="1600" dirty="0" err="1">
                <a:solidFill>
                  <a:schemeClr val="bg1"/>
                </a:solidFill>
              </a:rPr>
              <a:t>переходити</a:t>
            </a:r>
            <a:r>
              <a:rPr lang="ru-RU" sz="1600" dirty="0">
                <a:solidFill>
                  <a:schemeClr val="bg1"/>
                </a:solidFill>
              </a:rPr>
              <a:t> з </a:t>
            </a:r>
            <a:r>
              <a:rPr lang="ru-RU" sz="1600" dirty="0" err="1">
                <a:solidFill>
                  <a:schemeClr val="bg1"/>
                </a:solidFill>
              </a:rPr>
              <a:t>крові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матері</a:t>
            </a:r>
            <a:r>
              <a:rPr lang="ru-RU" sz="1600" dirty="0">
                <a:solidFill>
                  <a:schemeClr val="bg1"/>
                </a:solidFill>
              </a:rPr>
              <a:t> в кров плоду </a:t>
            </a:r>
            <a:r>
              <a:rPr lang="ru-RU" sz="1600" dirty="0" err="1">
                <a:solidFill>
                  <a:schemeClr val="bg1"/>
                </a:solidFill>
              </a:rPr>
              <a:t>надає</a:t>
            </a:r>
            <a:r>
              <a:rPr lang="ru-RU" sz="1600" dirty="0">
                <a:solidFill>
                  <a:schemeClr val="bg1"/>
                </a:solidFill>
              </a:rPr>
              <a:t> право </a:t>
            </a:r>
            <a:r>
              <a:rPr lang="ru-RU" sz="1600" dirty="0" err="1">
                <a:solidFill>
                  <a:schemeClr val="bg1"/>
                </a:solidFill>
              </a:rPr>
              <a:t>затверджувати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куряща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ще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народження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своєї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дитини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отруює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його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нікотином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5976664" cy="27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1717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Куріння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Серцево-судинні захворювання</vt:lpstr>
      <vt:lpstr>Захворювання органів дихання </vt:lpstr>
      <vt:lpstr>Презентация PowerPoint</vt:lpstr>
      <vt:lpstr>Вплив на плин вагітності</vt:lpstr>
      <vt:lpstr>Пасивне куріння</vt:lpstr>
      <vt:lpstr>Обличчя курця</vt:lpstr>
      <vt:lpstr>Цікаві факти</vt:lpstr>
      <vt:lpstr>Презентация PowerPoint</vt:lpstr>
      <vt:lpstr>Боротьба з курінням на державному рівні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User1</cp:lastModifiedBy>
  <cp:revision>25</cp:revision>
  <dcterms:modified xsi:type="dcterms:W3CDTF">2015-03-30T17:57:11Z</dcterms:modified>
</cp:coreProperties>
</file>