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734" y="-8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56D208A-5648-43A2-BDDA-25ADFDE87C7B}" type="datetimeFigureOut">
              <a:rPr lang="uk-UA" smtClean="0"/>
              <a:t>04.02.2015</a:t>
            </a:fld>
            <a:endParaRPr lang="uk-UA"/>
          </a:p>
        </p:txBody>
      </p:sp>
      <p:sp>
        <p:nvSpPr>
          <p:cNvPr id="5" name="Footer Placeholder 4"/>
          <p:cNvSpPr>
            <a:spLocks noGrp="1"/>
          </p:cNvSpPr>
          <p:nvPr>
            <p:ph type="ftr" sz="quarter" idx="11"/>
          </p:nvPr>
        </p:nvSpPr>
        <p:spPr/>
        <p:txBody>
          <a:bodyPr/>
          <a:lstStyle/>
          <a:p>
            <a:endParaRPr lang="uk-UA"/>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70AE60F-B22F-4A0B-8024-44F43473C910}" type="slidenum">
              <a:rPr lang="uk-UA" smtClean="0"/>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56D208A-5648-43A2-BDDA-25ADFDE87C7B}" type="datetimeFigureOut">
              <a:rPr lang="uk-UA" smtClean="0"/>
              <a:t>04.02.2015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70AE60F-B22F-4A0B-8024-44F43473C910}"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56D208A-5648-43A2-BDDA-25ADFDE87C7B}" type="datetimeFigureOut">
              <a:rPr lang="uk-UA" smtClean="0"/>
              <a:t>04.02.2015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70AE60F-B22F-4A0B-8024-44F43473C910}"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56D208A-5648-43A2-BDDA-25ADFDE87C7B}" type="datetimeFigureOut">
              <a:rPr lang="uk-UA" smtClean="0"/>
              <a:t>04.02.2015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70AE60F-B22F-4A0B-8024-44F43473C910}"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6"/>
          <p:cNvSpPr>
            <a:spLocks noGrp="1"/>
          </p:cNvSpPr>
          <p:nvPr>
            <p:ph type="dt" sz="half" idx="10"/>
          </p:nvPr>
        </p:nvSpPr>
        <p:spPr/>
        <p:txBody>
          <a:bodyPr/>
          <a:lstStyle/>
          <a:p>
            <a:fld id="{756D208A-5648-43A2-BDDA-25ADFDE87C7B}" type="datetimeFigureOut">
              <a:rPr lang="uk-UA" smtClean="0"/>
              <a:t>04.02.2015</a:t>
            </a:fld>
            <a:endParaRPr lang="uk-UA"/>
          </a:p>
        </p:txBody>
      </p:sp>
      <p:sp>
        <p:nvSpPr>
          <p:cNvPr id="8" name="Slide Number Placeholder 7"/>
          <p:cNvSpPr>
            <a:spLocks noGrp="1"/>
          </p:cNvSpPr>
          <p:nvPr>
            <p:ph type="sldNum" sz="quarter" idx="11"/>
          </p:nvPr>
        </p:nvSpPr>
        <p:spPr/>
        <p:txBody>
          <a:bodyPr/>
          <a:lstStyle/>
          <a:p>
            <a:fld id="{770AE60F-B22F-4A0B-8024-44F43473C910}" type="slidenum">
              <a:rPr lang="uk-UA" smtClean="0"/>
              <a:t>‹#›</a:t>
            </a:fld>
            <a:endParaRPr lang="uk-UA"/>
          </a:p>
        </p:txBody>
      </p:sp>
      <p:sp>
        <p:nvSpPr>
          <p:cNvPr id="9" name="Footer Placeholder 8"/>
          <p:cNvSpPr>
            <a:spLocks noGrp="1"/>
          </p:cNvSpPr>
          <p:nvPr>
            <p:ph type="ftr" sz="quarter" idx="12"/>
          </p:nvPr>
        </p:nvSpPr>
        <p:spPr/>
        <p:txBody>
          <a:bodyPr/>
          <a:lstStyle/>
          <a:p>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56D208A-5648-43A2-BDDA-25ADFDE87C7B}" type="datetimeFigureOut">
              <a:rPr lang="uk-UA" smtClean="0"/>
              <a:t>04.02.2015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770AE60F-B22F-4A0B-8024-44F43473C910}" type="slidenum">
              <a:rPr lang="uk-UA" smtClean="0"/>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ru-RU" smtClean="0"/>
              <a:t>Образец текста</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56D208A-5648-43A2-BDDA-25ADFDE87C7B}" type="datetimeFigureOut">
              <a:rPr lang="uk-UA" smtClean="0"/>
              <a:t>04.02.2015</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770AE60F-B22F-4A0B-8024-44F43473C910}" type="slidenum">
              <a:rPr lang="uk-UA" smtClean="0"/>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756D208A-5648-43A2-BDDA-25ADFDE87C7B}" type="datetimeFigureOut">
              <a:rPr lang="uk-UA" smtClean="0"/>
              <a:t>04.02.2015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770AE60F-B22F-4A0B-8024-44F43473C910}"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D208A-5648-43A2-BDDA-25ADFDE87C7B}" type="datetimeFigureOut">
              <a:rPr lang="uk-UA" smtClean="0"/>
              <a:t>04.02.2015</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770AE60F-B22F-4A0B-8024-44F43473C910}"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56D208A-5648-43A2-BDDA-25ADFDE87C7B}" type="datetimeFigureOut">
              <a:rPr lang="uk-UA" smtClean="0"/>
              <a:t>04.02.2015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770AE60F-B22F-4A0B-8024-44F43473C910}" type="slidenum">
              <a:rPr lang="uk-UA" smtClean="0"/>
              <a:t>‹#›</a:t>
            </a:fld>
            <a:endParaRPr lang="uk-UA"/>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56D208A-5648-43A2-BDDA-25ADFDE87C7B}" type="datetimeFigureOut">
              <a:rPr lang="uk-UA" smtClean="0"/>
              <a:t>04.02.2015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770AE60F-B22F-4A0B-8024-44F43473C910}" type="slidenum">
              <a:rPr lang="uk-UA" smtClean="0"/>
              <a:t>‹#›</a:t>
            </a:fld>
            <a:endParaRPr lang="uk-UA"/>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ru-RU" smtClean="0"/>
              <a:t>Образец заголовка</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756D208A-5648-43A2-BDDA-25ADFDE87C7B}" type="datetimeFigureOut">
              <a:rPr lang="uk-UA" smtClean="0"/>
              <a:t>04.02.2015</a:t>
            </a:fld>
            <a:endParaRPr lang="uk-UA"/>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uk-UA"/>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770AE60F-B22F-4A0B-8024-44F43473C910}" type="slidenum">
              <a:rPr lang="uk-UA" smtClean="0"/>
              <a:t>‹#›</a:t>
            </a:fld>
            <a:endParaRPr lang="uk-UA"/>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sz="6600" dirty="0"/>
              <a:t>"Олександрія"</a:t>
            </a:r>
          </a:p>
        </p:txBody>
      </p:sp>
      <p:sp>
        <p:nvSpPr>
          <p:cNvPr id="3" name="Подзаголовок 2"/>
          <p:cNvSpPr>
            <a:spLocks noGrp="1"/>
          </p:cNvSpPr>
          <p:nvPr>
            <p:ph type="subTitle" idx="1"/>
          </p:nvPr>
        </p:nvSpPr>
        <p:spPr>
          <a:xfrm>
            <a:off x="2123728" y="5943600"/>
            <a:ext cx="6858000" cy="914400"/>
          </a:xfrm>
        </p:spPr>
        <p:txBody>
          <a:bodyPr/>
          <a:lstStyle/>
          <a:p>
            <a:pPr algn="r"/>
            <a:r>
              <a:rPr lang="uk-UA" dirty="0" smtClean="0"/>
              <a:t>Підготувала учениця 11-б класу</a:t>
            </a:r>
          </a:p>
          <a:p>
            <a:pPr algn="r"/>
            <a:r>
              <a:rPr lang="uk-UA" dirty="0" smtClean="0"/>
              <a:t>Зацнова вікторія </a:t>
            </a:r>
            <a:endParaRPr lang="uk-UA" dirty="0"/>
          </a:p>
        </p:txBody>
      </p:sp>
    </p:spTree>
    <p:extLst>
      <p:ext uri="{BB962C8B-B14F-4D97-AF65-F5344CB8AC3E}">
        <p14:creationId xmlns:p14="http://schemas.microsoft.com/office/powerpoint/2010/main" val="4145181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56376" y="260648"/>
            <a:ext cx="668288" cy="795536"/>
          </a:xfrm>
        </p:spPr>
        <p:txBody>
          <a:bodyPr/>
          <a:lstStyle/>
          <a:p>
            <a:endParaRPr lang="uk-UA" dirty="0"/>
          </a:p>
        </p:txBody>
      </p:sp>
      <p:sp>
        <p:nvSpPr>
          <p:cNvPr id="3" name="Объект 2"/>
          <p:cNvSpPr>
            <a:spLocks noGrp="1"/>
          </p:cNvSpPr>
          <p:nvPr>
            <p:ph idx="1"/>
          </p:nvPr>
        </p:nvSpPr>
        <p:spPr>
          <a:xfrm>
            <a:off x="179512" y="116632"/>
            <a:ext cx="4978896" cy="6264696"/>
          </a:xfrm>
        </p:spPr>
        <p:txBody>
          <a:bodyPr>
            <a:noAutofit/>
          </a:bodyPr>
          <a:lstStyle/>
          <a:p>
            <a:r>
              <a:rPr lang="uk-UA" sz="1200" dirty="0"/>
              <a:t>Мандруючи парком, відвідувачі звертають увагу на ставки, що надають йому особливої краси та неповторності. Їх у парку просто неймовірна кількість (загалом більше двох десятків, але більшість розташовані на закритій науковій території). Ставки розташовані каскадами у трьох великих балках, які зливаються з долиною Росі. Гладь водної поверхні з лебедями та дикими качками, неймовірна затишність узбережних балкових ландшафтів, дзюрчання струмків та гуркіт водоспадів створюють незабутнє враження.</a:t>
            </a:r>
          </a:p>
          <a:p>
            <a:endParaRPr lang="uk-UA" sz="1200" dirty="0"/>
          </a:p>
          <a:p>
            <a:r>
              <a:rPr lang="uk-UA" sz="1200" dirty="0"/>
              <a:t>Західну ділянку "Олександрії" почали впорядковувати у другій половині минулого століття. В часи Браницьких ця територія залишилася неосвоєною і виконувала роль зони для полювання. Тут було влаштовано звіринець і </a:t>
            </a:r>
            <a:r>
              <a:rPr lang="uk-UA" sz="1200" dirty="0" err="1"/>
              <a:t>фазанник</a:t>
            </a:r>
            <a:r>
              <a:rPr lang="uk-UA" sz="1200" dirty="0"/>
              <a:t>, які до наших днів не збереглися.</a:t>
            </a:r>
          </a:p>
          <a:p>
            <a:endParaRPr lang="uk-UA" sz="1200" dirty="0"/>
          </a:p>
          <a:p>
            <a:r>
              <a:rPr lang="uk-UA" sz="1200" dirty="0"/>
              <a:t>Західна частина парку відокремлена від центральної та східної довгою балкою з каскадом із чотирьох ставків. Її композиційним центром є Горіхова галявина, але найбільш ефектною ділянкою відвідувачі вважають </a:t>
            </a:r>
            <a:r>
              <a:rPr lang="uk-UA" sz="1200" dirty="0" err="1"/>
              <a:t>Палієву</a:t>
            </a:r>
            <a:r>
              <a:rPr lang="uk-UA" sz="1200" dirty="0"/>
              <a:t> гору. Таку назву має край великого виступу верхньої тераси парку, утвореного двома глибокими балками. Виступ обривається до Росі крутим кам'янистим схилом, висота якого 20-25 метрів. На горі споруджено пам'ятний знак війську Семена Палія та проглядаються залишки земляних укріплень, споруджених його козаками. На краю виступу влаштовано оглядовий майданчик, з якого відкривається казковий вид на річку Рось. Сухий південний схил </a:t>
            </a:r>
            <a:r>
              <a:rPr lang="uk-UA" sz="1200" dirty="0" err="1"/>
              <a:t>Палієвої</a:t>
            </a:r>
            <a:r>
              <a:rPr lang="uk-UA" sz="1200" dirty="0"/>
              <a:t> гори - ділянка реліктової справжньої степової рослинності, такої рідкісної в наш час. До </a:t>
            </a:r>
            <a:r>
              <a:rPr lang="uk-UA" sz="1200" dirty="0" err="1"/>
              <a:t>Палієвої</a:t>
            </a:r>
            <a:r>
              <a:rPr lang="uk-UA" sz="1200" dirty="0"/>
              <a:t> гори від адміністрації парку трохи більше кілометра.</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16632"/>
            <a:ext cx="3786355"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7" y="2708919"/>
            <a:ext cx="3844007" cy="2677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0281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48464" y="3645024"/>
            <a:ext cx="169520" cy="363488"/>
          </a:xfrm>
        </p:spPr>
        <p:txBody>
          <a:bodyPr>
            <a:normAutofit fontScale="90000"/>
          </a:bodyPr>
          <a:lstStyle/>
          <a:p>
            <a:endParaRPr lang="uk-UA" dirty="0"/>
          </a:p>
        </p:txBody>
      </p:sp>
      <p:sp>
        <p:nvSpPr>
          <p:cNvPr id="3" name="Объект 2"/>
          <p:cNvSpPr>
            <a:spLocks noGrp="1"/>
          </p:cNvSpPr>
          <p:nvPr>
            <p:ph idx="1"/>
          </p:nvPr>
        </p:nvSpPr>
        <p:spPr>
          <a:xfrm>
            <a:off x="12818" y="260648"/>
            <a:ext cx="4474840" cy="6336704"/>
          </a:xfrm>
        </p:spPr>
        <p:txBody>
          <a:bodyPr>
            <a:normAutofit fontScale="55000" lnSpcReduction="20000"/>
          </a:bodyPr>
          <a:lstStyle/>
          <a:p>
            <a:r>
              <a:rPr lang="uk-UA" dirty="0"/>
              <a:t>Дендропарк "Олександрія" є найбільшим в Україні, причому за останні роки його площа неухильно збільшується: в 2005 році він займав 201,5 га (і вже тоді був найбільшим), а в 2008 вже 297 га. 2009 року парку передали лісове урочище </a:t>
            </a:r>
            <a:r>
              <a:rPr lang="uk-UA" dirty="0" err="1"/>
              <a:t>Голиндерня</a:t>
            </a:r>
            <a:r>
              <a:rPr lang="uk-UA" dirty="0"/>
              <a:t> і парк став більшим ще на 108 га (загалом 405,6 га).</a:t>
            </a:r>
          </a:p>
          <a:p>
            <a:endParaRPr lang="uk-UA" dirty="0"/>
          </a:p>
          <a:p>
            <a:r>
              <a:rPr lang="uk-UA" dirty="0" err="1"/>
              <a:t>Голиндерня</a:t>
            </a:r>
            <a:r>
              <a:rPr lang="uk-UA" dirty="0"/>
              <a:t> – досить цікава ділянка парку, правда розташована вона на іншому боці Росі. Це ліс паркового типу. Колись Браницьких на інший бік доправляв пором (в планах адміністрації відновити його), нині ж на інший бік можна перебратись або човном, або пішохідним містком, щоб пройти яким доведеться зробити чималий гак вниз за течією Росі.</a:t>
            </a:r>
          </a:p>
          <a:p>
            <a:endParaRPr lang="uk-UA" dirty="0"/>
          </a:p>
          <a:p>
            <a:r>
              <a:rPr lang="uk-UA" dirty="0"/>
              <a:t>Є дві версії походження назви </a:t>
            </a:r>
            <a:r>
              <a:rPr lang="uk-UA" dirty="0" err="1"/>
              <a:t>Голиндерня</a:t>
            </a:r>
            <a:r>
              <a:rPr lang="uk-UA" dirty="0"/>
              <a:t>. Одна – прозаїчна, але менш вірогідна – в лісі свого часу жили голландці й назвали урочище «Голландська ферма». А от інша гіпотеза значно цікавіша, і, як це не дивно, на думку дослідників більш вірогідна. Назва походить від німецького вислову «</a:t>
            </a:r>
            <a:r>
              <a:rPr lang="uk-UA" dirty="0" err="1"/>
              <a:t>голден</a:t>
            </a:r>
            <a:r>
              <a:rPr lang="uk-UA" dirty="0"/>
              <a:t> </a:t>
            </a:r>
            <a:r>
              <a:rPr lang="uk-UA" dirty="0" err="1"/>
              <a:t>дерн</a:t>
            </a:r>
            <a:r>
              <a:rPr lang="uk-UA" dirty="0"/>
              <a:t>» - золота земля. Тривалий час науковці не могли пояснити звідки взялася ця назва і чому ліс на правому боці Росі назвали золотим. В останні десятиріччя пояснення нібито знайдено – є припущення що у Браницьких в </a:t>
            </a:r>
            <a:r>
              <a:rPr lang="uk-UA" dirty="0" err="1"/>
              <a:t>Голиндерні</a:t>
            </a:r>
            <a:r>
              <a:rPr lang="uk-UA" dirty="0"/>
              <a:t> була золота копальня. Співробітник парку Володимир </a:t>
            </a:r>
            <a:r>
              <a:rPr lang="uk-UA" dirty="0" err="1"/>
              <a:t>Павлюченко</a:t>
            </a:r>
            <a:r>
              <a:rPr lang="uk-UA" dirty="0"/>
              <a:t> вже п’ятнадцять років досліджує це питання. Він стверджує що копальня дійсно могла бути адже у 1993 році геологи знайшли у глині, добутій на території парку (на глибині 10 метрів) невеличкий золотий самородок. Крім того поклади Українського кристалічного щита, на яких розташовано парк, містять чимало елементів супутників золота, зокрема газ радон, а за 12 кілометрів від Білої Церкви, поряд із селом Сидори, геологи знайшли справжній </a:t>
            </a:r>
            <a:r>
              <a:rPr lang="uk-UA" dirty="0" err="1"/>
              <a:t>рудопрояв</a:t>
            </a:r>
            <a:r>
              <a:rPr lang="uk-UA" dirty="0"/>
              <a:t> золота. Щоправда кількість дорогоцінного металу там невелика, тому держава не зацікавлена у розробці родовища. А от Браницькі мабуть були зацікавлені й хотіли примножити свої багатства за рахунок дарів Землі.</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7391"/>
            <a:ext cx="4494042" cy="3099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338656"/>
            <a:ext cx="3399127" cy="3487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44025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92080" y="188640"/>
            <a:ext cx="3702968" cy="1371600"/>
          </a:xfrm>
        </p:spPr>
        <p:txBody>
          <a:bodyPr/>
          <a:lstStyle/>
          <a:p>
            <a:endParaRPr lang="uk-UA" dirty="0"/>
          </a:p>
        </p:txBody>
      </p:sp>
      <p:sp>
        <p:nvSpPr>
          <p:cNvPr id="3" name="Объект 2"/>
          <p:cNvSpPr>
            <a:spLocks noGrp="1"/>
          </p:cNvSpPr>
          <p:nvPr>
            <p:ph idx="1"/>
          </p:nvPr>
        </p:nvSpPr>
        <p:spPr>
          <a:xfrm>
            <a:off x="457200" y="116632"/>
            <a:ext cx="3178696" cy="6009531"/>
          </a:xfrm>
        </p:spPr>
        <p:txBody>
          <a:bodyPr>
            <a:normAutofit fontScale="70000" lnSpcReduction="20000"/>
          </a:bodyPr>
          <a:lstStyle/>
          <a:p>
            <a:r>
              <a:rPr lang="uk-UA" dirty="0"/>
              <a:t>В північній частині парку розташована дивна споруда з високим кам’яним муром. Це колишній інтимний сад Браницьких, який називається «Мур». Нині це закрита для відвідувачів ділянка.</a:t>
            </a:r>
          </a:p>
          <a:p>
            <a:endParaRPr lang="uk-UA" dirty="0"/>
          </a:p>
          <a:p>
            <a:r>
              <a:rPr lang="uk-UA" dirty="0"/>
              <a:t>На території парку зростає понад 2500 видів, форм та сортів рослин. Нефахівцю ці цифри мало про що кажуть, але хочемо вас завірити, що це дуже і дуже багато. Серед українських дендропарків це рекордна кількість. Причому багато рослин парку вже мають вік понад 200 років (дуби звичайний та червоний, сосна </a:t>
            </a:r>
            <a:r>
              <a:rPr lang="uk-UA" dirty="0" err="1"/>
              <a:t>Веймутова</a:t>
            </a:r>
            <a:r>
              <a:rPr lang="uk-UA" dirty="0"/>
              <a:t>, тюльпанове дерево, модрини польська та європейська, гледичія </a:t>
            </a:r>
            <a:r>
              <a:rPr lang="uk-UA" dirty="0" err="1"/>
              <a:t>триколючкова</a:t>
            </a:r>
            <a:r>
              <a:rPr lang="uk-UA" dirty="0"/>
              <a:t>, глід рожевий махровий та ін.).</a:t>
            </a:r>
          </a:p>
          <a:p>
            <a:endParaRPr lang="uk-UA" dirty="0"/>
          </a:p>
          <a:p>
            <a:r>
              <a:rPr lang="uk-UA" dirty="0"/>
              <a:t>Можна дуже довго розповідати про різноманіття архітектурних пам'яток та скульптур "Олександрії", про неповторність та красу її ландшафтів, але краще хоч раз поїхати та побачити.</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4888" y="116632"/>
            <a:ext cx="4861492"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6093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5791200" cy="1836122"/>
          </a:xfrm>
        </p:spPr>
        <p:txBody>
          <a:bodyPr>
            <a:normAutofit/>
          </a:bodyPr>
          <a:lstStyle/>
          <a:p>
            <a:r>
              <a:rPr lang="uk-UA" sz="1400" dirty="0"/>
              <a:t>Дендрологічний парк "Олександрія" розташований у місті Біла Церква у Київській області. Парк було закладено у 80-х роках 18 століття графом Ксаверієм Браницьким. Названо на честь дружини графа - Олександри. Нині "Олександрія" офіційно вважається найбільшим (площа близько 406 га) та найстарішим дендропарком України.</a:t>
            </a:r>
          </a:p>
        </p:txBody>
      </p:sp>
      <p:sp>
        <p:nvSpPr>
          <p:cNvPr id="3" name="Объект 2"/>
          <p:cNvSpPr>
            <a:spLocks noGrp="1"/>
          </p:cNvSpPr>
          <p:nvPr>
            <p:ph idx="1"/>
          </p:nvPr>
        </p:nvSpPr>
        <p:spPr>
          <a:xfrm>
            <a:off x="436478" y="1988840"/>
            <a:ext cx="2818656" cy="4752528"/>
          </a:xfrm>
        </p:spPr>
        <p:txBody>
          <a:bodyPr>
            <a:noAutofit/>
          </a:bodyPr>
          <a:lstStyle/>
          <a:p>
            <a:r>
              <a:rPr lang="ru-RU" sz="1600" dirty="0" err="1"/>
              <a:t>Тривалий</a:t>
            </a:r>
            <a:r>
              <a:rPr lang="ru-RU" sz="1600" dirty="0"/>
              <a:t> час родина </a:t>
            </a:r>
            <a:r>
              <a:rPr lang="ru-RU" sz="1600" dirty="0" err="1"/>
              <a:t>Браницьких</a:t>
            </a:r>
            <a:r>
              <a:rPr lang="ru-RU" sz="1600" dirty="0"/>
              <a:t> </a:t>
            </a:r>
            <a:r>
              <a:rPr lang="ru-RU" sz="1600" dirty="0" err="1"/>
              <a:t>користувалась</a:t>
            </a:r>
            <a:r>
              <a:rPr lang="ru-RU" sz="1600" dirty="0"/>
              <a:t> </a:t>
            </a:r>
            <a:r>
              <a:rPr lang="ru-RU" sz="1600" dirty="0" err="1"/>
              <a:t>особливим</a:t>
            </a:r>
            <a:r>
              <a:rPr lang="ru-RU" sz="1600" dirty="0"/>
              <a:t> </a:t>
            </a:r>
            <a:r>
              <a:rPr lang="ru-RU" sz="1600" dirty="0" err="1"/>
              <a:t>ставленням</a:t>
            </a:r>
            <a:r>
              <a:rPr lang="ru-RU" sz="1600" dirty="0"/>
              <a:t> до себе </a:t>
            </a:r>
            <a:r>
              <a:rPr lang="ru-RU" sz="1600" dirty="0" err="1"/>
              <a:t>цариці</a:t>
            </a:r>
            <a:r>
              <a:rPr lang="ru-RU" sz="1600" dirty="0"/>
              <a:t> </a:t>
            </a:r>
            <a:r>
              <a:rPr lang="ru-RU" sz="1600" dirty="0" err="1"/>
              <a:t>Катерини</a:t>
            </a:r>
            <a:r>
              <a:rPr lang="ru-RU" sz="1600" dirty="0"/>
              <a:t> ІІ і зиму проводила у </a:t>
            </a:r>
            <a:r>
              <a:rPr lang="ru-RU" sz="1600" dirty="0" err="1"/>
              <a:t>Петербурзі</a:t>
            </a:r>
            <a:r>
              <a:rPr lang="ru-RU" sz="1600" dirty="0"/>
              <a:t>, при </a:t>
            </a:r>
            <a:r>
              <a:rPr lang="ru-RU" sz="1600" dirty="0" err="1"/>
              <a:t>царському</a:t>
            </a:r>
            <a:r>
              <a:rPr lang="ru-RU" sz="1600" dirty="0"/>
              <a:t> </a:t>
            </a:r>
            <a:r>
              <a:rPr lang="ru-RU" sz="1600" dirty="0" err="1"/>
              <a:t>дворі</a:t>
            </a:r>
            <a:r>
              <a:rPr lang="ru-RU" sz="1600" dirty="0"/>
              <a:t>. Весною і </a:t>
            </a:r>
            <a:r>
              <a:rPr lang="ru-RU" sz="1600" dirty="0" err="1"/>
              <a:t>влітку</a:t>
            </a:r>
            <a:r>
              <a:rPr lang="ru-RU" sz="1600" dirty="0"/>
              <a:t> </a:t>
            </a:r>
            <a:r>
              <a:rPr lang="ru-RU" sz="1600" dirty="0" err="1"/>
              <a:t>Браницькі</a:t>
            </a:r>
            <a:r>
              <a:rPr lang="ru-RU" sz="1600" dirty="0"/>
              <a:t> жили в </a:t>
            </a:r>
            <a:r>
              <a:rPr lang="ru-RU" sz="1600" dirty="0" err="1"/>
              <a:t>своїх</a:t>
            </a:r>
            <a:r>
              <a:rPr lang="ru-RU" sz="1600" dirty="0"/>
              <a:t> </a:t>
            </a:r>
            <a:r>
              <a:rPr lang="ru-RU" sz="1600" dirty="0" err="1"/>
              <a:t>українських</a:t>
            </a:r>
            <a:r>
              <a:rPr lang="ru-RU" sz="1600" dirty="0"/>
              <a:t> </a:t>
            </a:r>
            <a:r>
              <a:rPr lang="ru-RU" sz="1600" dirty="0" err="1"/>
              <a:t>маєтках</a:t>
            </a:r>
            <a:r>
              <a:rPr lang="ru-RU" sz="1600" dirty="0"/>
              <a:t>. </a:t>
            </a:r>
            <a:r>
              <a:rPr lang="ru-RU" sz="1600" dirty="0" err="1"/>
              <a:t>Улюбленим</a:t>
            </a:r>
            <a:r>
              <a:rPr lang="ru-RU" sz="1600" dirty="0"/>
              <a:t> </a:t>
            </a:r>
            <a:r>
              <a:rPr lang="ru-RU" sz="1600" dirty="0" err="1"/>
              <a:t>місцем</a:t>
            </a:r>
            <a:r>
              <a:rPr lang="ru-RU" sz="1600" dirty="0"/>
              <a:t> </a:t>
            </a:r>
            <a:r>
              <a:rPr lang="ru-RU" sz="1600" dirty="0" err="1"/>
              <a:t>їх</a:t>
            </a:r>
            <a:r>
              <a:rPr lang="ru-RU" sz="1600" dirty="0"/>
              <a:t> </a:t>
            </a:r>
            <a:r>
              <a:rPr lang="ru-RU" sz="1600" dirty="0" err="1"/>
              <a:t>перебування</a:t>
            </a:r>
            <a:r>
              <a:rPr lang="ru-RU" sz="1600" dirty="0"/>
              <a:t> </a:t>
            </a:r>
            <a:r>
              <a:rPr lang="ru-RU" sz="1600" dirty="0" err="1"/>
              <a:t>була</a:t>
            </a:r>
            <a:r>
              <a:rPr lang="ru-RU" sz="1600" dirty="0"/>
              <a:t> </a:t>
            </a:r>
            <a:r>
              <a:rPr lang="ru-RU" sz="1600" dirty="0" err="1"/>
              <a:t>Біла</a:t>
            </a:r>
            <a:r>
              <a:rPr lang="ru-RU" sz="1600" dirty="0"/>
              <a:t> </a:t>
            </a:r>
            <a:r>
              <a:rPr lang="ru-RU" sz="1600" dirty="0" err="1"/>
              <a:t>Церква</a:t>
            </a:r>
            <a:r>
              <a:rPr lang="ru-RU" sz="1600" dirty="0"/>
              <a:t>. 1784 року графиня </a:t>
            </a:r>
            <a:r>
              <a:rPr lang="ru-RU" sz="1600" dirty="0" err="1"/>
              <a:t>Олександра</a:t>
            </a:r>
            <a:r>
              <a:rPr lang="ru-RU" sz="1600" dirty="0"/>
              <a:t> </a:t>
            </a:r>
            <a:r>
              <a:rPr lang="ru-RU" sz="1600" dirty="0" err="1"/>
              <a:t>Василівна</a:t>
            </a:r>
            <a:r>
              <a:rPr lang="ru-RU" sz="1600" dirty="0"/>
              <a:t> </a:t>
            </a:r>
            <a:r>
              <a:rPr lang="ru-RU" sz="1600" dirty="0" err="1"/>
              <a:t>отримала</a:t>
            </a:r>
            <a:r>
              <a:rPr lang="ru-RU" sz="1600" dirty="0"/>
              <a:t> </a:t>
            </a:r>
            <a:r>
              <a:rPr lang="ru-RU" sz="1600" dirty="0" err="1"/>
              <a:t>цей</a:t>
            </a:r>
            <a:r>
              <a:rPr lang="ru-RU" sz="1600" dirty="0"/>
              <a:t> </a:t>
            </a:r>
            <a:r>
              <a:rPr lang="ru-RU" sz="1600" dirty="0" err="1"/>
              <a:t>маєток</a:t>
            </a:r>
            <a:r>
              <a:rPr lang="ru-RU" sz="1600" dirty="0"/>
              <a:t>, </a:t>
            </a:r>
            <a:r>
              <a:rPr lang="ru-RU" sz="1600" dirty="0" err="1"/>
              <a:t>що</a:t>
            </a:r>
            <a:r>
              <a:rPr lang="ru-RU" sz="1600" dirty="0"/>
              <a:t> приносив до 750 </a:t>
            </a:r>
            <a:r>
              <a:rPr lang="ru-RU" sz="1600" dirty="0" err="1"/>
              <a:t>тисяч</a:t>
            </a:r>
            <a:r>
              <a:rPr lang="ru-RU" sz="1600" dirty="0"/>
              <a:t> </a:t>
            </a:r>
            <a:r>
              <a:rPr lang="ru-RU" sz="1600" dirty="0" err="1"/>
              <a:t>злотих</a:t>
            </a:r>
            <a:r>
              <a:rPr lang="ru-RU" sz="1600" dirty="0"/>
              <a:t> </a:t>
            </a:r>
            <a:r>
              <a:rPr lang="ru-RU" sz="1600" dirty="0" err="1"/>
              <a:t>прибутку</a:t>
            </a:r>
            <a:r>
              <a:rPr lang="ru-RU" sz="1600" dirty="0"/>
              <a:t> на </a:t>
            </a:r>
            <a:r>
              <a:rPr lang="ru-RU" sz="1600" dirty="0" err="1"/>
              <a:t>рік</a:t>
            </a:r>
            <a:r>
              <a:rPr lang="ru-RU" sz="1600" dirty="0"/>
              <a:t>, </a:t>
            </a:r>
            <a:r>
              <a:rPr lang="ru-RU" sz="1600" dirty="0" err="1"/>
              <a:t>від</a:t>
            </a:r>
            <a:r>
              <a:rPr lang="ru-RU" sz="1600" dirty="0"/>
              <a:t> </a:t>
            </a:r>
            <a:r>
              <a:rPr lang="ru-RU" sz="1600" dirty="0" err="1"/>
              <a:t>чоловіка</a:t>
            </a:r>
            <a:r>
              <a:rPr lang="ru-RU" sz="1600" dirty="0"/>
              <a:t> у </a:t>
            </a:r>
            <a:r>
              <a:rPr lang="ru-RU" sz="1600" dirty="0" err="1"/>
              <a:t>дарунок</a:t>
            </a:r>
            <a:r>
              <a:rPr lang="ru-RU" sz="1600" dirty="0"/>
              <a:t>.</a:t>
            </a:r>
            <a:endParaRPr lang="uk-UA" sz="1600" dirty="0"/>
          </a:p>
        </p:txBody>
      </p:sp>
      <p:pic>
        <p:nvPicPr>
          <p:cNvPr id="1026" name="Picture 2" descr="E:\oleks10_10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2924944"/>
            <a:ext cx="5524500" cy="366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507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80920" cy="2019672"/>
          </a:xfrm>
        </p:spPr>
        <p:txBody>
          <a:bodyPr>
            <a:normAutofit/>
          </a:bodyPr>
          <a:lstStyle/>
          <a:p>
            <a:r>
              <a:rPr lang="ru-RU" sz="1200" dirty="0" err="1"/>
              <a:t>Вірогідно</a:t>
            </a:r>
            <a:r>
              <a:rPr lang="ru-RU" sz="1200" dirty="0"/>
              <a:t> </a:t>
            </a:r>
            <a:r>
              <a:rPr lang="ru-RU" sz="1200" dirty="0" err="1"/>
              <a:t>дитинство</a:t>
            </a:r>
            <a:r>
              <a:rPr lang="ru-RU" sz="1200" dirty="0"/>
              <a:t>, </a:t>
            </a:r>
            <a:r>
              <a:rPr lang="ru-RU" sz="1200" dirty="0" err="1"/>
              <a:t>проведене</a:t>
            </a:r>
            <a:r>
              <a:rPr lang="ru-RU" sz="1200" dirty="0"/>
              <a:t> </a:t>
            </a:r>
            <a:r>
              <a:rPr lang="ru-RU" sz="1200" dirty="0" err="1"/>
              <a:t>серед</a:t>
            </a:r>
            <a:r>
              <a:rPr lang="ru-RU" sz="1200" dirty="0"/>
              <a:t> </a:t>
            </a:r>
            <a:r>
              <a:rPr lang="ru-RU" sz="1200" dirty="0" err="1"/>
              <a:t>неймовірних</a:t>
            </a:r>
            <a:r>
              <a:rPr lang="ru-RU" sz="1200" dirty="0"/>
              <a:t> красот </a:t>
            </a:r>
            <a:r>
              <a:rPr lang="ru-RU" sz="1200" dirty="0" err="1"/>
              <a:t>парків</a:t>
            </a:r>
            <a:r>
              <a:rPr lang="ru-RU" sz="1200" dirty="0"/>
              <a:t> </a:t>
            </a:r>
            <a:r>
              <a:rPr lang="ru-RU" sz="1200" dirty="0" err="1"/>
              <a:t>Петродворця</a:t>
            </a:r>
            <a:r>
              <a:rPr lang="ru-RU" sz="1200" dirty="0"/>
              <a:t> та </a:t>
            </a:r>
            <a:r>
              <a:rPr lang="ru-RU" sz="1200" dirty="0" err="1"/>
              <a:t>Царського</a:t>
            </a:r>
            <a:r>
              <a:rPr lang="ru-RU" sz="1200" dirty="0"/>
              <a:t> Села, </a:t>
            </a:r>
            <a:r>
              <a:rPr lang="ru-RU" sz="1200" dirty="0" err="1"/>
              <a:t>надихнули</a:t>
            </a:r>
            <a:r>
              <a:rPr lang="ru-RU" sz="1200" dirty="0"/>
              <a:t> </a:t>
            </a:r>
            <a:r>
              <a:rPr lang="ru-RU" sz="1200" dirty="0" err="1"/>
              <a:t>Браницьку</a:t>
            </a:r>
            <a:r>
              <a:rPr lang="ru-RU" sz="1200" dirty="0"/>
              <a:t> на </a:t>
            </a:r>
            <a:r>
              <a:rPr lang="ru-RU" sz="1200" dirty="0" err="1"/>
              <a:t>створення</a:t>
            </a:r>
            <a:r>
              <a:rPr lang="ru-RU" sz="1200" dirty="0"/>
              <a:t> </a:t>
            </a:r>
            <a:r>
              <a:rPr lang="ru-RU" sz="1200" dirty="0" err="1"/>
              <a:t>чогось</a:t>
            </a:r>
            <a:r>
              <a:rPr lang="ru-RU" sz="1200" dirty="0"/>
              <a:t> </a:t>
            </a:r>
            <a:r>
              <a:rPr lang="ru-RU" sz="1200" dirty="0" err="1"/>
              <a:t>подібного</a:t>
            </a:r>
            <a:r>
              <a:rPr lang="ru-RU" sz="1200" dirty="0"/>
              <a:t> у </a:t>
            </a:r>
            <a:r>
              <a:rPr lang="ru-RU" sz="1200" dirty="0" err="1"/>
              <a:t>своїй</a:t>
            </a:r>
            <a:r>
              <a:rPr lang="ru-RU" sz="1200" dirty="0"/>
              <a:t> </a:t>
            </a:r>
            <a:r>
              <a:rPr lang="ru-RU" sz="1200" dirty="0" err="1"/>
              <a:t>резиденції</a:t>
            </a:r>
            <a:r>
              <a:rPr lang="ru-RU" sz="1200" dirty="0"/>
              <a:t>. Як </a:t>
            </a:r>
            <a:r>
              <a:rPr lang="ru-RU" sz="1200" dirty="0" err="1"/>
              <a:t>наслідок</a:t>
            </a:r>
            <a:r>
              <a:rPr lang="ru-RU" sz="1200" dirty="0"/>
              <a:t>, у 1788 </a:t>
            </a:r>
            <a:r>
              <a:rPr lang="ru-RU" sz="1200" dirty="0" err="1"/>
              <a:t>році</a:t>
            </a:r>
            <a:r>
              <a:rPr lang="ru-RU" sz="1200" dirty="0"/>
              <a:t> на </a:t>
            </a:r>
            <a:r>
              <a:rPr lang="ru-RU" sz="1200" dirty="0" err="1"/>
              <a:t>західній</a:t>
            </a:r>
            <a:r>
              <a:rPr lang="ru-RU" sz="1200" dirty="0"/>
              <a:t> </a:t>
            </a:r>
            <a:r>
              <a:rPr lang="ru-RU" sz="1200" dirty="0" err="1"/>
              <a:t>околиці</a:t>
            </a:r>
            <a:r>
              <a:rPr lang="ru-RU" sz="1200" dirty="0"/>
              <a:t> </a:t>
            </a:r>
            <a:r>
              <a:rPr lang="ru-RU" sz="1200" dirty="0" err="1"/>
              <a:t>Білої</a:t>
            </a:r>
            <a:r>
              <a:rPr lang="ru-RU" sz="1200" dirty="0"/>
              <a:t> Церкви </a:t>
            </a:r>
            <a:r>
              <a:rPr lang="ru-RU" sz="1200" dirty="0" err="1"/>
              <a:t>розпочалося</a:t>
            </a:r>
            <a:r>
              <a:rPr lang="ru-RU" sz="1200" dirty="0"/>
              <a:t> </a:t>
            </a:r>
            <a:r>
              <a:rPr lang="ru-RU" sz="1200" dirty="0" err="1"/>
              <a:t>будівництво</a:t>
            </a:r>
            <a:r>
              <a:rPr lang="ru-RU" sz="1200" dirty="0"/>
              <a:t> парка "</a:t>
            </a:r>
            <a:r>
              <a:rPr lang="ru-RU" sz="1200" dirty="0" err="1"/>
              <a:t>Олександрія</a:t>
            </a:r>
            <a:r>
              <a:rPr lang="ru-RU" sz="1200" dirty="0"/>
              <a:t>". </a:t>
            </a:r>
            <a:r>
              <a:rPr lang="ru-RU" sz="1200" dirty="0" err="1"/>
              <a:t>Спочатку</a:t>
            </a:r>
            <a:r>
              <a:rPr lang="ru-RU" sz="1200" dirty="0"/>
              <a:t> графиня </a:t>
            </a:r>
            <a:r>
              <a:rPr lang="ru-RU" sz="1200" dirty="0" err="1"/>
              <a:t>хотіла</a:t>
            </a:r>
            <a:r>
              <a:rPr lang="ru-RU" sz="1200" dirty="0"/>
              <a:t> </a:t>
            </a:r>
            <a:r>
              <a:rPr lang="ru-RU" sz="1200" dirty="0" err="1"/>
              <a:t>присвятити</a:t>
            </a:r>
            <a:r>
              <a:rPr lang="ru-RU" sz="1200" dirty="0"/>
              <a:t> парк </a:t>
            </a:r>
            <a:r>
              <a:rPr lang="ru-RU" sz="1200" dirty="0" err="1"/>
              <a:t>своєму</a:t>
            </a:r>
            <a:r>
              <a:rPr lang="ru-RU" sz="1200" dirty="0"/>
              <a:t> </a:t>
            </a:r>
            <a:r>
              <a:rPr lang="ru-RU" sz="1200" dirty="0" err="1"/>
              <a:t>дядькові</a:t>
            </a:r>
            <a:r>
              <a:rPr lang="ru-RU" sz="1200" dirty="0"/>
              <a:t> (</a:t>
            </a:r>
            <a:r>
              <a:rPr lang="ru-RU" sz="1200" dirty="0" err="1"/>
              <a:t>офіційна</a:t>
            </a:r>
            <a:r>
              <a:rPr lang="ru-RU" sz="1200" dirty="0"/>
              <a:t> </a:t>
            </a:r>
            <a:r>
              <a:rPr lang="ru-RU" sz="1200" dirty="0" err="1"/>
              <a:t>версія</a:t>
            </a:r>
            <a:r>
              <a:rPr lang="ru-RU" sz="1200" dirty="0"/>
              <a:t>, за </a:t>
            </a:r>
            <a:r>
              <a:rPr lang="ru-RU" sz="1200" dirty="0" err="1"/>
              <a:t>неофіційною</a:t>
            </a:r>
            <a:r>
              <a:rPr lang="ru-RU" sz="1200" dirty="0"/>
              <a:t> - </a:t>
            </a:r>
            <a:r>
              <a:rPr lang="ru-RU" sz="1200" dirty="0" err="1"/>
              <a:t>батькові</a:t>
            </a:r>
            <a:r>
              <a:rPr lang="ru-RU" sz="1200" dirty="0"/>
              <a:t>) </a:t>
            </a:r>
            <a:r>
              <a:rPr lang="ru-RU" sz="1200" dirty="0" err="1"/>
              <a:t>Григорію</a:t>
            </a:r>
            <a:r>
              <a:rPr lang="ru-RU" sz="1200" dirty="0"/>
              <a:t> </a:t>
            </a:r>
            <a:r>
              <a:rPr lang="ru-RU" sz="1200" dirty="0" err="1"/>
              <a:t>Потьомкіну</a:t>
            </a:r>
            <a:r>
              <a:rPr lang="ru-RU" sz="1200" dirty="0"/>
              <a:t>, </a:t>
            </a:r>
            <a:r>
              <a:rPr lang="ru-RU" sz="1200" dirty="0" err="1"/>
              <a:t>який</a:t>
            </a:r>
            <a:r>
              <a:rPr lang="ru-RU" sz="1200" dirty="0"/>
              <a:t> помер у 1791 </a:t>
            </a:r>
            <a:r>
              <a:rPr lang="ru-RU" sz="1200" dirty="0" err="1"/>
              <a:t>році</a:t>
            </a:r>
            <a:r>
              <a:rPr lang="ru-RU" sz="1200" dirty="0"/>
              <a:t>. Вона </a:t>
            </a:r>
            <a:r>
              <a:rPr lang="ru-RU" sz="1200" dirty="0" err="1"/>
              <a:t>навіть</a:t>
            </a:r>
            <a:r>
              <a:rPr lang="ru-RU" sz="1200" dirty="0"/>
              <a:t> </a:t>
            </a:r>
            <a:r>
              <a:rPr lang="ru-RU" sz="1200" dirty="0" err="1"/>
              <a:t>замовила</a:t>
            </a:r>
            <a:r>
              <a:rPr lang="ru-RU" sz="1200" dirty="0"/>
              <a:t> проект мавзолею </a:t>
            </a:r>
            <a:r>
              <a:rPr lang="ru-RU" sz="1200" dirty="0" err="1"/>
              <a:t>щоб</a:t>
            </a:r>
            <a:r>
              <a:rPr lang="ru-RU" sz="1200" dirty="0"/>
              <a:t> </a:t>
            </a:r>
            <a:r>
              <a:rPr lang="ru-RU" sz="1200" dirty="0" err="1"/>
              <a:t>перепоховати</a:t>
            </a:r>
            <a:r>
              <a:rPr lang="ru-RU" sz="1200" dirty="0"/>
              <a:t> </a:t>
            </a:r>
            <a:r>
              <a:rPr lang="ru-RU" sz="1200" dirty="0" err="1"/>
              <a:t>Потьомкіна</a:t>
            </a:r>
            <a:r>
              <a:rPr lang="ru-RU" sz="1200" dirty="0"/>
              <a:t> в </a:t>
            </a:r>
            <a:r>
              <a:rPr lang="ru-RU" sz="1200" dirty="0" err="1"/>
              <a:t>Білій</a:t>
            </a:r>
            <a:r>
              <a:rPr lang="ru-RU" sz="1200" dirty="0"/>
              <a:t> </a:t>
            </a:r>
            <a:r>
              <a:rPr lang="ru-RU" sz="1200" dirty="0" err="1"/>
              <a:t>Церкві</a:t>
            </a:r>
            <a:r>
              <a:rPr lang="ru-RU" sz="1200" dirty="0"/>
              <a:t>. Але </a:t>
            </a:r>
            <a:r>
              <a:rPr lang="ru-RU" sz="1200" dirty="0" err="1"/>
              <a:t>після</a:t>
            </a:r>
            <a:r>
              <a:rPr lang="ru-RU" sz="1200" dirty="0"/>
              <a:t> </a:t>
            </a:r>
            <a:r>
              <a:rPr lang="ru-RU" sz="1200" dirty="0" err="1"/>
              <a:t>смерті</a:t>
            </a:r>
            <a:r>
              <a:rPr lang="ru-RU" sz="1200" dirty="0"/>
              <a:t> </a:t>
            </a:r>
            <a:r>
              <a:rPr lang="ru-RU" sz="1200" dirty="0" err="1"/>
              <a:t>Катерини</a:t>
            </a:r>
            <a:r>
              <a:rPr lang="ru-RU" sz="1200" dirty="0"/>
              <a:t> ІІ (1796 р.) </a:t>
            </a:r>
            <a:r>
              <a:rPr lang="ru-RU" sz="1200" dirty="0" err="1"/>
              <a:t>Браницькі</a:t>
            </a:r>
            <a:r>
              <a:rPr lang="ru-RU" sz="1200" dirty="0"/>
              <a:t> </a:t>
            </a:r>
            <a:r>
              <a:rPr lang="ru-RU" sz="1200" dirty="0" err="1"/>
              <a:t>потрапили</a:t>
            </a:r>
            <a:r>
              <a:rPr lang="ru-RU" sz="1200" dirty="0"/>
              <a:t> в опалу до нового </a:t>
            </a:r>
            <a:r>
              <a:rPr lang="ru-RU" sz="1200" dirty="0" err="1"/>
              <a:t>імператора</a:t>
            </a:r>
            <a:r>
              <a:rPr lang="ru-RU" sz="1200" dirty="0"/>
              <a:t> Павла І. Той </a:t>
            </a:r>
            <a:r>
              <a:rPr lang="ru-RU" sz="1200" dirty="0" err="1"/>
              <a:t>ненавидів</a:t>
            </a:r>
            <a:r>
              <a:rPr lang="ru-RU" sz="1200" dirty="0"/>
              <a:t> усе </a:t>
            </a:r>
            <a:r>
              <a:rPr lang="ru-RU" sz="1200" dirty="0" err="1"/>
              <a:t>пов’язане</a:t>
            </a:r>
            <a:r>
              <a:rPr lang="ru-RU" sz="1200" dirty="0"/>
              <a:t> з </a:t>
            </a:r>
            <a:r>
              <a:rPr lang="ru-RU" sz="1200" dirty="0" err="1"/>
              <a:t>Потьомкіним</a:t>
            </a:r>
            <a:r>
              <a:rPr lang="ru-RU" sz="1200" dirty="0"/>
              <a:t>, тому </a:t>
            </a:r>
            <a:r>
              <a:rPr lang="ru-RU" sz="1200" dirty="0" err="1"/>
              <a:t>щоб</a:t>
            </a:r>
            <a:r>
              <a:rPr lang="ru-RU" sz="1200" dirty="0"/>
              <a:t> не </a:t>
            </a:r>
            <a:r>
              <a:rPr lang="ru-RU" sz="1200" dirty="0" err="1"/>
              <a:t>накликати</a:t>
            </a:r>
            <a:r>
              <a:rPr lang="ru-RU" sz="1200" dirty="0"/>
              <a:t> </a:t>
            </a:r>
            <a:r>
              <a:rPr lang="ru-RU" sz="1200" dirty="0" err="1"/>
              <a:t>біду</a:t>
            </a:r>
            <a:r>
              <a:rPr lang="ru-RU" sz="1200" dirty="0"/>
              <a:t>, про мавзолей </a:t>
            </a:r>
            <a:r>
              <a:rPr lang="ru-RU" sz="1200" dirty="0" err="1"/>
              <a:t>довелося</a:t>
            </a:r>
            <a:r>
              <a:rPr lang="ru-RU" sz="1200" dirty="0"/>
              <a:t> забути. А </a:t>
            </a:r>
            <a:r>
              <a:rPr lang="ru-RU" sz="1200" dirty="0" err="1"/>
              <a:t>Біла</a:t>
            </a:r>
            <a:r>
              <a:rPr lang="ru-RU" sz="1200" dirty="0"/>
              <a:t> </a:t>
            </a:r>
            <a:r>
              <a:rPr lang="ru-RU" sz="1200" dirty="0" err="1"/>
              <a:t>Церква</a:t>
            </a:r>
            <a:r>
              <a:rPr lang="ru-RU" sz="1200" dirty="0"/>
              <a:t> з того часу стала </a:t>
            </a:r>
            <a:r>
              <a:rPr lang="ru-RU" sz="1200" dirty="0" err="1"/>
              <a:t>місцем</a:t>
            </a:r>
            <a:r>
              <a:rPr lang="ru-RU" sz="1200" dirty="0"/>
              <a:t> </a:t>
            </a:r>
            <a:r>
              <a:rPr lang="ru-RU" sz="1200" dirty="0" err="1"/>
              <a:t>постійного</a:t>
            </a:r>
            <a:r>
              <a:rPr lang="ru-RU" sz="1200" dirty="0"/>
              <a:t> </a:t>
            </a:r>
            <a:r>
              <a:rPr lang="ru-RU" sz="1200" dirty="0" err="1"/>
              <a:t>проживання</a:t>
            </a:r>
            <a:r>
              <a:rPr lang="ru-RU" sz="1200" dirty="0"/>
              <a:t> </a:t>
            </a:r>
            <a:r>
              <a:rPr lang="ru-RU" sz="1200" dirty="0" err="1"/>
              <a:t>Браницьких</a:t>
            </a:r>
            <a:r>
              <a:rPr lang="ru-RU" sz="1200" dirty="0"/>
              <a:t>.</a:t>
            </a:r>
            <a:endParaRPr lang="uk-UA" sz="1200" dirty="0"/>
          </a:p>
        </p:txBody>
      </p:sp>
      <p:sp>
        <p:nvSpPr>
          <p:cNvPr id="3" name="Объект 2"/>
          <p:cNvSpPr>
            <a:spLocks noGrp="1"/>
          </p:cNvSpPr>
          <p:nvPr>
            <p:ph idx="1"/>
          </p:nvPr>
        </p:nvSpPr>
        <p:spPr>
          <a:xfrm>
            <a:off x="467544" y="2348880"/>
            <a:ext cx="3528392" cy="4373563"/>
          </a:xfrm>
        </p:spPr>
        <p:txBody>
          <a:bodyPr>
            <a:normAutofit/>
          </a:bodyPr>
          <a:lstStyle/>
          <a:p>
            <a:r>
              <a:rPr lang="uk-UA" sz="1200" dirty="0"/>
              <a:t>В 90-х роках 18 століття до міста приїхав відомий французький архітектор-паркобудівник </a:t>
            </a:r>
            <a:r>
              <a:rPr lang="uk-UA" sz="1200" dirty="0" err="1"/>
              <a:t>Мюффо</a:t>
            </a:r>
            <a:r>
              <a:rPr lang="uk-UA" sz="1200" dirty="0"/>
              <a:t>, який і став автором генерального плану парка. Основним стилем "Олександрії" став модний на той час англійський, або ландшафтний.</a:t>
            </a:r>
          </a:p>
          <a:p>
            <a:endParaRPr lang="uk-UA" sz="1200" dirty="0"/>
          </a:p>
          <a:p>
            <a:r>
              <a:rPr lang="uk-UA" sz="1200" dirty="0"/>
              <a:t>На території парку "Олександрія" було споруджено літню резиденцію родини Браницьких («</a:t>
            </a:r>
            <a:r>
              <a:rPr lang="uk-UA" sz="1200" dirty="0" err="1"/>
              <a:t>Аустерію</a:t>
            </a:r>
            <a:r>
              <a:rPr lang="uk-UA" sz="1200" dirty="0"/>
              <a:t>», або «</a:t>
            </a:r>
            <a:r>
              <a:rPr lang="uk-UA" sz="1200" dirty="0" err="1"/>
              <a:t>Дідинець</a:t>
            </a:r>
            <a:r>
              <a:rPr lang="uk-UA" sz="1200" dirty="0"/>
              <a:t>») та багато інших архітектурних споруд: Царський павільйон, в якому жили гості Браницьких - члени царської сім'ї, Танцювальний павільйон, колонада "Луна", павільйон "Ротонда", "Руїни", "Китайський місток" тощо. Прикрашено було парк бронзовими і мармуровими скульптурами, вазами, декоративними композиціями з великих брил та штучних земляних підвищень.</a:t>
            </a:r>
          </a:p>
        </p:txBody>
      </p:sp>
      <p:pic>
        <p:nvPicPr>
          <p:cNvPr id="2050" name="Picture 2" descr="E:\gladia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060848"/>
            <a:ext cx="3657600" cy="230428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tsar_s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4473810"/>
            <a:ext cx="3528392" cy="2250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309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23399"/>
            <a:ext cx="3312368" cy="6229937"/>
          </a:xfrm>
        </p:spPr>
        <p:txBody>
          <a:bodyPr>
            <a:noAutofit/>
          </a:bodyPr>
          <a:lstStyle/>
          <a:p>
            <a:r>
              <a:rPr lang="ru-RU" sz="1200" dirty="0"/>
              <a:t>До </a:t>
            </a:r>
            <a:r>
              <a:rPr lang="ru-RU" sz="1200" dirty="0" err="1"/>
              <a:t>середини</a:t>
            </a:r>
            <a:r>
              <a:rPr lang="ru-RU" sz="1200" dirty="0"/>
              <a:t> XIX </a:t>
            </a:r>
            <a:r>
              <a:rPr lang="ru-RU" sz="1200" dirty="0" err="1"/>
              <a:t>століття</a:t>
            </a:r>
            <a:r>
              <a:rPr lang="ru-RU" sz="1200" dirty="0"/>
              <a:t> "</a:t>
            </a:r>
            <a:r>
              <a:rPr lang="ru-RU" sz="1200" dirty="0" err="1"/>
              <a:t>Олександрія</a:t>
            </a:r>
            <a:r>
              <a:rPr lang="ru-RU" sz="1200" dirty="0"/>
              <a:t>" </a:t>
            </a:r>
            <a:r>
              <a:rPr lang="ru-RU" sz="1200" dirty="0" err="1"/>
              <a:t>перетворилася</a:t>
            </a:r>
            <a:r>
              <a:rPr lang="ru-RU" sz="1200" dirty="0"/>
              <a:t> в один з </a:t>
            </a:r>
            <a:r>
              <a:rPr lang="ru-RU" sz="1200" dirty="0" err="1"/>
              <a:t>найпрекрасніших</a:t>
            </a:r>
            <a:r>
              <a:rPr lang="ru-RU" sz="1200" dirty="0"/>
              <a:t> </a:t>
            </a:r>
            <a:r>
              <a:rPr lang="ru-RU" sz="1200" dirty="0" err="1"/>
              <a:t>пейзажних</a:t>
            </a:r>
            <a:r>
              <a:rPr lang="ru-RU" sz="1200" dirty="0"/>
              <a:t> </a:t>
            </a:r>
            <a:r>
              <a:rPr lang="ru-RU" sz="1200" dirty="0" err="1"/>
              <a:t>парків</a:t>
            </a:r>
            <a:r>
              <a:rPr lang="ru-RU" sz="1200" dirty="0"/>
              <a:t> </a:t>
            </a:r>
            <a:r>
              <a:rPr lang="ru-RU" sz="1200" dirty="0" err="1"/>
              <a:t>Російської</a:t>
            </a:r>
            <a:r>
              <a:rPr lang="ru-RU" sz="1200" dirty="0"/>
              <a:t> </a:t>
            </a:r>
            <a:r>
              <a:rPr lang="ru-RU" sz="1200" dirty="0" err="1"/>
              <a:t>імперії</a:t>
            </a:r>
            <a:r>
              <a:rPr lang="ru-RU" sz="1200" dirty="0"/>
              <a:t>, з </a:t>
            </a:r>
            <a:r>
              <a:rPr lang="ru-RU" sz="1200" dirty="0" err="1"/>
              <a:t>елементами</a:t>
            </a:r>
            <a:r>
              <a:rPr lang="ru-RU" sz="1200" dirty="0"/>
              <a:t> романтизму та </a:t>
            </a:r>
            <a:r>
              <a:rPr lang="ru-RU" sz="1200" dirty="0" err="1"/>
              <a:t>сентименталізму</a:t>
            </a:r>
            <a:r>
              <a:rPr lang="ru-RU" sz="1200" dirty="0"/>
              <a:t>. З </a:t>
            </a:r>
            <a:r>
              <a:rPr lang="ru-RU" sz="1200" dirty="0" err="1"/>
              <a:t>Північної</a:t>
            </a:r>
            <a:r>
              <a:rPr lang="ru-RU" sz="1200" dirty="0"/>
              <a:t> Америки та </a:t>
            </a:r>
            <a:r>
              <a:rPr lang="ru-RU" sz="1200" dirty="0" err="1"/>
              <a:t>Західної</a:t>
            </a:r>
            <a:r>
              <a:rPr lang="ru-RU" sz="1200" dirty="0"/>
              <a:t> </a:t>
            </a:r>
            <a:r>
              <a:rPr lang="ru-RU" sz="1200" dirty="0" err="1"/>
              <a:t>Європи</a:t>
            </a:r>
            <a:r>
              <a:rPr lang="ru-RU" sz="1200" dirty="0"/>
              <a:t> у парк завозились </a:t>
            </a:r>
            <a:r>
              <a:rPr lang="ru-RU" sz="1200" dirty="0" err="1"/>
              <a:t>рідкісні</a:t>
            </a:r>
            <a:r>
              <a:rPr lang="ru-RU" sz="1200" dirty="0"/>
              <a:t> </a:t>
            </a:r>
            <a:r>
              <a:rPr lang="ru-RU" sz="1200" dirty="0" err="1"/>
              <a:t>екзотичні</a:t>
            </a:r>
            <a:r>
              <a:rPr lang="ru-RU" sz="1200" dirty="0"/>
              <a:t> </a:t>
            </a:r>
            <a:r>
              <a:rPr lang="ru-RU" sz="1200" dirty="0" err="1"/>
              <a:t>рослини</a:t>
            </a:r>
            <a:r>
              <a:rPr lang="ru-RU" sz="1200" dirty="0"/>
              <a:t>. В </a:t>
            </a:r>
            <a:r>
              <a:rPr lang="ru-RU" sz="1200" dirty="0" err="1"/>
              <a:t>глибоких</a:t>
            </a:r>
            <a:r>
              <a:rPr lang="ru-RU" sz="1200" dirty="0"/>
              <a:t> балках </a:t>
            </a:r>
            <a:r>
              <a:rPr lang="ru-RU" sz="1200" dirty="0" err="1"/>
              <a:t>було</a:t>
            </a:r>
            <a:r>
              <a:rPr lang="ru-RU" sz="1200" dirty="0"/>
              <a:t> </a:t>
            </a:r>
            <a:r>
              <a:rPr lang="ru-RU" sz="1200" dirty="0" err="1"/>
              <a:t>споруджено</a:t>
            </a:r>
            <a:r>
              <a:rPr lang="ru-RU" sz="1200" dirty="0"/>
              <a:t> </a:t>
            </a:r>
            <a:r>
              <a:rPr lang="ru-RU" sz="1200" dirty="0" err="1"/>
              <a:t>каскади</a:t>
            </a:r>
            <a:r>
              <a:rPr lang="ru-RU" sz="1200" dirty="0"/>
              <a:t> </a:t>
            </a:r>
            <a:r>
              <a:rPr lang="ru-RU" sz="1200" dirty="0" err="1"/>
              <a:t>ставків</a:t>
            </a:r>
            <a:r>
              <a:rPr lang="ru-RU" sz="1200" dirty="0"/>
              <a:t>, </a:t>
            </a:r>
            <a:r>
              <a:rPr lang="ru-RU" sz="1200" dirty="0" err="1"/>
              <a:t>наповнених</a:t>
            </a:r>
            <a:r>
              <a:rPr lang="ru-RU" sz="1200" dirty="0"/>
              <a:t> чистою </a:t>
            </a:r>
            <a:r>
              <a:rPr lang="ru-RU" sz="1200" dirty="0" err="1"/>
              <a:t>джерельною</a:t>
            </a:r>
            <a:r>
              <a:rPr lang="ru-RU" sz="1200" dirty="0"/>
              <a:t> водою, </a:t>
            </a:r>
            <a:r>
              <a:rPr lang="ru-RU" sz="1200" dirty="0" err="1"/>
              <a:t>водоспади</a:t>
            </a:r>
            <a:r>
              <a:rPr lang="ru-RU" sz="1200" dirty="0"/>
              <a:t> та </a:t>
            </a:r>
            <a:r>
              <a:rPr lang="ru-RU" sz="1200" dirty="0" err="1"/>
              <a:t>фонтани</a:t>
            </a:r>
            <a:r>
              <a:rPr lang="ru-RU" sz="1200" dirty="0"/>
              <a:t>. </a:t>
            </a:r>
            <a:r>
              <a:rPr lang="ru-RU" sz="1200" dirty="0" err="1"/>
              <a:t>Із</a:t>
            </a:r>
            <a:r>
              <a:rPr lang="ru-RU" sz="1200" dirty="0"/>
              <a:t> ставками </a:t>
            </a:r>
            <a:r>
              <a:rPr lang="ru-RU" sz="1200" dirty="0" err="1"/>
              <a:t>пов'язана</a:t>
            </a:r>
            <a:r>
              <a:rPr lang="ru-RU" sz="1200" dirty="0"/>
              <a:t> </a:t>
            </a:r>
            <a:r>
              <a:rPr lang="ru-RU" sz="1200" dirty="0" err="1"/>
              <a:t>цікава</a:t>
            </a:r>
            <a:r>
              <a:rPr lang="ru-RU" sz="1200" dirty="0"/>
              <a:t> легенда про те, як </a:t>
            </a:r>
            <a:r>
              <a:rPr lang="ru-RU" sz="1200" dirty="0" err="1"/>
              <a:t>Браницькі</a:t>
            </a:r>
            <a:r>
              <a:rPr lang="ru-RU" sz="1200" dirty="0"/>
              <a:t> наказали </a:t>
            </a:r>
            <a:r>
              <a:rPr lang="ru-RU" sz="1200" dirty="0" err="1"/>
              <a:t>засадити</a:t>
            </a:r>
            <a:r>
              <a:rPr lang="ru-RU" sz="1200" dirty="0"/>
              <a:t> береги </a:t>
            </a:r>
            <a:r>
              <a:rPr lang="ru-RU" sz="1200" dirty="0" err="1"/>
              <a:t>отруйними</a:t>
            </a:r>
            <a:r>
              <a:rPr lang="ru-RU" sz="1200" dirty="0"/>
              <a:t> </a:t>
            </a:r>
            <a:r>
              <a:rPr lang="ru-RU" sz="1200" dirty="0" err="1"/>
              <a:t>рослинами</a:t>
            </a:r>
            <a:r>
              <a:rPr lang="ru-RU" sz="1200" dirty="0"/>
              <a:t>, </a:t>
            </a:r>
            <a:r>
              <a:rPr lang="ru-RU" sz="1200" dirty="0" err="1"/>
              <a:t>щоб</a:t>
            </a:r>
            <a:r>
              <a:rPr lang="ru-RU" sz="1200" dirty="0"/>
              <a:t> </a:t>
            </a:r>
            <a:r>
              <a:rPr lang="ru-RU" sz="1200" dirty="0" err="1"/>
              <a:t>вберегти</a:t>
            </a:r>
            <a:r>
              <a:rPr lang="ru-RU" sz="1200" dirty="0"/>
              <a:t> ставки </a:t>
            </a:r>
            <a:r>
              <a:rPr lang="ru-RU" sz="1200" dirty="0" err="1"/>
              <a:t>від</a:t>
            </a:r>
            <a:r>
              <a:rPr lang="ru-RU" sz="1200" dirty="0"/>
              <a:t> </a:t>
            </a:r>
            <a:r>
              <a:rPr lang="ru-RU" sz="1200" dirty="0" err="1"/>
              <a:t>вилову</a:t>
            </a:r>
            <a:r>
              <a:rPr lang="ru-RU" sz="1200" dirty="0"/>
              <a:t> </a:t>
            </a:r>
            <a:r>
              <a:rPr lang="ru-RU" sz="1200" dirty="0" err="1"/>
              <a:t>риби</a:t>
            </a:r>
            <a:r>
              <a:rPr lang="ru-RU" sz="1200" dirty="0"/>
              <a:t>, </a:t>
            </a:r>
            <a:r>
              <a:rPr lang="ru-RU" sz="1200" dirty="0" err="1"/>
              <a:t>яким</a:t>
            </a:r>
            <a:r>
              <a:rPr lang="ru-RU" sz="1200" dirty="0"/>
              <a:t> </a:t>
            </a:r>
            <a:r>
              <a:rPr lang="ru-RU" sz="1200" dirty="0" err="1"/>
              <a:t>інколи</a:t>
            </a:r>
            <a:r>
              <a:rPr lang="ru-RU" sz="1200" dirty="0"/>
              <a:t> </a:t>
            </a:r>
            <a:r>
              <a:rPr lang="ru-RU" sz="1200" dirty="0" err="1"/>
              <a:t>промишляли</a:t>
            </a:r>
            <a:r>
              <a:rPr lang="ru-RU" sz="1200" dirty="0"/>
              <a:t> </a:t>
            </a:r>
            <a:r>
              <a:rPr lang="ru-RU" sz="1200" dirty="0" err="1"/>
              <a:t>селяни</a:t>
            </a:r>
            <a:r>
              <a:rPr lang="ru-RU" sz="1200" dirty="0"/>
              <a:t>. </a:t>
            </a:r>
            <a:r>
              <a:rPr lang="ru-RU" sz="1200" dirty="0" err="1"/>
              <a:t>Ці</a:t>
            </a:r>
            <a:r>
              <a:rPr lang="ru-RU" sz="1200" dirty="0"/>
              <a:t> </a:t>
            </a:r>
            <a:r>
              <a:rPr lang="ru-RU" sz="1200" dirty="0" err="1"/>
              <a:t>рослині</a:t>
            </a:r>
            <a:r>
              <a:rPr lang="ru-RU" sz="1200" dirty="0"/>
              <a:t> й </a:t>
            </a:r>
            <a:r>
              <a:rPr lang="ru-RU" sz="1200" dirty="0" err="1"/>
              <a:t>дійсно</a:t>
            </a:r>
            <a:r>
              <a:rPr lang="ru-RU" sz="1200" dirty="0"/>
              <a:t> </a:t>
            </a:r>
            <a:r>
              <a:rPr lang="ru-RU" sz="1200" dirty="0" err="1"/>
              <a:t>було</a:t>
            </a:r>
            <a:r>
              <a:rPr lang="ru-RU" sz="1200" dirty="0"/>
              <a:t> </a:t>
            </a:r>
            <a:r>
              <a:rPr lang="ru-RU" sz="1200" dirty="0" err="1"/>
              <a:t>висаджено</a:t>
            </a:r>
            <a:r>
              <a:rPr lang="ru-RU" sz="1200" dirty="0"/>
              <a:t> в парку (один </a:t>
            </a:r>
            <a:r>
              <a:rPr lang="ru-RU" sz="1200" dirty="0" err="1"/>
              <a:t>із</a:t>
            </a:r>
            <a:r>
              <a:rPr lang="ru-RU" sz="1200" dirty="0"/>
              <a:t> </a:t>
            </a:r>
            <a:r>
              <a:rPr lang="ru-RU" sz="1200" dirty="0" err="1"/>
              <a:t>видів</a:t>
            </a:r>
            <a:r>
              <a:rPr lang="ru-RU" sz="1200" dirty="0"/>
              <a:t> </a:t>
            </a:r>
            <a:r>
              <a:rPr lang="ru-RU" sz="1200" dirty="0" err="1"/>
              <a:t>отруйного</a:t>
            </a:r>
            <a:r>
              <a:rPr lang="ru-RU" sz="1200" dirty="0"/>
              <a:t> сумаху) але навряд </a:t>
            </a:r>
            <a:r>
              <a:rPr lang="ru-RU" sz="1200" dirty="0" err="1"/>
              <a:t>чи</a:t>
            </a:r>
            <a:r>
              <a:rPr lang="ru-RU" sz="1200" dirty="0"/>
              <a:t> </a:t>
            </a:r>
            <a:r>
              <a:rPr lang="ru-RU" sz="1200" dirty="0" err="1"/>
              <a:t>проти</a:t>
            </a:r>
            <a:r>
              <a:rPr lang="ru-RU" sz="1200" dirty="0"/>
              <a:t> селян. </a:t>
            </a:r>
            <a:r>
              <a:rPr lang="ru-RU" sz="1200" dirty="0" err="1"/>
              <a:t>Ростуть</a:t>
            </a:r>
            <a:r>
              <a:rPr lang="ru-RU" sz="1200" dirty="0"/>
              <a:t> вони на </a:t>
            </a:r>
            <a:r>
              <a:rPr lang="ru-RU" sz="1200" dirty="0" err="1"/>
              <a:t>схилах</a:t>
            </a:r>
            <a:r>
              <a:rPr lang="ru-RU" sz="1200" dirty="0"/>
              <a:t> балок парку і </a:t>
            </a:r>
            <a:r>
              <a:rPr lang="ru-RU" sz="1200" dirty="0" err="1"/>
              <a:t>нині</a:t>
            </a:r>
            <a:r>
              <a:rPr lang="ru-RU" sz="1200" dirty="0"/>
              <a:t>, але не </a:t>
            </a:r>
            <a:r>
              <a:rPr lang="ru-RU" sz="1200" dirty="0" err="1"/>
              <a:t>варто</a:t>
            </a:r>
            <a:r>
              <a:rPr lang="ru-RU" sz="1200" dirty="0"/>
              <a:t> </a:t>
            </a:r>
            <a:r>
              <a:rPr lang="ru-RU" sz="1200" dirty="0" err="1"/>
              <a:t>їх</a:t>
            </a:r>
            <a:r>
              <a:rPr lang="ru-RU" sz="1200" dirty="0"/>
              <a:t> </a:t>
            </a:r>
            <a:r>
              <a:rPr lang="ru-RU" sz="1200" dirty="0" err="1"/>
              <a:t>боятись</a:t>
            </a:r>
            <a:r>
              <a:rPr lang="ru-RU" sz="1200" dirty="0"/>
              <a:t> – головне не </a:t>
            </a:r>
            <a:r>
              <a:rPr lang="ru-RU" sz="1200" dirty="0" err="1"/>
              <a:t>рвати</a:t>
            </a:r>
            <a:r>
              <a:rPr lang="ru-RU" sz="1200" dirty="0"/>
              <a:t>.</a:t>
            </a:r>
            <a:endParaRPr lang="uk-UA" sz="1200" dirty="0"/>
          </a:p>
        </p:txBody>
      </p:sp>
      <p:sp>
        <p:nvSpPr>
          <p:cNvPr id="3" name="Объект 2"/>
          <p:cNvSpPr>
            <a:spLocks noGrp="1"/>
          </p:cNvSpPr>
          <p:nvPr>
            <p:ph idx="1"/>
          </p:nvPr>
        </p:nvSpPr>
        <p:spPr>
          <a:xfrm>
            <a:off x="6876256" y="1752600"/>
            <a:ext cx="1200944" cy="4373563"/>
          </a:xfrm>
        </p:spPr>
        <p:txBody>
          <a:bodyPr/>
          <a:lstStyle/>
          <a:p>
            <a:endParaRPr lang="uk-UA" dirty="0"/>
          </a:p>
        </p:txBody>
      </p:sp>
      <p:pic>
        <p:nvPicPr>
          <p:cNvPr id="3074" name="Picture 2" descr="E:\oleks11_10_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2485" y="3356992"/>
            <a:ext cx="4602535" cy="29687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oleks10_10_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2486" y="548680"/>
            <a:ext cx="4602535" cy="234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169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1400" dirty="0"/>
              <a:t>До 1861 року було впорядковано центральну та східну частини парку. Відміна кріпосного права та неможливість використання дармової праці кріпаків зупинили подальшу його розбудову. Але парк вже був справжнім </a:t>
            </a:r>
            <a:r>
              <a:rPr lang="uk-UA" sz="1400" dirty="0" smtClean="0"/>
              <a:t>шедевром.</a:t>
            </a:r>
            <a:endParaRPr lang="uk-UA" sz="1400" dirty="0"/>
          </a:p>
        </p:txBody>
      </p:sp>
      <p:sp>
        <p:nvSpPr>
          <p:cNvPr id="3" name="Объект 2"/>
          <p:cNvSpPr>
            <a:spLocks noGrp="1"/>
          </p:cNvSpPr>
          <p:nvPr>
            <p:ph idx="1"/>
          </p:nvPr>
        </p:nvSpPr>
        <p:spPr/>
        <p:txBody>
          <a:bodyPr/>
          <a:lstStyle/>
          <a:p>
            <a:r>
              <a:rPr lang="uk-UA" dirty="0"/>
              <a:t>Минула розкіш палацово-паркового ансамблю збереглася на старовинних малюнках і літографіях. Авторами їх були і відомі художники, такі як Наполеон Орда та </a:t>
            </a:r>
            <a:r>
              <a:rPr lang="uk-UA" dirty="0" err="1"/>
              <a:t>Вілібальд</a:t>
            </a:r>
            <a:r>
              <a:rPr lang="uk-UA" dirty="0"/>
              <a:t> Ріхтер. Останній залишив після себе «Альбом Білоцерківський, документації місця та епохи», який знаходиться нині в Марії Рей з дому Потоцьких у замку </a:t>
            </a:r>
            <a:r>
              <a:rPr lang="uk-UA" dirty="0" err="1"/>
              <a:t>Монтрезор</a:t>
            </a:r>
            <a:r>
              <a:rPr lang="uk-UA" dirty="0"/>
              <a:t> у Франції. Альбом є великою книгою і містить 24 ілюстрації.</a:t>
            </a:r>
          </a:p>
        </p:txBody>
      </p:sp>
      <p:pic>
        <p:nvPicPr>
          <p:cNvPr id="4098" name="Picture 2" descr="E:\oleks10_10_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048250"/>
            <a:ext cx="4655597" cy="2621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114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9392"/>
            <a:ext cx="8496944" cy="1767726"/>
          </a:xfrm>
        </p:spPr>
        <p:txBody>
          <a:bodyPr>
            <a:normAutofit/>
          </a:bodyPr>
          <a:lstStyle/>
          <a:p>
            <a:r>
              <a:rPr lang="uk-UA" sz="1050" dirty="0"/>
              <a:t>Під час громадянської війни "Олександрія" зазнала великих втрат - було частково або повністю зруйновано більшість архітектурних споруд. Від більшовицьких рук пішов у небуття «</a:t>
            </a:r>
            <a:r>
              <a:rPr lang="uk-UA" sz="1050" dirty="0" err="1"/>
              <a:t>Дідинець</a:t>
            </a:r>
            <a:r>
              <a:rPr lang="uk-UA" sz="1050" dirty="0"/>
              <a:t>» («</a:t>
            </a:r>
            <a:r>
              <a:rPr lang="uk-UA" sz="1050" dirty="0" err="1"/>
              <a:t>Аустерія</a:t>
            </a:r>
            <a:r>
              <a:rPr lang="uk-UA" sz="1050" dirty="0"/>
              <a:t>») – один з кращих палацових комплексів краю. Справа в тому, що у маєтку Браницьких були винні льохи й саме до них </a:t>
            </a:r>
            <a:r>
              <a:rPr lang="uk-UA" sz="1050" dirty="0" err="1"/>
              <a:t>злізлися</a:t>
            </a:r>
            <a:r>
              <a:rPr lang="uk-UA" sz="1050" dirty="0"/>
              <a:t> волоцюги (які пізніше назвали себе більшовиками) у усіх околиць. Грабунок тривав кілька днів. Весь цей час він супроводжувався страшною п’янкою. Нарешті оскаженілі з похмілля волоцюги бачачи, що грабувати більше нічого, підпалили палац та павільйони. З парку вивезли багато скульптур, значної шкоди завдали насадженням. Ще один удар парк пережив під час Другої Світової війни - було пошкоджено значну частину дерев, ще більше постраждали будівлі.</a:t>
            </a:r>
          </a:p>
        </p:txBody>
      </p:sp>
      <p:sp>
        <p:nvSpPr>
          <p:cNvPr id="3" name="Объект 2"/>
          <p:cNvSpPr>
            <a:spLocks noGrp="1"/>
          </p:cNvSpPr>
          <p:nvPr>
            <p:ph idx="1"/>
          </p:nvPr>
        </p:nvSpPr>
        <p:spPr>
          <a:xfrm>
            <a:off x="457200" y="1752600"/>
            <a:ext cx="3481040" cy="5105400"/>
          </a:xfrm>
        </p:spPr>
        <p:txBody>
          <a:bodyPr>
            <a:normAutofit fontScale="77500" lnSpcReduction="20000"/>
          </a:bodyPr>
          <a:lstStyle/>
          <a:p>
            <a:r>
              <a:rPr lang="uk-UA" dirty="0"/>
              <a:t>1955 року в АН УРСР почалося створення проекту реставрації та розвитку парку. Проект передбачав два етапи робіт: перший - відновлення </a:t>
            </a:r>
            <a:r>
              <a:rPr lang="uk-UA" dirty="0" err="1"/>
              <a:t>алейно-дорожної</a:t>
            </a:r>
            <a:r>
              <a:rPr lang="uk-UA" dirty="0"/>
              <a:t> мережі та усіх вцілілих архітектурних споруд; другий - цілісне художнє ландшафтне оформлення території парку.</a:t>
            </a:r>
          </a:p>
          <a:p>
            <a:endParaRPr lang="uk-UA" dirty="0"/>
          </a:p>
          <a:p>
            <a:r>
              <a:rPr lang="uk-UA" dirty="0"/>
              <a:t>Роботи в парку велись постійно до 90-х років. Останнє десятиліття ХХ століття в економічному плані було дуже скрутним для "Олександрії", але зараз ситуація почала змінюватись - відновились реставраційні роботи, почали з'являтись нові скульптури (які вже навіть встигли пошкодити вандали), повернулись лебеді</a:t>
            </a:r>
          </a:p>
        </p:txBody>
      </p:sp>
      <p:pic>
        <p:nvPicPr>
          <p:cNvPr id="5122" name="Picture 2" descr="E:\oleks_060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7616" y="1484784"/>
            <a:ext cx="4996384" cy="280831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E:\oleks11_10_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4288" y="4437112"/>
            <a:ext cx="4043040" cy="236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246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424936" cy="3096344"/>
          </a:xfrm>
        </p:spPr>
        <p:txBody>
          <a:bodyPr>
            <a:normAutofit/>
          </a:bodyPr>
          <a:lstStyle/>
          <a:p>
            <a:r>
              <a:rPr lang="ru-RU" sz="1200" dirty="0"/>
              <a:t>При </a:t>
            </a:r>
            <a:r>
              <a:rPr lang="ru-RU" sz="1200" dirty="0" err="1"/>
              <a:t>вході</a:t>
            </a:r>
            <a:r>
              <a:rPr lang="ru-RU" sz="1200" dirty="0"/>
              <a:t> в "</a:t>
            </a:r>
            <a:r>
              <a:rPr lang="ru-RU" sz="1200" dirty="0" err="1"/>
              <a:t>Олександрію</a:t>
            </a:r>
            <a:r>
              <a:rPr lang="ru-RU" sz="1200" dirty="0"/>
              <a:t>" </a:t>
            </a:r>
            <a:r>
              <a:rPr lang="ru-RU" sz="1200" dirty="0" err="1"/>
              <a:t>відвідувачів</a:t>
            </a:r>
            <a:r>
              <a:rPr lang="ru-RU" sz="1200" dirty="0"/>
              <a:t> </a:t>
            </a:r>
            <a:r>
              <a:rPr lang="ru-RU" sz="1200" dirty="0" err="1"/>
              <a:t>зустрічають</a:t>
            </a:r>
            <a:r>
              <a:rPr lang="ru-RU" sz="1200" dirty="0"/>
              <a:t> </a:t>
            </a:r>
            <a:r>
              <a:rPr lang="ru-RU" sz="1200" dirty="0" err="1"/>
              <a:t>погруддя</a:t>
            </a:r>
            <a:r>
              <a:rPr lang="ru-RU" sz="1200" dirty="0"/>
              <a:t> Тараса </a:t>
            </a:r>
            <a:r>
              <a:rPr lang="ru-RU" sz="1200" dirty="0" err="1"/>
              <a:t>Шевченка</a:t>
            </a:r>
            <a:r>
              <a:rPr lang="ru-RU" sz="1200" dirty="0"/>
              <a:t> та </a:t>
            </a:r>
            <a:r>
              <a:rPr lang="ru-RU" sz="1200" dirty="0" err="1"/>
              <a:t>Олександра</a:t>
            </a:r>
            <a:r>
              <a:rPr lang="ru-RU" sz="1200" dirty="0"/>
              <a:t> </a:t>
            </a:r>
            <a:r>
              <a:rPr lang="ru-RU" sz="1200" dirty="0" err="1"/>
              <a:t>Пушкіна</a:t>
            </a:r>
            <a:r>
              <a:rPr lang="ru-RU" sz="1200" dirty="0"/>
              <a:t>. </a:t>
            </a:r>
            <a:r>
              <a:rPr lang="ru-RU" sz="1200" dirty="0" err="1"/>
              <a:t>Поети</a:t>
            </a:r>
            <a:r>
              <a:rPr lang="ru-RU" sz="1200" dirty="0"/>
              <a:t> </a:t>
            </a:r>
            <a:r>
              <a:rPr lang="ru-RU" sz="1200" dirty="0" err="1"/>
              <a:t>бували</a:t>
            </a:r>
            <a:r>
              <a:rPr lang="ru-RU" sz="1200" dirty="0"/>
              <a:t> в парку. </a:t>
            </a:r>
            <a:r>
              <a:rPr lang="ru-RU" sz="1200" dirty="0" err="1"/>
              <a:t>Пушкін</a:t>
            </a:r>
            <a:r>
              <a:rPr lang="ru-RU" sz="1200" dirty="0"/>
              <a:t> </a:t>
            </a:r>
            <a:r>
              <a:rPr lang="ru-RU" sz="1200" dirty="0" err="1"/>
              <a:t>навіть</a:t>
            </a:r>
            <a:r>
              <a:rPr lang="ru-RU" sz="1200" dirty="0"/>
              <a:t> написав тут </a:t>
            </a:r>
            <a:r>
              <a:rPr lang="ru-RU" sz="1200" dirty="0" err="1"/>
              <a:t>частину</a:t>
            </a:r>
            <a:r>
              <a:rPr lang="ru-RU" sz="1200" dirty="0"/>
              <a:t> </a:t>
            </a:r>
            <a:r>
              <a:rPr lang="ru-RU" sz="1200" dirty="0" err="1"/>
              <a:t>своєї</a:t>
            </a:r>
            <a:r>
              <a:rPr lang="ru-RU" sz="1200" dirty="0"/>
              <a:t> </a:t>
            </a:r>
            <a:r>
              <a:rPr lang="ru-RU" sz="1200" dirty="0" err="1"/>
              <a:t>поеми</a:t>
            </a:r>
            <a:r>
              <a:rPr lang="ru-RU" sz="1200" dirty="0"/>
              <a:t> «Полтава». На </a:t>
            </a:r>
            <a:r>
              <a:rPr lang="ru-RU" sz="1200" dirty="0" err="1"/>
              <a:t>південь</a:t>
            </a:r>
            <a:r>
              <a:rPr lang="ru-RU" sz="1200" dirty="0"/>
              <a:t> </a:t>
            </a:r>
            <a:r>
              <a:rPr lang="ru-RU" sz="1200" dirty="0" err="1"/>
              <a:t>від</a:t>
            </a:r>
            <a:r>
              <a:rPr lang="ru-RU" sz="1200" dirty="0"/>
              <a:t> головного входу </a:t>
            </a:r>
            <a:r>
              <a:rPr lang="ru-RU" sz="1200" dirty="0" err="1"/>
              <a:t>розкинулася</a:t>
            </a:r>
            <a:r>
              <a:rPr lang="ru-RU" sz="1200" dirty="0"/>
              <a:t> </a:t>
            </a:r>
            <a:r>
              <a:rPr lang="ru-RU" sz="1200" dirty="0" err="1"/>
              <a:t>Сонячна</a:t>
            </a:r>
            <a:r>
              <a:rPr lang="ru-RU" sz="1200" dirty="0"/>
              <a:t> </a:t>
            </a:r>
            <a:r>
              <a:rPr lang="ru-RU" sz="1200" dirty="0" err="1"/>
              <a:t>галявина</a:t>
            </a:r>
            <a:r>
              <a:rPr lang="ru-RU" sz="1200" dirty="0"/>
              <a:t> - </a:t>
            </a:r>
            <a:r>
              <a:rPr lang="ru-RU" sz="1200" dirty="0" err="1"/>
              <a:t>частина</a:t>
            </a:r>
            <a:r>
              <a:rPr lang="ru-RU" sz="1200" dirty="0"/>
              <a:t> Нового парку, </a:t>
            </a:r>
            <a:r>
              <a:rPr lang="ru-RU" sz="1200" dirty="0" err="1"/>
              <a:t>який</a:t>
            </a:r>
            <a:r>
              <a:rPr lang="ru-RU" sz="1200" dirty="0"/>
              <a:t> є </a:t>
            </a:r>
            <a:r>
              <a:rPr lang="ru-RU" sz="1200" dirty="0" err="1"/>
              <a:t>однією</a:t>
            </a:r>
            <a:r>
              <a:rPr lang="ru-RU" sz="1200" dirty="0"/>
              <a:t> з тих </a:t>
            </a:r>
            <a:r>
              <a:rPr lang="ru-RU" sz="1200" dirty="0" err="1"/>
              <a:t>ландшафтних</a:t>
            </a:r>
            <a:r>
              <a:rPr lang="ru-RU" sz="1200" dirty="0"/>
              <a:t> </a:t>
            </a:r>
            <a:r>
              <a:rPr lang="ru-RU" sz="1200" dirty="0" err="1"/>
              <a:t>ділянок</a:t>
            </a:r>
            <a:r>
              <a:rPr lang="ru-RU" sz="1200" dirty="0"/>
              <a:t>, </a:t>
            </a:r>
            <a:r>
              <a:rPr lang="ru-RU" sz="1200" dirty="0" err="1"/>
              <a:t>що</a:t>
            </a:r>
            <a:r>
              <a:rPr lang="ru-RU" sz="1200" dirty="0"/>
              <a:t> </a:t>
            </a:r>
            <a:r>
              <a:rPr lang="ru-RU" sz="1200" dirty="0" err="1"/>
              <a:t>були</a:t>
            </a:r>
            <a:r>
              <a:rPr lang="ru-RU" sz="1200" dirty="0"/>
              <a:t> </a:t>
            </a:r>
            <a:r>
              <a:rPr lang="ru-RU" sz="1200" dirty="0" err="1"/>
              <a:t>освоєні</a:t>
            </a:r>
            <a:r>
              <a:rPr lang="ru-RU" sz="1200" dirty="0"/>
              <a:t> у </a:t>
            </a:r>
            <a:r>
              <a:rPr lang="ru-RU" sz="1200" dirty="0" err="1"/>
              <a:t>повоєнний</a:t>
            </a:r>
            <a:r>
              <a:rPr lang="ru-RU" sz="1200" dirty="0"/>
              <a:t> час. </a:t>
            </a:r>
            <a:r>
              <a:rPr lang="ru-RU" sz="1200" dirty="0" err="1"/>
              <a:t>Він</a:t>
            </a:r>
            <a:r>
              <a:rPr lang="ru-RU" sz="1200" dirty="0"/>
              <a:t> </a:t>
            </a:r>
            <a:r>
              <a:rPr lang="ru-RU" sz="1200" dirty="0" err="1"/>
              <a:t>має</a:t>
            </a:r>
            <a:r>
              <a:rPr lang="ru-RU" sz="1200" dirty="0"/>
              <a:t> </a:t>
            </a:r>
            <a:r>
              <a:rPr lang="ru-RU" sz="1200" dirty="0" err="1"/>
              <a:t>площу</a:t>
            </a:r>
            <a:r>
              <a:rPr lang="ru-RU" sz="1200" dirty="0"/>
              <a:t> 7 га. </a:t>
            </a:r>
            <a:r>
              <a:rPr lang="ru-RU" sz="1200" dirty="0" err="1"/>
              <a:t>Це</a:t>
            </a:r>
            <a:r>
              <a:rPr lang="ru-RU" sz="1200" dirty="0"/>
              <a:t> великий </a:t>
            </a:r>
            <a:r>
              <a:rPr lang="ru-RU" sz="1200" dirty="0" err="1"/>
              <a:t>відкритий</a:t>
            </a:r>
            <a:r>
              <a:rPr lang="ru-RU" sz="1200" dirty="0"/>
              <a:t> </a:t>
            </a:r>
            <a:r>
              <a:rPr lang="ru-RU" sz="1200" dirty="0" err="1"/>
              <a:t>простір</a:t>
            </a:r>
            <a:r>
              <a:rPr lang="ru-RU" sz="1200" dirty="0"/>
              <a:t> з </a:t>
            </a:r>
            <a:r>
              <a:rPr lang="ru-RU" sz="1200" dirty="0" err="1"/>
              <a:t>нерівномірно</a:t>
            </a:r>
            <a:r>
              <a:rPr lang="ru-RU" sz="1200" dirty="0"/>
              <a:t> </a:t>
            </a:r>
            <a:r>
              <a:rPr lang="ru-RU" sz="1200" dirty="0" err="1"/>
              <a:t>розміщеними</a:t>
            </a:r>
            <a:r>
              <a:rPr lang="ru-RU" sz="1200" dirty="0"/>
              <a:t> </a:t>
            </a:r>
            <a:r>
              <a:rPr lang="ru-RU" sz="1200" dirty="0" err="1"/>
              <a:t>деревними</a:t>
            </a:r>
            <a:r>
              <a:rPr lang="ru-RU" sz="1200" dirty="0"/>
              <a:t> та </a:t>
            </a:r>
            <a:r>
              <a:rPr lang="ru-RU" sz="1200" dirty="0" err="1"/>
              <a:t>чагарниковими</a:t>
            </a:r>
            <a:r>
              <a:rPr lang="ru-RU" sz="1200" dirty="0"/>
              <a:t> </a:t>
            </a:r>
            <a:r>
              <a:rPr lang="ru-RU" sz="1200" dirty="0" err="1"/>
              <a:t>рослинами</a:t>
            </a:r>
            <a:r>
              <a:rPr lang="ru-RU" sz="1200" dirty="0"/>
              <a:t>.</a:t>
            </a:r>
            <a:br>
              <a:rPr lang="ru-RU" sz="1200" dirty="0"/>
            </a:br>
            <a:r>
              <a:rPr lang="ru-RU" sz="1200" dirty="0"/>
              <a:t/>
            </a:r>
            <a:br>
              <a:rPr lang="ru-RU" sz="1200" dirty="0"/>
            </a:br>
            <a:r>
              <a:rPr lang="ru-RU" sz="1200" dirty="0"/>
              <a:t>На </a:t>
            </a:r>
            <a:r>
              <a:rPr lang="ru-RU" sz="1200" dirty="0" err="1"/>
              <a:t>відміну</a:t>
            </a:r>
            <a:r>
              <a:rPr lang="ru-RU" sz="1200" dirty="0"/>
              <a:t> </a:t>
            </a:r>
            <a:r>
              <a:rPr lang="ru-RU" sz="1200" dirty="0" err="1"/>
              <a:t>від</a:t>
            </a:r>
            <a:r>
              <a:rPr lang="ru-RU" sz="1200" dirty="0"/>
              <a:t> </a:t>
            </a:r>
            <a:r>
              <a:rPr lang="ru-RU" sz="1200" dirty="0" err="1"/>
              <a:t>тієї</a:t>
            </a:r>
            <a:r>
              <a:rPr lang="ru-RU" sz="1200" dirty="0"/>
              <a:t> ж «</a:t>
            </a:r>
            <a:r>
              <a:rPr lang="ru-RU" sz="1200" dirty="0" err="1"/>
              <a:t>Софіївки</a:t>
            </a:r>
            <a:r>
              <a:rPr lang="ru-RU" sz="1200" dirty="0"/>
              <a:t>», де </a:t>
            </a:r>
            <a:r>
              <a:rPr lang="ru-RU" sz="1200" dirty="0" err="1"/>
              <a:t>відразу</a:t>
            </a:r>
            <a:r>
              <a:rPr lang="ru-RU" sz="1200" dirty="0"/>
              <a:t> все </a:t>
            </a:r>
            <a:r>
              <a:rPr lang="ru-RU" sz="1200" dirty="0" err="1"/>
              <a:t>зрозуміло</a:t>
            </a:r>
            <a:r>
              <a:rPr lang="ru-RU" sz="1200" dirty="0"/>
              <a:t>, </a:t>
            </a:r>
            <a:r>
              <a:rPr lang="ru-RU" sz="1200" dirty="0" err="1"/>
              <a:t>ввійшовши</a:t>
            </a:r>
            <a:r>
              <a:rPr lang="ru-RU" sz="1200" dirty="0"/>
              <a:t> в "</a:t>
            </a:r>
            <a:r>
              <a:rPr lang="ru-RU" sz="1200" dirty="0" err="1"/>
              <a:t>Олександрію</a:t>
            </a:r>
            <a:r>
              <a:rPr lang="ru-RU" sz="1200" dirty="0"/>
              <a:t>" </a:t>
            </a:r>
            <a:r>
              <a:rPr lang="ru-RU" sz="1200" dirty="0" err="1"/>
              <a:t>відвідувачі</a:t>
            </a:r>
            <a:r>
              <a:rPr lang="ru-RU" sz="1200" dirty="0"/>
              <a:t> </a:t>
            </a:r>
            <a:r>
              <a:rPr lang="ru-RU" sz="1200" dirty="0" err="1"/>
              <a:t>зупиняються</a:t>
            </a:r>
            <a:r>
              <a:rPr lang="ru-RU" sz="1200" dirty="0"/>
              <a:t>, </a:t>
            </a:r>
            <a:r>
              <a:rPr lang="ru-RU" sz="1200" dirty="0" err="1"/>
              <a:t>стурбовані</a:t>
            </a:r>
            <a:r>
              <a:rPr lang="ru-RU" sz="1200" dirty="0"/>
              <a:t> </a:t>
            </a:r>
            <a:r>
              <a:rPr lang="ru-RU" sz="1200" dirty="0" err="1"/>
              <a:t>розгалуженням</a:t>
            </a:r>
            <a:r>
              <a:rPr lang="ru-RU" sz="1200" dirty="0"/>
              <a:t> </a:t>
            </a:r>
            <a:r>
              <a:rPr lang="ru-RU" sz="1200" dirty="0" err="1"/>
              <a:t>численних</a:t>
            </a:r>
            <a:r>
              <a:rPr lang="ru-RU" sz="1200" dirty="0"/>
              <a:t> алей, і </a:t>
            </a:r>
            <a:r>
              <a:rPr lang="ru-RU" sz="1200" dirty="0" err="1"/>
              <a:t>міркують</a:t>
            </a:r>
            <a:r>
              <a:rPr lang="ru-RU" sz="1200" dirty="0"/>
              <a:t> </a:t>
            </a:r>
            <a:r>
              <a:rPr lang="ru-RU" sz="1200" dirty="0" err="1"/>
              <a:t>куди</a:t>
            </a:r>
            <a:r>
              <a:rPr lang="ru-RU" sz="1200" dirty="0"/>
              <a:t> </a:t>
            </a:r>
            <a:r>
              <a:rPr lang="ru-RU" sz="1200" dirty="0" err="1"/>
              <a:t>прямувати</a:t>
            </a:r>
            <a:r>
              <a:rPr lang="ru-RU" sz="1200" dirty="0"/>
              <a:t> </a:t>
            </a:r>
            <a:r>
              <a:rPr lang="ru-RU" sz="1200" dirty="0" err="1"/>
              <a:t>далі</a:t>
            </a:r>
            <a:r>
              <a:rPr lang="ru-RU" sz="1200" dirty="0"/>
              <a:t>. </a:t>
            </a:r>
            <a:r>
              <a:rPr lang="ru-RU" sz="1200" dirty="0" err="1"/>
              <a:t>Загальна</a:t>
            </a:r>
            <a:r>
              <a:rPr lang="ru-RU" sz="1200" dirty="0"/>
              <a:t> </a:t>
            </a:r>
            <a:r>
              <a:rPr lang="ru-RU" sz="1200" dirty="0" err="1"/>
              <a:t>протяжність</a:t>
            </a:r>
            <a:r>
              <a:rPr lang="ru-RU" sz="1200" dirty="0"/>
              <a:t> дорожно-</a:t>
            </a:r>
            <a:r>
              <a:rPr lang="ru-RU" sz="1200" dirty="0" err="1"/>
              <a:t>алейної</a:t>
            </a:r>
            <a:r>
              <a:rPr lang="ru-RU" sz="1200" dirty="0"/>
              <a:t> </a:t>
            </a:r>
            <a:r>
              <a:rPr lang="ru-RU" sz="1200" dirty="0" err="1"/>
              <a:t>мережі</a:t>
            </a:r>
            <a:r>
              <a:rPr lang="ru-RU" sz="1200" dirty="0"/>
              <a:t> парку </a:t>
            </a:r>
            <a:r>
              <a:rPr lang="ru-RU" sz="1200" dirty="0" err="1"/>
              <a:t>понад</a:t>
            </a:r>
            <a:r>
              <a:rPr lang="ru-RU" sz="1200" dirty="0"/>
              <a:t> 20 км, для того </a:t>
            </a:r>
            <a:r>
              <a:rPr lang="ru-RU" sz="1200" dirty="0" err="1"/>
              <a:t>щоб</a:t>
            </a:r>
            <a:r>
              <a:rPr lang="ru-RU" sz="1200" dirty="0"/>
              <a:t> пройти </a:t>
            </a:r>
            <a:r>
              <a:rPr lang="ru-RU" sz="1200" dirty="0" err="1"/>
              <a:t>усіма</a:t>
            </a:r>
            <a:r>
              <a:rPr lang="ru-RU" sz="1200" dirty="0"/>
              <a:t> </a:t>
            </a:r>
            <a:r>
              <a:rPr lang="ru-RU" sz="1200" dirty="0" err="1"/>
              <a:t>алеями</a:t>
            </a:r>
            <a:r>
              <a:rPr lang="ru-RU" sz="1200" dirty="0"/>
              <a:t> та стежками, </a:t>
            </a:r>
            <a:r>
              <a:rPr lang="ru-RU" sz="1200" dirty="0" err="1"/>
              <a:t>уважно</a:t>
            </a:r>
            <a:r>
              <a:rPr lang="ru-RU" sz="1200" dirty="0"/>
              <a:t> </a:t>
            </a:r>
            <a:r>
              <a:rPr lang="ru-RU" sz="1200" dirty="0" err="1"/>
              <a:t>оглядаючи</a:t>
            </a:r>
            <a:r>
              <a:rPr lang="ru-RU" sz="1200" dirty="0"/>
              <a:t> </a:t>
            </a:r>
            <a:r>
              <a:rPr lang="ru-RU" sz="1200" dirty="0" err="1"/>
              <a:t>ландшафти</a:t>
            </a:r>
            <a:r>
              <a:rPr lang="ru-RU" sz="1200" dirty="0"/>
              <a:t>, </a:t>
            </a:r>
            <a:r>
              <a:rPr lang="ru-RU" sz="1200" dirty="0" err="1"/>
              <a:t>що</a:t>
            </a:r>
            <a:r>
              <a:rPr lang="ru-RU" sz="1200" dirty="0"/>
              <a:t> </a:t>
            </a:r>
            <a:r>
              <a:rPr lang="ru-RU" sz="1200" dirty="0" err="1"/>
              <a:t>примикають</a:t>
            </a:r>
            <a:r>
              <a:rPr lang="ru-RU" sz="1200" dirty="0"/>
              <a:t> до них, </a:t>
            </a:r>
            <a:r>
              <a:rPr lang="ru-RU" sz="1200" dirty="0" err="1"/>
              <a:t>знадобиться</a:t>
            </a:r>
            <a:r>
              <a:rPr lang="ru-RU" sz="1200" dirty="0"/>
              <a:t> не один день. </a:t>
            </a:r>
            <a:r>
              <a:rPr lang="ru-RU" sz="1200" dirty="0" err="1"/>
              <a:t>Від</a:t>
            </a:r>
            <a:r>
              <a:rPr lang="ru-RU" sz="1200" dirty="0"/>
              <a:t> головного входу </a:t>
            </a:r>
            <a:r>
              <a:rPr lang="ru-RU" sz="1200" dirty="0" err="1"/>
              <a:t>углиб</a:t>
            </a:r>
            <a:r>
              <a:rPr lang="ru-RU" sz="1200" dirty="0"/>
              <a:t> </a:t>
            </a:r>
            <a:r>
              <a:rPr lang="ru-RU" sz="1200" dirty="0" err="1"/>
              <a:t>веде</a:t>
            </a:r>
            <a:r>
              <a:rPr lang="ru-RU" sz="1200" dirty="0"/>
              <a:t> Головна алея, яка </a:t>
            </a:r>
            <a:r>
              <a:rPr lang="ru-RU" sz="1200" dirty="0" err="1"/>
              <a:t>упирається</a:t>
            </a:r>
            <a:r>
              <a:rPr lang="ru-RU" sz="1200" dirty="0"/>
              <a:t> в </a:t>
            </a:r>
            <a:r>
              <a:rPr lang="ru-RU" sz="1200" dirty="0" err="1"/>
              <a:t>місце</a:t>
            </a:r>
            <a:r>
              <a:rPr lang="ru-RU" sz="1200" dirty="0"/>
              <a:t>, де колись стояв палац </a:t>
            </a:r>
            <a:r>
              <a:rPr lang="ru-RU" sz="1200" dirty="0" err="1"/>
              <a:t>Браницьких</a:t>
            </a:r>
            <a:r>
              <a:rPr lang="ru-RU" sz="1200" dirty="0"/>
              <a:t> - "</a:t>
            </a:r>
            <a:r>
              <a:rPr lang="ru-RU" sz="1200" dirty="0" err="1"/>
              <a:t>Дідинець</a:t>
            </a:r>
            <a:r>
              <a:rPr lang="ru-RU" sz="1200" dirty="0"/>
              <a:t>". </a:t>
            </a:r>
            <a:r>
              <a:rPr lang="ru-RU" sz="1200" dirty="0" err="1"/>
              <a:t>Від</a:t>
            </a:r>
            <a:r>
              <a:rPr lang="ru-RU" sz="1200" dirty="0"/>
              <a:t> </a:t>
            </a:r>
            <a:r>
              <a:rPr lang="ru-RU" sz="1200" dirty="0" err="1"/>
              <a:t>нього</a:t>
            </a:r>
            <a:r>
              <a:rPr lang="ru-RU" sz="1200" dirty="0"/>
              <a:t> в </a:t>
            </a:r>
            <a:r>
              <a:rPr lang="ru-RU" sz="1200" dirty="0" err="1"/>
              <a:t>різні</a:t>
            </a:r>
            <a:r>
              <a:rPr lang="ru-RU" sz="1200" dirty="0"/>
              <a:t> боки </a:t>
            </a:r>
            <a:r>
              <a:rPr lang="ru-RU" sz="1200" dirty="0" err="1"/>
              <a:t>відходять</a:t>
            </a:r>
            <a:r>
              <a:rPr lang="ru-RU" sz="1200" dirty="0"/>
              <a:t> </a:t>
            </a:r>
            <a:r>
              <a:rPr lang="ru-RU" sz="1200" dirty="0" err="1"/>
              <a:t>дрібніші</a:t>
            </a:r>
            <a:r>
              <a:rPr lang="ru-RU" sz="1200" dirty="0"/>
              <a:t> </a:t>
            </a:r>
            <a:r>
              <a:rPr lang="ru-RU" sz="1200" dirty="0" err="1"/>
              <a:t>алеї</a:t>
            </a:r>
            <a:r>
              <a:rPr lang="ru-RU" sz="1200" dirty="0"/>
              <a:t>. «</a:t>
            </a:r>
            <a:r>
              <a:rPr lang="ru-RU" sz="1200" dirty="0" err="1"/>
              <a:t>Дідинець</a:t>
            </a:r>
            <a:r>
              <a:rPr lang="ru-RU" sz="1200" dirty="0"/>
              <a:t>» </a:t>
            </a:r>
            <a:r>
              <a:rPr lang="ru-RU" sz="1200" dirty="0" err="1"/>
              <a:t>нині</a:t>
            </a:r>
            <a:r>
              <a:rPr lang="ru-RU" sz="1200" dirty="0"/>
              <a:t> </a:t>
            </a:r>
            <a:r>
              <a:rPr lang="ru-RU" sz="1200" dirty="0" err="1"/>
              <a:t>запланували</a:t>
            </a:r>
            <a:r>
              <a:rPr lang="ru-RU" sz="1200" dirty="0"/>
              <a:t> </a:t>
            </a:r>
            <a:r>
              <a:rPr lang="ru-RU" sz="1200" dirty="0" err="1"/>
              <a:t>відновити</a:t>
            </a:r>
            <a:r>
              <a:rPr lang="ru-RU" sz="1200" dirty="0"/>
              <a:t>: </a:t>
            </a:r>
            <a:r>
              <a:rPr lang="ru-RU" sz="1200" dirty="0" err="1"/>
              <a:t>відкопали</a:t>
            </a:r>
            <a:r>
              <a:rPr lang="ru-RU" sz="1200" dirty="0"/>
              <a:t> фундамент та </a:t>
            </a:r>
            <a:r>
              <a:rPr lang="ru-RU" sz="1200" dirty="0" err="1"/>
              <a:t>основи</a:t>
            </a:r>
            <a:r>
              <a:rPr lang="ru-RU" sz="1200" dirty="0"/>
              <a:t> колон одного </a:t>
            </a:r>
            <a:r>
              <a:rPr lang="ru-RU" sz="1200" dirty="0" err="1"/>
              <a:t>із</a:t>
            </a:r>
            <a:r>
              <a:rPr lang="ru-RU" sz="1200" dirty="0"/>
              <a:t> </a:t>
            </a:r>
            <a:r>
              <a:rPr lang="ru-RU" sz="1200" dirty="0" err="1"/>
              <a:t>павільйонів</a:t>
            </a:r>
            <a:r>
              <a:rPr lang="ru-RU" sz="1200" dirty="0"/>
              <a:t>, почали </a:t>
            </a:r>
            <a:r>
              <a:rPr lang="ru-RU" sz="1200" dirty="0" err="1"/>
              <a:t>відбудову</a:t>
            </a:r>
            <a:r>
              <a:rPr lang="ru-RU" sz="1200" dirty="0"/>
              <a:t> </a:t>
            </a:r>
            <a:r>
              <a:rPr lang="ru-RU" sz="1200" dirty="0" err="1"/>
              <a:t>Танцювального</a:t>
            </a:r>
            <a:r>
              <a:rPr lang="ru-RU" sz="1200" dirty="0"/>
              <a:t> </a:t>
            </a:r>
            <a:r>
              <a:rPr lang="ru-RU" sz="1200" dirty="0" err="1"/>
              <a:t>павільйону</a:t>
            </a:r>
            <a:r>
              <a:rPr lang="ru-RU" sz="1200" dirty="0"/>
              <a:t>, але </a:t>
            </a:r>
            <a:r>
              <a:rPr lang="ru-RU" sz="1200" dirty="0" err="1"/>
              <a:t>триває</a:t>
            </a:r>
            <a:r>
              <a:rPr lang="ru-RU" sz="1200" dirty="0"/>
              <a:t> вона </a:t>
            </a:r>
            <a:r>
              <a:rPr lang="ru-RU" sz="1200" dirty="0" err="1"/>
              <a:t>якось</a:t>
            </a:r>
            <a:r>
              <a:rPr lang="ru-RU" sz="1200" dirty="0"/>
              <a:t> </a:t>
            </a:r>
            <a:r>
              <a:rPr lang="ru-RU" sz="1200" dirty="0" err="1"/>
              <a:t>мляво</a:t>
            </a:r>
            <a:r>
              <a:rPr lang="ru-RU" sz="1200" dirty="0"/>
              <a:t>.</a:t>
            </a:r>
            <a:endParaRPr lang="uk-UA" sz="12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4" y="3284984"/>
            <a:ext cx="5184576" cy="3441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908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747463"/>
            <a:ext cx="4752528" cy="7377126"/>
          </a:xfrm>
        </p:spPr>
        <p:txBody>
          <a:bodyPr>
            <a:noAutofit/>
          </a:bodyPr>
          <a:lstStyle/>
          <a:p>
            <a:r>
              <a:rPr lang="uk-UA" sz="1000" dirty="0"/>
              <a:t>Центром парку є Велика галявина - рівна з невеликим ухилом до Росі територія площею 10 га. На ній височіють окремі вікові дерева та невеликі їх групи, розміщені настільки вдало, що з будь-якого боку галявини погляду відкривається неповторна краса і велич численних краєвидів. Велика галявина рекордсмен за кількістю видів рослин розташованих на обмеженій площі. Тут зростає 83 види дерев та 97 видів трав. 170 видів на 10 га.</a:t>
            </a:r>
            <a:br>
              <a:rPr lang="uk-UA" sz="1000" dirty="0"/>
            </a:br>
            <a:r>
              <a:rPr lang="uk-UA" sz="1000" dirty="0"/>
              <a:t/>
            </a:r>
            <a:br>
              <a:rPr lang="uk-UA" sz="1000" dirty="0"/>
            </a:br>
            <a:r>
              <a:rPr lang="uk-UA" sz="1000" dirty="0"/>
              <a:t/>
            </a:r>
            <a:br>
              <a:rPr lang="uk-UA" sz="1000" dirty="0"/>
            </a:br>
            <a:r>
              <a:rPr lang="uk-UA" sz="1000" dirty="0"/>
              <a:t>Система алей сполучає галявину з усіма ділянками та головними архітектурними спорудами парку. Пейзажні картини Великої галявини пов'язані головним чином з річкою Рось та колонадою "Луна". Колонада "Луна" входить в композиційне ядро найвизначніших пам'яток парку. Побудована вона у вигляді давньогрецьких амфітеатрів. </a:t>
            </a:r>
            <a:r>
              <a:rPr lang="uk-UA" sz="1000" dirty="0" err="1"/>
              <a:t>Напівциркулярна</a:t>
            </a:r>
            <a:r>
              <a:rPr lang="uk-UA" sz="1000" dirty="0"/>
              <a:t> галерея замикається двома об'ємними ризалітами. Ефектний вигляд колонади доповнюється її унікальними акустичними властивостями: слово сказане пошепки в одному кінці колонади розбірливо </a:t>
            </a:r>
            <a:r>
              <a:rPr lang="uk-UA" sz="1000" dirty="0" err="1"/>
              <a:t>долунає</a:t>
            </a:r>
            <a:r>
              <a:rPr lang="uk-UA" sz="1000" dirty="0"/>
              <a:t> до іншого кінця. Зважаючи на акустичні властивості у колонаді інколи проводять концерти.</a:t>
            </a:r>
            <a:br>
              <a:rPr lang="uk-UA" sz="1000" dirty="0"/>
            </a:br>
            <a:r>
              <a:rPr lang="uk-UA" sz="1000" dirty="0"/>
              <a:t/>
            </a:r>
            <a:br>
              <a:rPr lang="uk-UA" sz="1000" dirty="0"/>
            </a:br>
            <a:r>
              <a:rPr lang="uk-UA" sz="1000" dirty="0"/>
              <a:t>На південному сході Великої галявини </a:t>
            </a:r>
            <a:r>
              <a:rPr lang="uk-UA" sz="1000" dirty="0" err="1"/>
              <a:t>височать</a:t>
            </a:r>
            <a:r>
              <a:rPr lang="uk-UA" sz="1000" dirty="0"/>
              <a:t> руїни якогось палацу. Це одна з найоригінальніших архітектурних споруд "Олександрії" - "Руїни". Вона двоярусна. Нижній ярус виконує роль підпірної стінки греблі Лазневого ставка, а верхній, виконаний у вигляді великого будинку без даху, височіє на греблі. З-під "Руїн" витікає водоспад, а неподалік, на острові "Мрії", б'є фонтан. Всередині споруди влаштовано оглядовий майданчик, з якого відкриваються прекрасні краєвиди Лазневого ставка на півночі та Росі на півдні.</a:t>
            </a:r>
            <a:br>
              <a:rPr lang="uk-UA" sz="1000" dirty="0"/>
            </a:br>
            <a:r>
              <a:rPr lang="uk-UA" sz="1000" dirty="0"/>
              <a:t/>
            </a:r>
            <a:br>
              <a:rPr lang="uk-UA" sz="1000" dirty="0"/>
            </a:br>
            <a:r>
              <a:rPr lang="uk-UA" sz="1000" dirty="0"/>
              <a:t>Відносно недалеко від «Руїн» росте гігантська тополя-осокір – найбільше дерево парку. Воно дивує не лише своїми велетенськими розмірами, але й віком – їй понад 130 років, це унікальний показник для осокорів, які, зазвичай, не живуть довше 80-ти.</a:t>
            </a:r>
          </a:p>
        </p:txBody>
      </p:sp>
      <p:sp>
        <p:nvSpPr>
          <p:cNvPr id="3" name="Объект 2"/>
          <p:cNvSpPr>
            <a:spLocks noGrp="1"/>
          </p:cNvSpPr>
          <p:nvPr>
            <p:ph idx="1"/>
          </p:nvPr>
        </p:nvSpPr>
        <p:spPr>
          <a:xfrm>
            <a:off x="7812360" y="1752600"/>
            <a:ext cx="264840" cy="4373563"/>
          </a:xfrm>
        </p:spPr>
        <p:txBody>
          <a:bodyPr/>
          <a:lstStyle/>
          <a:p>
            <a:endParaRPr lang="uk-UA"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32" y="1412776"/>
            <a:ext cx="4355976"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1557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92080" y="116632"/>
            <a:ext cx="3024336" cy="1371600"/>
          </a:xfrm>
        </p:spPr>
        <p:txBody>
          <a:bodyPr/>
          <a:lstStyle/>
          <a:p>
            <a:endParaRPr lang="uk-UA" dirty="0"/>
          </a:p>
        </p:txBody>
      </p:sp>
      <p:sp>
        <p:nvSpPr>
          <p:cNvPr id="3" name="Объект 2"/>
          <p:cNvSpPr>
            <a:spLocks noGrp="1"/>
          </p:cNvSpPr>
          <p:nvPr>
            <p:ph idx="1"/>
          </p:nvPr>
        </p:nvSpPr>
        <p:spPr>
          <a:xfrm>
            <a:off x="33537" y="0"/>
            <a:ext cx="3818383" cy="6578427"/>
          </a:xfrm>
        </p:spPr>
        <p:txBody>
          <a:bodyPr>
            <a:normAutofit fontScale="70000" lnSpcReduction="20000"/>
          </a:bodyPr>
          <a:lstStyle/>
          <a:p>
            <a:r>
              <a:rPr lang="uk-UA" dirty="0"/>
              <a:t>Неподалік від колонади "Луна" на греблі Лебединого ставка знаходиться "Китайський місток" - легка ажурна бесідка із своєрідно вигнутою крівлею, створена в дусі архітектури Південно-Східної Азії. По суботах, в теплий період року, біля містка аншлаг із весільних процесій та черга на фотосесію. Всі хочуть присісти поряд із китаянкою та помацати за бороду китайця – металеві скульптури розташовані біля містка.</a:t>
            </a:r>
          </a:p>
          <a:p>
            <a:endParaRPr lang="uk-UA" dirty="0"/>
          </a:p>
          <a:p>
            <a:r>
              <a:rPr lang="uk-UA" dirty="0"/>
              <a:t>Прямуючи від великої галявини на північний захід можна потрапити у діброву. Її площа 48 га. Деревостани основного масиву цієї ділянки парку (43 га) представлені дубами 200-річного віку, але трапляються екземпляри вік яких перевищує 300-400 років. Діброва парку унікальна і офіційно є головною його цінністю. В Україні такого </a:t>
            </a:r>
            <a:r>
              <a:rPr lang="uk-UA" dirty="0" err="1"/>
              <a:t>старовікового</a:t>
            </a:r>
            <a:r>
              <a:rPr lang="uk-UA" dirty="0"/>
              <a:t> й одночасно чистого насадження дуба більше немає. Але діброва цінна не лише для </a:t>
            </a:r>
            <a:r>
              <a:rPr lang="uk-UA" dirty="0" err="1"/>
              <a:t>науковців-природоохоронців</a:t>
            </a:r>
            <a:r>
              <a:rPr lang="uk-UA" dirty="0"/>
              <a:t>, вона заворожує і туристів.</a:t>
            </a:r>
          </a:p>
          <a:p>
            <a:endParaRPr lang="uk-UA" dirty="0"/>
          </a:p>
          <a:p>
            <a:r>
              <a:rPr lang="uk-UA" dirty="0"/>
              <a:t>На південь від діброви розташовано адміністративний корпус та музей парку. Вони займають будинок садівника - єдину господарську споруду, що залишилася в "Олександрії" з кінця Х</a:t>
            </a:r>
            <a:r>
              <a:rPr lang="en-US" dirty="0"/>
              <a:t>V</a:t>
            </a:r>
            <a:r>
              <a:rPr lang="uk-UA" dirty="0"/>
              <a:t>ІІІ століття.</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3930" y="0"/>
            <a:ext cx="4992450" cy="335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3991" y="3479486"/>
            <a:ext cx="2952328" cy="3374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16297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лавная">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Главная">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ая">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51</TotalTime>
  <Words>1828</Words>
  <Application>Microsoft Office PowerPoint</Application>
  <PresentationFormat>Экран (4:3)</PresentationFormat>
  <Paragraphs>38</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Главная</vt:lpstr>
      <vt:lpstr>"Олександрія"</vt:lpstr>
      <vt:lpstr>Дендрологічний парк "Олександрія" розташований у місті Біла Церква у Київській області. Парк було закладено у 80-х роках 18 століття графом Ксаверієм Браницьким. Названо на честь дружини графа - Олександри. Нині "Олександрія" офіційно вважається найбільшим (площа близько 406 га) та найстарішим дендропарком України.</vt:lpstr>
      <vt:lpstr>Вірогідно дитинство, проведене серед неймовірних красот парків Петродворця та Царського Села, надихнули Браницьку на створення чогось подібного у своїй резиденції. Як наслідок, у 1788 році на західній околиці Білої Церкви розпочалося будівництво парка "Олександрія". Спочатку графиня хотіла присвятити парк своєму дядькові (офіційна версія, за неофіційною - батькові) Григорію Потьомкіну, який помер у 1791 році. Вона навіть замовила проект мавзолею щоб перепоховати Потьомкіна в Білій Церкві. Але після смерті Катерини ІІ (1796 р.) Браницькі потрапили в опалу до нового імператора Павла І. Той ненавидів усе пов’язане з Потьомкіним, тому щоб не накликати біду, про мавзолей довелося забути. А Біла Церква з того часу стала місцем постійного проживання Браницьких.</vt:lpstr>
      <vt:lpstr>До середини XIX століття "Олександрія" перетворилася в один з найпрекрасніших пейзажних парків Російської імперії, з елементами романтизму та сентименталізму. З Північної Америки та Західної Європи у парк завозились рідкісні екзотичні рослини. В глибоких балках було споруджено каскади ставків, наповнених чистою джерельною водою, водоспади та фонтани. Із ставками пов'язана цікава легенда про те, як Браницькі наказали засадити береги отруйними рослинами, щоб вберегти ставки від вилову риби, яким інколи промишляли селяни. Ці рослині й дійсно було висаджено в парку (один із видів отруйного сумаху) але навряд чи проти селян. Ростуть вони на схилах балок парку і нині, але не варто їх боятись – головне не рвати.</vt:lpstr>
      <vt:lpstr>До 1861 року було впорядковано центральну та східну частини парку. Відміна кріпосного права та неможливість використання дармової праці кріпаків зупинили подальшу його розбудову. Але парк вже був справжнім шедевром.</vt:lpstr>
      <vt:lpstr>Під час громадянської війни "Олександрія" зазнала великих втрат - було частково або повністю зруйновано більшість архітектурних споруд. Від більшовицьких рук пішов у небуття «Дідинець» («Аустерія») – один з кращих палацових комплексів краю. Справа в тому, що у маєтку Браницьких були винні льохи й саме до них злізлися волоцюги (які пізніше назвали себе більшовиками) у усіх околиць. Грабунок тривав кілька днів. Весь цей час він супроводжувався страшною п’янкою. Нарешті оскаженілі з похмілля волоцюги бачачи, що грабувати більше нічого, підпалили палац та павільйони. З парку вивезли багато скульптур, значної шкоди завдали насадженням. Ще один удар парк пережив під час Другої Світової війни - було пошкоджено значну частину дерев, ще більше постраждали будівлі.</vt:lpstr>
      <vt:lpstr>При вході в "Олександрію" відвідувачів зустрічають погруддя Тараса Шевченка та Олександра Пушкіна. Поети бували в парку. Пушкін навіть написав тут частину своєї поеми «Полтава». На південь від головного входу розкинулася Сонячна галявина - частина Нового парку, який є однією з тих ландшафтних ділянок, що були освоєні у повоєнний час. Він має площу 7 га. Це великий відкритий простір з нерівномірно розміщеними деревними та чагарниковими рослинами.  На відміну від тієї ж «Софіївки», де відразу все зрозуміло, ввійшовши в "Олександрію" відвідувачі зупиняються, стурбовані розгалуженням численних алей, і міркують куди прямувати далі. Загальна протяжність дорожно-алейної мережі парку понад 20 км, для того щоб пройти усіма алеями та стежками, уважно оглядаючи ландшафти, що примикають до них, знадобиться не один день. Від головного входу углиб веде Головна алея, яка упирається в місце, де колись стояв палац Браницьких - "Дідинець". Від нього в різні боки відходять дрібніші алеї. «Дідинець» нині запланували відновити: відкопали фундамент та основи колон одного із павільйонів, почали відбудову Танцювального павільйону, але триває вона якось мляво.</vt:lpstr>
      <vt:lpstr>Центром парку є Велика галявина - рівна з невеликим ухилом до Росі територія площею 10 га. На ній височіють окремі вікові дерева та невеликі їх групи, розміщені настільки вдало, що з будь-якого боку галявини погляду відкривається неповторна краса і велич численних краєвидів. Велика галявина рекордсмен за кількістю видів рослин розташованих на обмеженій площі. Тут зростає 83 види дерев та 97 видів трав. 170 видів на 10 га.   Система алей сполучає галявину з усіма ділянками та головними архітектурними спорудами парку. Пейзажні картини Великої галявини пов'язані головним чином з річкою Рось та колонадою "Луна". Колонада "Луна" входить в композиційне ядро найвизначніших пам'яток парку. Побудована вона у вигляді давньогрецьких амфітеатрів. Напівциркулярна галерея замикається двома об'ємними ризалітами. Ефектний вигляд колонади доповнюється її унікальними акустичними властивостями: слово сказане пошепки в одному кінці колонади розбірливо долунає до іншого кінця. Зважаючи на акустичні властивості у колонаді інколи проводять концерти.  На південному сході Великої галявини височать руїни якогось палацу. Це одна з найоригінальніших архітектурних споруд "Олександрії" - "Руїни". Вона двоярусна. Нижній ярус виконує роль підпірної стінки греблі Лазневого ставка, а верхній, виконаний у вигляді великого будинку без даху, височіє на греблі. З-під "Руїн" витікає водоспад, а неподалік, на острові "Мрії", б'є фонтан. Всередині споруди влаштовано оглядовий майданчик, з якого відкриваються прекрасні краєвиди Лазневого ставка на півночі та Росі на півдні.  Відносно недалеко від «Руїн» росте гігантська тополя-осокір – найбільше дерево парку. Воно дивує не лише своїми велетенськими розмірами, але й віком – їй понад 130 років, це унікальний показник для осокорів, які, зазвичай, не живуть довше 80-ти.</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Вика Зацнова</dc:creator>
  <cp:lastModifiedBy>Вика Зацнова</cp:lastModifiedBy>
  <cp:revision>6</cp:revision>
  <dcterms:created xsi:type="dcterms:W3CDTF">2015-02-04T19:44:24Z</dcterms:created>
  <dcterms:modified xsi:type="dcterms:W3CDTF">2015-02-04T20:36:24Z</dcterms:modified>
</cp:coreProperties>
</file>