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283" r:id="rId3"/>
    <p:sldId id="284" r:id="rId4"/>
    <p:sldId id="286" r:id="rId5"/>
    <p:sldId id="287" r:id="rId6"/>
    <p:sldId id="337" r:id="rId7"/>
    <p:sldId id="339" r:id="rId8"/>
    <p:sldId id="328" r:id="rId9"/>
    <p:sldId id="289" r:id="rId10"/>
    <p:sldId id="341" r:id="rId11"/>
    <p:sldId id="342" r:id="rId12"/>
    <p:sldId id="343" r:id="rId13"/>
    <p:sldId id="334" r:id="rId14"/>
    <p:sldId id="333" r:id="rId15"/>
    <p:sldId id="332" r:id="rId16"/>
    <p:sldId id="331" r:id="rId17"/>
    <p:sldId id="330" r:id="rId18"/>
    <p:sldId id="335" r:id="rId19"/>
    <p:sldId id="300" r:id="rId20"/>
    <p:sldId id="301" r:id="rId21"/>
    <p:sldId id="336" r:id="rId22"/>
    <p:sldId id="303" r:id="rId23"/>
    <p:sldId id="304" r:id="rId24"/>
    <p:sldId id="305" r:id="rId25"/>
    <p:sldId id="306" r:id="rId26"/>
    <p:sldId id="307" r:id="rId27"/>
    <p:sldId id="320" r:id="rId28"/>
    <p:sldId id="338" r:id="rId29"/>
    <p:sldId id="325" r:id="rId30"/>
    <p:sldId id="326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40" r:id="rId39"/>
    <p:sldId id="316" r:id="rId40"/>
    <p:sldId id="317" r:id="rId41"/>
    <p:sldId id="318" r:id="rId42"/>
    <p:sldId id="319" r:id="rId4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38" autoAdjust="0"/>
  </p:normalViewPr>
  <p:slideViewPr>
    <p:cSldViewPr>
      <p:cViewPr varScale="1">
        <p:scale>
          <a:sx n="82" d="100"/>
          <a:sy n="82" d="100"/>
        </p:scale>
        <p:origin x="-354" y="-96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outlineViewPr>
    <p:cViewPr>
      <p:scale>
        <a:sx n="33" d="100"/>
        <a:sy n="33" d="100"/>
      </p:scale>
      <p:origin x="0" y="29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ru-RU"/>
              <a:pPr/>
              <a:t>10.02.2014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ru-RU"/>
              <a:pPr/>
              <a:t>10.02.2014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ru-RU" noProof="0" smtClean="0"/>
              <a:pPr/>
              <a:t>10.02.2014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&#1040;&#1083;&#1100;&#1092;&#1088;&#1077;&#1076;%20&#1053;&#1086;&#1073;&#1077;&#1083;&#1100;\&#1055;&#1088;&#1077;&#1079;&#1077;&#1085;&#1090;&#1072;&#1094;&#1110;&#1103;%20&#1053;&#1086;&#1073;&#1077;&#1083;&#1110;&#1074;&#1089;&#1100;&#1082;&#1072;%20&#1087;&#1088;&#1077;&#1084;&#1110;&#1103;\&#1084;&#1091;&#1079;&#1080;&#1082;&#1072;\16_E%20Morricon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40;&#1083;&#1100;&#1092;&#1088;&#1077;&#1076;%20&#1053;&#1086;&#1073;&#1077;&#1083;&#1100;.avi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84;&#1091;&#1079;&#1080;&#1082;&#1072;/123.m3u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476128" y="642938"/>
            <a:ext cx="107604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Нобелівська премія та її вплив на розвиток світової спільноти </a:t>
            </a:r>
            <a:endParaRPr lang="ru-RU" alt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7" name="16_E Morricon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8825" y="6381750"/>
            <a:ext cx="4062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88" y="548680"/>
            <a:ext cx="4752528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Того ж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вечора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Стокгольмській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ратуші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проходить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Нобелівський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бенкет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короля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королеви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Швеції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монаршої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нобелівських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лауреатів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уряду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Швеції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риксдагу,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видатних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громадських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діячів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беруть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участь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тисячі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гостей.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3" name="Рисунок 2" descr="sve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8348" y="404664"/>
            <a:ext cx="6191250" cy="347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54452" y="4077072"/>
            <a:ext cx="482453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Королівська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зліва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направо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королева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Швеції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Сильвія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принц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Філіп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король Карл XVI Густав, принц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Даніель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кронпринцеса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Віктория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97557_Torzhestvennyiy_uzhin_posle_vrucheniya_Nobelevskoy_premii.jpg"/>
          <p:cNvPicPr>
            <a:picLocks noChangeAspect="1"/>
          </p:cNvPicPr>
          <p:nvPr/>
        </p:nvPicPr>
        <p:blipFill>
          <a:blip r:embed="rId2" cstate="print"/>
          <a:srcRect b="9910"/>
          <a:stretch>
            <a:fillRect/>
          </a:stretch>
        </p:blipFill>
        <p:spPr>
          <a:xfrm>
            <a:off x="405780" y="404664"/>
            <a:ext cx="5328592" cy="51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437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2404" y="260648"/>
            <a:ext cx="572463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02524" y="4869160"/>
            <a:ext cx="44644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Нагородження та бенкет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1268760"/>
            <a:ext cx="4267200" cy="3886200"/>
          </a:xfrm>
        </p:spPr>
        <p:txBody>
          <a:bodyPr/>
          <a:lstStyle/>
          <a:p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1901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відкритя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Х-променів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названих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честь</a:t>
            </a:r>
            <a:b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804" y="4941168"/>
            <a:ext cx="4267200" cy="1447800"/>
          </a:xfrm>
        </p:spPr>
        <p:txBody>
          <a:bodyPr>
            <a:noAutofit/>
          </a:bodyPr>
          <a:lstStyle/>
          <a:p>
            <a:pPr algn="ctr"/>
            <a:r>
              <a:rPr lang="uk-UA" alt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Вільгельм Рентген</a:t>
            </a:r>
            <a:r>
              <a:rPr lang="en-US" alt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algn="ctr"/>
            <a:r>
              <a:rPr lang="uk-UA" alt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Перший лауреат Нобелівської премії </a:t>
            </a:r>
            <a:endParaRPr lang="ru-RU" alt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444" y="764704"/>
            <a:ext cx="4944640" cy="530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5472608" cy="1200329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2800" b="1" dirty="0" smtClean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Фізики – науковці, лауреати Нобелівської премії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1902 рік</a:t>
            </a:r>
            <a:br>
              <a:rPr lang="uk-UA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 видатні заслуги в дослідженнях впливу магнетизму на радіаційні явища 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altLang="ru-RU" sz="3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Гендрік</a:t>
            </a:r>
            <a:r>
              <a:rPr lang="uk-UA" alt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Лоренц</a:t>
            </a:r>
          </a:p>
          <a:p>
            <a:pPr algn="ctr"/>
            <a:r>
              <a:rPr lang="uk-UA" alt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1902 рік</a:t>
            </a:r>
          </a:p>
          <a:p>
            <a:r>
              <a:rPr lang="uk-UA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444" y="908720"/>
            <a:ext cx="4946997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052736"/>
            <a:ext cx="4680520" cy="3886200"/>
          </a:xfrm>
        </p:spPr>
        <p:txBody>
          <a:bodyPr/>
          <a:lstStyle/>
          <a:p>
            <a:pPr algn="ctr"/>
            <a:r>
              <a:rPr lang="uk-UA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близько 50 наукових праць українською, німецькою, англійською мовами, насамперед із проблем катодного випромінювання та катодних </a:t>
            </a:r>
            <a:r>
              <a:rPr lang="uk-UA" alt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Х-променів</a:t>
            </a:r>
            <a:r>
              <a:rPr lang="uk-UA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які відкрив за 3 роки до Рентгена. 1892 року опублікував схему-опис трубки, що випромінює Х-промені.</a:t>
            </a:r>
            <a:br>
              <a:rPr lang="uk-UA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(Премією ненагороджений.)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1884" y="5157192"/>
            <a:ext cx="3581400" cy="14017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alt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Іван Павлович Пулюй</a:t>
            </a:r>
          </a:p>
          <a:p>
            <a:pPr algn="ctr"/>
            <a:r>
              <a:rPr lang="uk-UA" alt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Український фізик і електротехнік</a:t>
            </a:r>
          </a:p>
          <a:p>
            <a:r>
              <a:rPr lang="uk-UA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alt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444" y="692696"/>
            <a:ext cx="4968552" cy="542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2" y="685800"/>
            <a:ext cx="4694311" cy="3886200"/>
          </a:xfrm>
        </p:spPr>
        <p:txBody>
          <a:bodyPr/>
          <a:lstStyle/>
          <a:p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заслуги перед теоретичною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фізикою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особливо за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відкриття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закону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фотоелектричного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ефекту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Альберт Ейнштейн</a:t>
            </a:r>
          </a:p>
          <a:p>
            <a:r>
              <a:rPr lang="uk-UA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1921 рік</a:t>
            </a:r>
            <a:endParaRPr lang="ru-RU" alt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2" y="620688"/>
            <a:ext cx="54006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908720"/>
            <a:ext cx="4267200" cy="3238128"/>
          </a:xfrm>
        </p:spPr>
        <p:txBody>
          <a:bodyPr/>
          <a:lstStyle/>
          <a:p>
            <a:r>
              <a:rPr lang="uk-UA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1903 рік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видатні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заслуги в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дослідженнях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радіації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alt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Марія </a:t>
            </a:r>
            <a:r>
              <a:rPr lang="uk-UA" alt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Склодовська-Кюрі</a:t>
            </a:r>
            <a:endParaRPr lang="uk-UA" alt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alt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Фізик і хімік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2" y="620688"/>
            <a:ext cx="554461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П’єр Кюрі </a:t>
            </a:r>
            <a:endParaRPr lang="ru-RU" alt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Антуан Беккерель</a:t>
            </a:r>
            <a:endParaRPr lang="ru-RU" alt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892" y="2492896"/>
            <a:ext cx="4608512" cy="41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428" y="2492896"/>
            <a:ext cx="468052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97868" y="476672"/>
            <a:ext cx="979308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видатні</a:t>
            </a:r>
            <a:r>
              <a:rPr lang="ru-RU" alt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заслуги в </a:t>
            </a:r>
            <a:r>
              <a:rPr lang="ru-RU" altLang="ru-RU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дослідженнях</a:t>
            </a:r>
            <a:r>
              <a:rPr lang="ru-RU" alt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alt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радіації</a:t>
            </a:r>
            <a:r>
              <a:rPr lang="ru-RU" alt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alt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1903 рік</a:t>
            </a:r>
            <a:r>
              <a:rPr lang="ru-RU" alt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80901" y="1571626"/>
            <a:ext cx="1152224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alt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Радянські та російські фізики лауреати  </a:t>
            </a:r>
            <a:endParaRPr lang="uk-UA" alt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alt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Нобелівської </a:t>
            </a:r>
            <a:r>
              <a:rPr lang="uk-UA" alt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премії</a:t>
            </a:r>
            <a:endParaRPr lang="ru-RU" alt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27" y="285750"/>
            <a:ext cx="380900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466" y="214313"/>
            <a:ext cx="3904234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909" y="2000250"/>
            <a:ext cx="3713783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4189909" y="1500189"/>
            <a:ext cx="37137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Ігор </a:t>
            </a:r>
            <a:r>
              <a:rPr lang="uk-UA" alt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Тамм</a:t>
            </a:r>
            <a:r>
              <a:rPr lang="uk-UA" alt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Прямоугольник 5"/>
          <p:cNvSpPr>
            <a:spLocks noChangeArrowheads="1"/>
          </p:cNvSpPr>
          <p:nvPr/>
        </p:nvSpPr>
        <p:spPr bwMode="auto">
          <a:xfrm>
            <a:off x="380901" y="4071939"/>
            <a:ext cx="3809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Павло Черенков </a:t>
            </a:r>
            <a:endParaRPr lang="ru-RU" alt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7903693" y="4071939"/>
            <a:ext cx="3904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Ілля Франк </a:t>
            </a:r>
            <a:endParaRPr lang="ru-RU" alt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Прямоугольник 7"/>
          <p:cNvSpPr>
            <a:spLocks noChangeArrowheads="1"/>
          </p:cNvSpPr>
          <p:nvPr/>
        </p:nvSpPr>
        <p:spPr bwMode="auto">
          <a:xfrm>
            <a:off x="4285135" y="500064"/>
            <a:ext cx="352333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1958 рік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5" name="Прямоугольник 8"/>
          <p:cNvSpPr>
            <a:spLocks noChangeArrowheads="1"/>
          </p:cNvSpPr>
          <p:nvPr/>
        </p:nvSpPr>
        <p:spPr bwMode="auto">
          <a:xfrm>
            <a:off x="0" y="5786439"/>
            <a:ext cx="12188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altLang="ru-RU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відкриття й тлумачення ефекту Черенкова</a:t>
            </a:r>
            <a:endParaRPr lang="ru-RU" altLang="ru-RU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237929" y="1643063"/>
            <a:ext cx="97129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alt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поклонінні генію усі народи – рідня </a:t>
            </a:r>
            <a:endParaRPr lang="ru-RU" alt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його піонерські теорії конденсованих середовищ й особливо                                                                  рідкого гелію</a:t>
            </a:r>
            <a:r>
              <a:rPr lang="uk-UA" altLang="ru-RU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 Давидович Ландау</a:t>
            </a:r>
          </a:p>
          <a:p>
            <a:pPr algn="ctr"/>
            <a:r>
              <a:rPr lang="uk-UA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1962 рік</a:t>
            </a:r>
            <a:endParaRPr lang="ru-RU" alt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uk-UA" altLang="ru-RU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436" y="908720"/>
            <a:ext cx="5070213" cy="507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476127" y="213965"/>
            <a:ext cx="115222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фундаментальні роботи в області квантової електроніки, що призвели до створення  випромінювачів і підсилювачів на лазерно-мазерному принципі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01" y="1571626"/>
            <a:ext cx="4426914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380901" y="6000750"/>
            <a:ext cx="5046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Олександр  Прохоров </a:t>
            </a:r>
            <a:endParaRPr lang="ru-RU" alt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7566" y="1571625"/>
            <a:ext cx="4475585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70" name="Прямоугольник 5"/>
          <p:cNvSpPr>
            <a:spLocks noChangeArrowheads="1"/>
          </p:cNvSpPr>
          <p:nvPr/>
        </p:nvSpPr>
        <p:spPr bwMode="auto">
          <a:xfrm>
            <a:off x="7427565" y="6072188"/>
            <a:ext cx="5046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Микола</a:t>
            </a:r>
            <a:r>
              <a:rPr lang="uk-UA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Басов</a:t>
            </a:r>
            <a:endParaRPr lang="ru-RU" alt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71" name="Прямоугольник 6"/>
          <p:cNvSpPr>
            <a:spLocks noChangeArrowheads="1"/>
          </p:cNvSpPr>
          <p:nvPr/>
        </p:nvSpPr>
        <p:spPr bwMode="auto">
          <a:xfrm>
            <a:off x="5086300" y="2132856"/>
            <a:ext cx="23631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alt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1964 рік </a:t>
            </a:r>
            <a:endParaRPr lang="ru-RU" alt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6022404" y="2780928"/>
            <a:ext cx="56182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його базові дослідження й відкриття у фізиці низьких температур</a:t>
            </a: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1701924" y="260648"/>
            <a:ext cx="806655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Петро Капиця </a:t>
            </a:r>
            <a:endParaRPr lang="ru-RU" alt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7822604" y="1916832"/>
            <a:ext cx="19864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1978 рік</a:t>
            </a: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51" y="1357314"/>
            <a:ext cx="5019005" cy="521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0" y="214313"/>
            <a:ext cx="12188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uk-UA" alt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Жорес</a:t>
            </a:r>
            <a:r>
              <a:rPr lang="uk-UA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Алфьоров </a:t>
            </a:r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7894612" y="1844824"/>
            <a:ext cx="20569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2000 рік </a:t>
            </a:r>
            <a:endParaRPr lang="ru-RU" alt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5878388" y="2564904"/>
            <a:ext cx="59039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 розробки в напівпровідниковій техніці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27" y="1143000"/>
            <a:ext cx="514216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380901" y="266700"/>
            <a:ext cx="113317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alt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створення теорії надпровідності другого роду та теорії надплинності рідкого гелію-3</a:t>
            </a: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1" y="5876925"/>
            <a:ext cx="5999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Олексій </a:t>
            </a:r>
            <a:r>
              <a:rPr lang="uk-UA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Абрикосов</a:t>
            </a:r>
            <a:endParaRPr lang="ru-RU" alt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6665764" y="5857876"/>
            <a:ext cx="5999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Віталій Гінзбург </a:t>
            </a: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94612" y="1412776"/>
            <a:ext cx="3360823" cy="450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41884" y="1412776"/>
            <a:ext cx="344690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3" name="Прямоугольник 6"/>
          <p:cNvSpPr>
            <a:spLocks noChangeArrowheads="1"/>
          </p:cNvSpPr>
          <p:nvPr/>
        </p:nvSpPr>
        <p:spPr bwMode="auto">
          <a:xfrm>
            <a:off x="4475586" y="2286000"/>
            <a:ext cx="276153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2003 рік</a:t>
            </a:r>
            <a:endParaRPr lang="ru-RU" altLang="ru-RU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693812" y="3140968"/>
            <a:ext cx="54974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експерименти з двовимірним матеріалом </a:t>
            </a:r>
            <a:r>
              <a:rPr lang="uk-UA" alt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графеном</a:t>
            </a:r>
            <a:endParaRPr lang="ru-RU" alt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571352" y="285750"/>
            <a:ext cx="1123657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Костянтин </a:t>
            </a:r>
            <a:r>
              <a:rPr lang="uk-UA" alt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Новоселов</a:t>
            </a:r>
            <a:r>
              <a:rPr lang="uk-UA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endParaRPr lang="ru-RU" alt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2277988" y="2276872"/>
            <a:ext cx="2114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 рік 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6448" y="836712"/>
            <a:ext cx="4276643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7340" y="764704"/>
            <a:ext cx="12286165" cy="378565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Нобелівська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ru-RU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премія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в </a:t>
            </a:r>
            <a:r>
              <a:rPr lang="ru-RU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галузі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літератури</a:t>
            </a:r>
            <a:endParaRPr lang="uk-UA" sz="8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3" y="404665"/>
            <a:ext cx="6335054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Нобелівська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премія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в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галузі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літератури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вважається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найпрестижнішою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міжнародною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літературною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премією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у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світі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. Створена разом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з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чотирма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іншими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Нобелівськими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преміями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за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заповітом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Альфреда Нобеля 1895 року,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вручається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з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1901.</a:t>
            </a:r>
          </a:p>
        </p:txBody>
      </p:sp>
      <p:pic>
        <p:nvPicPr>
          <p:cNvPr id="3" name="Рисунок 2" descr="alfred_nobel_1885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10436" y="260648"/>
            <a:ext cx="5710471" cy="615423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244" y="179251"/>
            <a:ext cx="10031664" cy="29854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Вперше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Нобелівську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премію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з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літератури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було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присуджено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у 1901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році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французькому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поетові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Сюллі-Прюдом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За час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свого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існування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премія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присуджувалась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106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разів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, а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її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лауреатами стали 110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осіб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З-поміж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110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лауреатів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97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є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чоловіками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і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13 —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жінками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.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Першою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жінкою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,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що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отримала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премію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з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літератури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стала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Сельма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Лагерлеф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зі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 </a:t>
            </a:r>
            <a:r>
              <a:rPr lang="ru-RU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Швеції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 — лауреат 1909 року.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Рисунок 2" descr="Sully-Prudhomm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41884" y="2780928"/>
            <a:ext cx="393876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elma_Lagerlof_(1908),_painted_by_Carl_Larsson.jpg"/>
          <p:cNvPicPr>
            <a:picLocks noChangeAspect="1"/>
          </p:cNvPicPr>
          <p:nvPr/>
        </p:nvPicPr>
        <p:blipFill>
          <a:blip r:embed="rId3" cstate="print"/>
          <a:srcRect l="10766" t="5901" r="6407" b="18500"/>
          <a:stretch>
            <a:fillRect/>
          </a:stretch>
        </p:blipFill>
        <p:spPr>
          <a:xfrm flipH="1">
            <a:off x="6886500" y="2772492"/>
            <a:ext cx="4239350" cy="401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780" y="260648"/>
            <a:ext cx="110892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Двічі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лауреати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відмовлялися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від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присуджених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їм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премій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. Борис Пастернак — лауреат 1958 року —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відмовився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від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премії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через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тиск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радянської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влади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, диплом та медаль лауреата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премії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були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вручені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його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сину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у 1989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році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. У 1964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році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Жан-Поль Сартр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відмовився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від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премії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зазначивши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своєму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листі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Шведської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академії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«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письменник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не повинен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перетворюватися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на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громадський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інститут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»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.</a:t>
            </a:r>
          </a:p>
        </p:txBody>
      </p:sp>
      <p:pic>
        <p:nvPicPr>
          <p:cNvPr id="3" name="Рисунок 2" descr="Boris_Pasternak_cropped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41884" y="2852936"/>
            <a:ext cx="3862595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Jean-Paul_Sartre_FP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10436" y="2852936"/>
            <a:ext cx="4775306" cy="377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9364"/>
            <a:ext cx="121888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/>
            <a:r>
              <a:rPr lang="uk-UA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Історія створення Нобелівської премії</a:t>
            </a:r>
          </a:p>
          <a:p>
            <a:pPr indent="450850" algn="ctr">
              <a:defRPr/>
            </a:pP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Альфред Нобель - </a:t>
            </a:r>
            <a:endParaRPr lang="uk-U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64" y="1340768"/>
            <a:ext cx="4608512" cy="537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374332" y="1628800"/>
            <a:ext cx="6570539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шведський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хімік-експериментатор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бізнесмен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винахідник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динаміту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вибухових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побажав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заснувати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благодійний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фонд для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нагородження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премією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принесло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посмертну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популярність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відрізнявся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неймовірною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суперечливістю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парадоксальністю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alt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строгу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майстерність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розвиває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прози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436" y="836712"/>
            <a:ext cx="492850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uk-UA" alt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Іван Бунін</a:t>
            </a:r>
          </a:p>
          <a:p>
            <a:pPr algn="r"/>
            <a:r>
              <a:rPr lang="uk-UA" alt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1933 рік</a:t>
            </a:r>
            <a:endParaRPr lang="ru-RU" alt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9796" y="980728"/>
            <a:ext cx="4622303" cy="3886200"/>
          </a:xfrm>
        </p:spPr>
        <p:txBody>
          <a:bodyPr/>
          <a:lstStyle/>
          <a:p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ліричній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епічного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романа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549796" y="5373216"/>
            <a:ext cx="399945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atin typeface="Times New Roman" pitchFamily="18" charset="0"/>
                <a:cs typeface="Times New Roman" pitchFamily="18" charset="0"/>
              </a:rPr>
              <a:t>1958 рік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436" y="836712"/>
            <a:ext cx="504056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Борис Пастернак</a:t>
            </a:r>
            <a:endParaRPr lang="ru-RU" alt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8012" y="685800"/>
            <a:ext cx="4982343" cy="3886200"/>
          </a:xfrm>
        </p:spPr>
        <p:txBody>
          <a:bodyPr/>
          <a:lstStyle/>
          <a:p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Нет, и не под чуждым небосводом,</a:t>
            </a:r>
            <a:b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не под защитой чуждых крыл,-</a:t>
            </a:r>
            <a:b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была тогда с моим народом,</a:t>
            </a:r>
            <a:b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Там, где мой народ, к несчастью, был.</a:t>
            </a:r>
            <a:r>
              <a:rPr lang="ru-RU" alt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6094412" y="620688"/>
            <a:ext cx="5486400" cy="5486400"/>
          </a:xfrm>
        </p:spPr>
      </p:sp>
      <p:pic>
        <p:nvPicPr>
          <p:cNvPr id="45058" name="Рисунок 1"/>
          <p:cNvPicPr>
            <a:picLocks noChangeAspect="1" noChangeArrowheads="1"/>
          </p:cNvPicPr>
          <p:nvPr/>
        </p:nvPicPr>
        <p:blipFill>
          <a:blip r:embed="rId2" cstate="print"/>
          <a:srcRect l="23857" t="11952" r="11507" b="7111"/>
          <a:stretch>
            <a:fillRect/>
          </a:stretch>
        </p:blipFill>
        <p:spPr bwMode="auto">
          <a:xfrm>
            <a:off x="6382444" y="836712"/>
            <a:ext cx="4862833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uk-UA" alt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Анна Ахматова</a:t>
            </a:r>
          </a:p>
          <a:p>
            <a:pPr algn="r"/>
            <a:r>
              <a:rPr lang="ru-RU" alt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1961</a:t>
            </a:r>
            <a:endParaRPr lang="ru-RU" alt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3812" y="685800"/>
            <a:ext cx="4008511" cy="3886200"/>
          </a:xfrm>
        </p:spPr>
        <p:txBody>
          <a:bodyPr/>
          <a:lstStyle/>
          <a:p>
            <a:r>
              <a:rPr lang="ru-RU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всеосяжну</a:t>
            </a:r>
            <a:r>
              <a:rPr lang="ru-RU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просочену</a:t>
            </a:r>
            <a:r>
              <a:rPr lang="ru-RU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ясністю</a:t>
            </a:r>
            <a:r>
              <a:rPr lang="ru-RU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alt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пристрасністю</a:t>
            </a:r>
            <a:r>
              <a:rPr lang="ru-RU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428" y="836712"/>
            <a:ext cx="514216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uk-UA" alt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Йосип Бродський</a:t>
            </a:r>
          </a:p>
          <a:p>
            <a:pPr algn="r"/>
            <a:r>
              <a:rPr lang="uk-UA" alt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1987 рік</a:t>
            </a:r>
            <a:endParaRPr lang="ru-RU" alt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0" y="5805264"/>
            <a:ext cx="5999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Ернест Хемінгуей</a:t>
            </a: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6189637" y="5877272"/>
            <a:ext cx="5999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Альбер Камю</a:t>
            </a: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6127" y="1143000"/>
            <a:ext cx="476126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9" name="TextBox 9"/>
          <p:cNvSpPr txBox="1">
            <a:spLocks noChangeArrowheads="1"/>
          </p:cNvSpPr>
          <p:nvPr/>
        </p:nvSpPr>
        <p:spPr bwMode="auto">
          <a:xfrm>
            <a:off x="666578" y="428626"/>
            <a:ext cx="323765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1954 рік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468" y="1124744"/>
            <a:ext cx="4879762" cy="488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11" name="TextBox 11"/>
          <p:cNvSpPr txBox="1">
            <a:spLocks noChangeArrowheads="1"/>
          </p:cNvSpPr>
          <p:nvPr/>
        </p:nvSpPr>
        <p:spPr bwMode="auto">
          <a:xfrm>
            <a:off x="7332341" y="285751"/>
            <a:ext cx="323765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1957 рік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0" y="5805264"/>
            <a:ext cx="5999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Генріх </a:t>
            </a:r>
            <a:r>
              <a:rPr lang="uk-UA" alt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Бьолль</a:t>
            </a: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5713512" y="5877272"/>
            <a:ext cx="6475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Габріель Гарсіа Маркес</a:t>
            </a:r>
            <a:endParaRPr lang="ru-RU" alt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197868" y="404664"/>
            <a:ext cx="323765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1972 рік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7102524" y="332656"/>
            <a:ext cx="323765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1982 рік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51" y="1214438"/>
            <a:ext cx="4666035" cy="46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444" y="1124744"/>
            <a:ext cx="476126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285676" y="1785939"/>
            <a:ext cx="1142702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alt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Наші </a:t>
            </a:r>
            <a:r>
              <a:rPr lang="uk-UA" alt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співвітчизники</a:t>
            </a:r>
          </a:p>
          <a:p>
            <a:pPr algn="ctr"/>
            <a:r>
              <a:rPr lang="uk-UA" alt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Нобелівські </a:t>
            </a:r>
            <a:r>
              <a:rPr lang="uk-UA" alt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лауреати</a:t>
            </a:r>
            <a:endParaRPr lang="ru-RU" alt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043" y="332656"/>
            <a:ext cx="8254767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3175"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Україна</a:t>
            </a:r>
            <a:r>
              <a:rPr lang="ru-RU" sz="4000" b="1" dirty="0" smtClean="0">
                <a:ln w="3175"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та </a:t>
            </a:r>
            <a:r>
              <a:rPr lang="ru-RU" sz="4000" b="1" dirty="0" err="1" smtClean="0">
                <a:ln w="3175"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Нобелівська</a:t>
            </a:r>
            <a:r>
              <a:rPr lang="ru-RU" sz="4000" b="1" dirty="0" smtClean="0">
                <a:ln w="3175"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dirty="0" err="1" smtClean="0">
                <a:ln w="3175"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премія</a:t>
            </a:r>
            <a:endParaRPr lang="ru-RU" sz="4000" b="1" dirty="0" smtClean="0">
              <a:ln w="3175"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201" y="1748910"/>
            <a:ext cx="1065440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лауреатів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Нобелівської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українців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громадянством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батьківщина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Нобелівських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лауреатів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1908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Ілля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Мечников,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фізіологія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медицина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1952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Зельман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Ваксман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фізіологія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медицина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1966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Йосеф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Шмуель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Аґнон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література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1981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Роальд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Гофман,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хімія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1992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Георгій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Харпак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фізика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1971 року;-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Саймон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(Семен)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Кузнець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(1901–1985).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Харкові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285676" y="5857876"/>
            <a:ext cx="533261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Ілля Мечников</a:t>
            </a: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5713512" y="5805264"/>
            <a:ext cx="647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Зельман</a:t>
            </a:r>
            <a:r>
              <a:rPr lang="uk-UA" alt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Ваксман</a:t>
            </a:r>
            <a:endParaRPr lang="ru-RU" alt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1802" y="214314"/>
            <a:ext cx="323765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1908рік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7332341" y="285751"/>
            <a:ext cx="323765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1952 рік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78" y="1071564"/>
            <a:ext cx="4642757" cy="464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468" y="1052736"/>
            <a:ext cx="4714705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285676" y="5857876"/>
            <a:ext cx="533261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Роальд</a:t>
            </a:r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Гофман</a:t>
            </a: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5878388" y="5877272"/>
            <a:ext cx="647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Саймон</a:t>
            </a:r>
            <a:r>
              <a:rPr lang="uk-UA" alt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Кузнець</a:t>
            </a:r>
            <a:endParaRPr lang="ru-RU" alt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1341884" y="260648"/>
            <a:ext cx="323765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1981рік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7332341" y="285751"/>
            <a:ext cx="323765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1971 рік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78" y="1000126"/>
            <a:ext cx="4784536" cy="478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313" y="928688"/>
            <a:ext cx="495171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476126" y="285751"/>
            <a:ext cx="11331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file"/>
              </a:rPr>
              <a:t>Альфред Нобель залишив після себе наступний заповіт:</a:t>
            </a:r>
            <a:endParaRPr lang="ru-RU" alt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77" y="977205"/>
            <a:ext cx="5160664" cy="574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5590357" y="1000126"/>
            <a:ext cx="631279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“ Усе реалізоване майно, що залишилося після мене, повинне бути розподілене в такий спосіб: виконувачам духівниці слід звернути капітал у надійні цінні папери й утворити з них фонд, прибуток від який буде щорічно видаватися у виді премій тим, хто протягом попереднього року приніс найбільшу користь людству …”</a:t>
            </a:r>
            <a:endParaRPr lang="ru-RU" alt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285676" y="5857876"/>
            <a:ext cx="533261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Георгій Шарпак </a:t>
            </a: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227" name="Прямоугольник 2"/>
          <p:cNvSpPr>
            <a:spLocks noChangeArrowheads="1"/>
          </p:cNvSpPr>
          <p:nvPr/>
        </p:nvSpPr>
        <p:spPr bwMode="auto">
          <a:xfrm>
            <a:off x="5713512" y="5877272"/>
            <a:ext cx="647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Шмуель</a:t>
            </a:r>
            <a:r>
              <a:rPr lang="uk-UA" alt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Йосеф</a:t>
            </a:r>
            <a:r>
              <a:rPr lang="uk-UA" alt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Аґнон</a:t>
            </a:r>
            <a:endParaRPr lang="ru-RU" alt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1413892" y="188640"/>
            <a:ext cx="323765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atin typeface="Times New Roman" pitchFamily="18" charset="0"/>
                <a:cs typeface="Times New Roman" pitchFamily="18" charset="0"/>
              </a:rPr>
              <a:t>1992 рік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318548" y="188640"/>
            <a:ext cx="323765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1966 рік</a:t>
            </a:r>
            <a:endParaRPr lang="ru-RU" alt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52" y="1000125"/>
            <a:ext cx="476126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0539" y="1000125"/>
            <a:ext cx="4856484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261764" y="548680"/>
            <a:ext cx="1142702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alt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Кандидати від України</a:t>
            </a:r>
            <a:endParaRPr lang="ru-RU" alt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3252" name="Прямоугольник 3"/>
          <p:cNvSpPr>
            <a:spLocks noChangeArrowheads="1"/>
          </p:cNvSpPr>
          <p:nvPr/>
        </p:nvSpPr>
        <p:spPr bwMode="auto">
          <a:xfrm>
            <a:off x="476126" y="1643064"/>
            <a:ext cx="1133179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Іван</a:t>
            </a:r>
            <a:r>
              <a:rPr lang="ru-RU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Франко</a:t>
            </a:r>
          </a:p>
          <a:p>
            <a:r>
              <a:rPr lang="ru-RU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alt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Павло</a:t>
            </a:r>
            <a:r>
              <a:rPr lang="ru-RU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Тичина</a:t>
            </a:r>
            <a:endParaRPr lang="ru-RU" alt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Василь </a:t>
            </a:r>
            <a:r>
              <a:rPr lang="ru-RU" alt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Стус</a:t>
            </a:r>
            <a:r>
              <a:rPr lang="ru-RU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r>
              <a:rPr lang="ru-RU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  </a:t>
            </a:r>
            <a:r>
              <a:rPr lang="ru-RU" alt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Ліна</a:t>
            </a:r>
            <a:r>
              <a:rPr lang="ru-RU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Костенко</a:t>
            </a:r>
          </a:p>
          <a:p>
            <a:r>
              <a:rPr lang="ru-RU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      </a:t>
            </a:r>
            <a:r>
              <a:rPr lang="ru-RU" alt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Віктор</a:t>
            </a:r>
            <a:r>
              <a:rPr lang="ru-RU" alt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Ющенко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764" y="260648"/>
            <a:ext cx="11593288" cy="56569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Процедура </a:t>
            </a:r>
            <a:r>
              <a:rPr lang="ru-RU" sz="2800" b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надання</a:t>
            </a:r>
            <a:r>
              <a:rPr lang="ru-RU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нагород</a:t>
            </a:r>
            <a:r>
              <a:rPr lang="ru-RU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виглядає</a:t>
            </a:r>
            <a:r>
              <a:rPr lang="ru-RU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таким чином: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Вересень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: члени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Нобелівського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комітету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відправляють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приблизно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600—700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формулярів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особам,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що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мають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право на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висунення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Лютий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: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комітет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створює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список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передає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Академії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для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затвердження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Квітень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: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Комітет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обирає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15-20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імен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кандидатів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до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розгляду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академії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Червень-серпень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: Члени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Академії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знайомляться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з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творчістю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кандидатів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Жовтень:Вибір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переможця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Грудень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: 10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грудня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Стокгольмі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відбувається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урочиста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церемонія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вручення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Нобелівської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премії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44" y="836712"/>
            <a:ext cx="11326308" cy="11430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700" b="1" dirty="0" smtClean="0">
                <a:ln w="3175">
                  <a:solidFill>
                    <a:srgbClr val="FFC00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Правила </a:t>
            </a:r>
            <a:r>
              <a:rPr lang="ru-RU" sz="6700" b="1" dirty="0" err="1" smtClean="0">
                <a:ln w="3175">
                  <a:solidFill>
                    <a:srgbClr val="FFC00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видачі</a:t>
            </a:r>
            <a:r>
              <a:rPr lang="ru-RU" sz="6700" b="1" dirty="0" smtClean="0">
                <a:ln w="3175">
                  <a:solidFill>
                    <a:srgbClr val="FFC00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нагороди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158" y="2056686"/>
            <a:ext cx="10366452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За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заповітом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Альфреда Нобеля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винагорода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має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бути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отримана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людиною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що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створила «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найвидатніші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роботи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напрямку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ідеалізму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Органом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присудження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Нобелівської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премії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Шведська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академія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.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Академія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складається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18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членів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відомих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як 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</a:rPr>
              <a:t>De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</a:rPr>
              <a:t>Aderton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</a:rPr>
              <a:t> («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Вісімнадцять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»).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" descr="nobelpreis_ohne_nobel_nobelpreisewerdenammontagverliehen20121015113232.jpg"/>
          <p:cNvPicPr>
            <a:picLocks noChangeAspect="1"/>
          </p:cNvPicPr>
          <p:nvPr/>
        </p:nvPicPr>
        <p:blipFill>
          <a:blip r:embed="rId2" cstate="print"/>
          <a:srcRect t="3429" r="1765"/>
          <a:stretch>
            <a:fillRect/>
          </a:stretch>
        </p:blipFill>
        <p:spPr bwMode="auto">
          <a:xfrm>
            <a:off x="-1009387" y="0"/>
            <a:ext cx="133907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30183" y="908720"/>
            <a:ext cx="4127384" cy="40318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Золота медаль </a:t>
            </a:r>
            <a:r>
              <a:rPr lang="ru-RU" sz="3200" b="1" dirty="0" err="1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з</a:t>
            </a:r>
            <a:r>
              <a:rPr lang="ru-RU" sz="3200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b="1" dirty="0" err="1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зображенням</a:t>
            </a:r>
            <a:r>
              <a:rPr lang="ru-RU" sz="3200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Альфреда Нобеля в </a:t>
            </a:r>
            <a:r>
              <a:rPr lang="ru-RU" sz="3200" b="1" dirty="0" err="1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профіль</a:t>
            </a:r>
            <a:r>
              <a:rPr lang="ru-RU" sz="3200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b="1" dirty="0" err="1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зліва</a:t>
            </a:r>
            <a:r>
              <a:rPr lang="ru-RU" sz="3200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. </a:t>
            </a:r>
            <a:r>
              <a:rPr lang="ru-RU" sz="3200" b="1" dirty="0" err="1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Ліворуч</a:t>
            </a:r>
            <a:r>
              <a:rPr lang="ru-RU" sz="3200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b="1" dirty="0" err="1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розташований</a:t>
            </a:r>
            <a:r>
              <a:rPr lang="ru-RU" sz="3200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текст "</a:t>
            </a:r>
            <a:r>
              <a:rPr lang="en-US" sz="3200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ALFR•" </a:t>
            </a:r>
            <a:r>
              <a:rPr lang="ru-RU" sz="3200" b="1" dirty="0" err="1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потім</a:t>
            </a:r>
            <a:r>
              <a:rPr lang="ru-RU" sz="3200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"</a:t>
            </a:r>
            <a:r>
              <a:rPr lang="en-US" sz="3200" b="1" dirty="0" smtClean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NOBEL“</a:t>
            </a:r>
            <a:r>
              <a:rPr lang="uk-UA" sz="3200" b="1" dirty="0" smtClean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.</a:t>
            </a:r>
            <a:endParaRPr lang="ru-RU" sz="3200" b="1" dirty="0">
              <a:ln w="3175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7828" y="5733256"/>
            <a:ext cx="5142161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Нобелівська медаль по літературі</a:t>
            </a:r>
            <a:endParaRPr lang="ru-RU" alt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70476" y="1412776"/>
            <a:ext cx="5142161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Нобелівська медаль по фізиці і хімії </a:t>
            </a:r>
            <a:endParaRPr lang="ru-RU" alt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 l="51932"/>
          <a:stretch>
            <a:fillRect/>
          </a:stretch>
        </p:blipFill>
        <p:spPr bwMode="auto">
          <a:xfrm>
            <a:off x="285676" y="1214438"/>
            <a:ext cx="5999187" cy="4591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51105"/>
          <a:stretch>
            <a:fillRect/>
          </a:stretch>
        </p:blipFill>
        <p:spPr bwMode="auto">
          <a:xfrm>
            <a:off x="6310436" y="2348880"/>
            <a:ext cx="5713512" cy="4286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16632"/>
            <a:ext cx="12188825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“ Сприяє облагороджуванню життя відкриттями в області мистецтв ”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                                       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Фрагмент  пісні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“Енеіди”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Вергілія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9601200" cy="759296"/>
          </a:xfrm>
        </p:spPr>
        <p:txBody>
          <a:bodyPr/>
          <a:lstStyle/>
          <a:p>
            <a:pPr algn="ctr"/>
            <a:r>
              <a:rPr lang="uk-UA" dirty="0" smtClean="0"/>
              <a:t>Процес нагородження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038628" y="1556792"/>
            <a:ext cx="3528392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Кожен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лауреат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отримує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рук монарха золоту медаль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зображенням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засновника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премії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Альфреда Нобеля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диплом.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Грошова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частина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премії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переказується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лауреатам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згідно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їхніми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побажаннями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4" name="Рисунок 3" descr="nobelCeremony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764" y="1052736"/>
            <a:ext cx="7344816" cy="549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801115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AF6D2-5EE4-4070-BBE8-FC12504F7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TS102801115</Template>
  <TotalTime>0</TotalTime>
  <Words>828</Words>
  <Application>Microsoft Office PowerPoint</Application>
  <PresentationFormat>Произвольный</PresentationFormat>
  <Paragraphs>133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TS102801115</vt:lpstr>
      <vt:lpstr>Слайд 1</vt:lpstr>
      <vt:lpstr>Слайд 2</vt:lpstr>
      <vt:lpstr>Слайд 3</vt:lpstr>
      <vt:lpstr>Слайд 4</vt:lpstr>
      <vt:lpstr>Слайд 5</vt:lpstr>
      <vt:lpstr>Правила видачі нагороди </vt:lpstr>
      <vt:lpstr>Слайд 7</vt:lpstr>
      <vt:lpstr>Слайд 8</vt:lpstr>
      <vt:lpstr>Процес нагородження</vt:lpstr>
      <vt:lpstr>Слайд 10</vt:lpstr>
      <vt:lpstr>Слайд 11</vt:lpstr>
      <vt:lpstr>1901 рік  За  відкритя Х-променів, названих згодом на його честь </vt:lpstr>
      <vt:lpstr>1902 рік За видатні заслуги в дослідженнях впливу магнетизму на радіаційні явища  </vt:lpstr>
      <vt:lpstr>Автор близько 50 наукових праць українською, німецькою, англійською мовами, насамперед із проблем катодного випромінювання та катодних Х-променів, які відкрив за 3 роки до Рентгена. 1892 року опублікував схему-опис трубки, що випромінює Х-промені. (Премією ненагороджений.) </vt:lpstr>
      <vt:lpstr>За заслуги перед теоретичною фізикою й особливо за відкриття закону фотоелектричного ефекту </vt:lpstr>
      <vt:lpstr>1903 рік За видатні заслуги в дослідженнях явищ радіації</vt:lpstr>
      <vt:lpstr>Слайд 17</vt:lpstr>
      <vt:lpstr>Слайд 18</vt:lpstr>
      <vt:lpstr>Слайд 19</vt:lpstr>
      <vt:lpstr>За його піонерські теорії конденсованих середовищ й особливо                                                                  рідкого гелію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За строгу майстерність, з якою він розвиває традиції російської класичної прози </vt:lpstr>
      <vt:lpstr>За значні досягнення в сучасній ліричній поезії, а також за продовження традицій великого російського епічного романа </vt:lpstr>
      <vt:lpstr>Нет, и не под чуждым небосводом, И не под защитой чуждых крыл,- Я была тогда с моим народом, Там, где мой народ, к несчастью, был. </vt:lpstr>
      <vt:lpstr>За всеосяжну творчість, просочену ясністю думки і пристрасністю поезії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2012-12-11T17:37:26Z</dcterms:created>
  <dcterms:modified xsi:type="dcterms:W3CDTF">2014-02-10T18:46:25Z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