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9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26B7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1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2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24619-147A-4D27-9A82-3986836AF253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8CAC1-C4E7-45FA-8FA2-4CA2E7A249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41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8CAC1-C4E7-45FA-8FA2-4CA2E7A2493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657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71DF3F3-DD69-47FD-9CD5-1C4A74B12DA7}" type="datetimeFigureOut">
              <a:rPr lang="ru-RU" smtClean="0"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8004E9-83BF-47D6-BCC4-9473839A76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221088"/>
            <a:ext cx="5040560" cy="1512168"/>
          </a:xfrm>
        </p:spPr>
        <p:txBody>
          <a:bodyPr>
            <a:normAutofit/>
          </a:bodyPr>
          <a:lstStyle/>
          <a:p>
            <a:r>
              <a:rPr lang="uk-UA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Робота учениці 9 класу</a:t>
            </a:r>
          </a:p>
          <a:p>
            <a:r>
              <a:rPr lang="uk-UA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Малокобелячківської ЗОШ 1-3ст</a:t>
            </a:r>
          </a:p>
          <a:p>
            <a:r>
              <a:rPr lang="uk-UA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Немирич Юлії</a:t>
            </a:r>
            <a:endParaRPr lang="ru-RU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368152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sz="8000" b="1" i="1" cap="none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8000" b="1" i="1" cap="none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Ренесанс</a:t>
            </a:r>
            <a:endParaRPr lang="ru-RU" sz="8000" b="1" i="1" cap="none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558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80" y="260648"/>
            <a:ext cx="8328925" cy="64087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94972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81000" y="2420888"/>
            <a:ext cx="8458200" cy="1224136"/>
          </a:xfrm>
        </p:spPr>
        <p:txBody>
          <a:bodyPr/>
          <a:lstStyle/>
          <a:p>
            <a:r>
              <a:rPr lang="uk-UA" smtClean="0"/>
              <a:t>              </a:t>
            </a:r>
            <a:r>
              <a:rPr lang="uk-UA" sz="6000" b="1" i="1" dirty="0" smtClean="0">
                <a:solidFill>
                  <a:srgbClr val="C00000"/>
                </a:solidFill>
              </a:rPr>
              <a:t>Дякую </a:t>
            </a:r>
            <a:r>
              <a:rPr lang="uk-UA" sz="6000" b="1" i="1" smtClean="0">
                <a:solidFill>
                  <a:srgbClr val="C00000"/>
                </a:solidFill>
              </a:rPr>
              <a:t>за увагу!!!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39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96752"/>
            <a:ext cx="7924800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>
                <a:ln>
                  <a:solidFill>
                    <a:schemeClr val="tx1"/>
                  </a:solidFill>
                </a:ln>
              </a:rPr>
              <a:t>   Історія</a:t>
            </a:r>
            <a:r>
              <a:rPr lang="uk-UA" sz="4000" dirty="0" smtClean="0"/>
              <a:t> </a:t>
            </a:r>
            <a:r>
              <a:rPr lang="uk-UA" sz="4000" dirty="0" smtClean="0">
                <a:ln>
                  <a:solidFill>
                    <a:schemeClr val="tx1"/>
                  </a:solidFill>
                </a:ln>
              </a:rPr>
              <a:t>ренесансу</a:t>
            </a:r>
            <a:endParaRPr lang="ru-RU" sz="4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44175" y="2238042"/>
            <a:ext cx="7488832" cy="4431317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</a:rPr>
              <a:t>     Перехід від середніх віків до Нового часу  дістав назву </a:t>
            </a: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Відродження, 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</a:rPr>
              <a:t>або </a:t>
            </a:r>
            <a:r>
              <a:rPr lang="uk-UA" sz="2000" b="1" i="1" dirty="0" smtClean="0">
                <a:solidFill>
                  <a:schemeClr val="tx2">
                    <a:lumMod val="50000"/>
                  </a:schemeClr>
                </a:solidFill>
              </a:rPr>
              <a:t>Ренесанс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</a:rPr>
              <a:t>. Ренесансна культура розквітла у містах, де створювалися умови для звільнення суспільства від середньовічних приписів. Символом доби Відродження, її найвищим проявом, безумовно, є мистецтво. Рух Ренесансу розпочався в Італії, де античні традиції, власне, й не зникали остаточно, і поширився на країни Західної Європи. Характерні ознаки архітектури Ренесансу: простий і чіткий ритм, візуально відокремлені один від одного поверхи будівель, декоративна обробка зовнішньої поверхні стін, організація простору за центричним принципом.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96752"/>
            <a:ext cx="6984776" cy="43924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75125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8" y="1400175"/>
            <a:ext cx="3096343" cy="40576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376363"/>
            <a:ext cx="3600400" cy="41052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869451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dir="u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7"/>
          <a:stretch/>
        </p:blipFill>
        <p:spPr>
          <a:xfrm>
            <a:off x="1043608" y="1484784"/>
            <a:ext cx="6721968" cy="40324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175" cap="sq">
            <a:solidFill>
              <a:srgbClr val="00206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51812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96753"/>
            <a:ext cx="69127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</a:rPr>
              <a:t>Характерними ознаками культури Ренесансу були такі:</a:t>
            </a:r>
          </a:p>
          <a:p>
            <a:endParaRPr lang="uk-UA" dirty="0"/>
          </a:p>
          <a:p>
            <a:r>
              <a:rPr lang="uk-UA" dirty="0" smtClean="0"/>
              <a:t>1.Світський</a:t>
            </a:r>
            <a:r>
              <a:rPr lang="uk-UA" dirty="0"/>
              <a:t>, нецерковний характер культури Відродження, що було наслідком секуляризації (звільнення) суспільного життя загалом.</a:t>
            </a:r>
          </a:p>
          <a:p>
            <a:r>
              <a:rPr lang="uk-UA" dirty="0" smtClean="0"/>
              <a:t>2.Відродження </a:t>
            </a:r>
            <a:r>
              <a:rPr lang="uk-UA" dirty="0"/>
              <a:t>інтересу до античної культурної спадщини, яка була майже повністю забута у середні віки.</a:t>
            </a:r>
          </a:p>
          <a:p>
            <a:r>
              <a:rPr lang="uk-UA" dirty="0" smtClean="0"/>
              <a:t>.3Створення </a:t>
            </a:r>
            <a:r>
              <a:rPr lang="uk-UA" dirty="0"/>
              <a:t>людської естетично-художньої спрямованості культури на противагу релігійній домінанті у культурі середніх віків.</a:t>
            </a:r>
          </a:p>
          <a:p>
            <a:r>
              <a:rPr lang="uk-UA" dirty="0" smtClean="0"/>
              <a:t>4.Повернення </a:t>
            </a:r>
            <a:r>
              <a:rPr lang="uk-UA" dirty="0"/>
              <a:t>у власне філософських дослідженнях до античної філософії і пов'язана з цим </a:t>
            </a:r>
            <a:r>
              <a:rPr lang="uk-UA" dirty="0" smtClean="0"/>
              <a:t>анти схоластична </a:t>
            </a:r>
            <a:r>
              <a:rPr lang="uk-UA" dirty="0"/>
              <a:t>спрямованість філософських вчень Відродження.</a:t>
            </a:r>
          </a:p>
          <a:p>
            <a:r>
              <a:rPr lang="uk-UA" dirty="0" smtClean="0"/>
              <a:t>5.Широке </a:t>
            </a:r>
            <a:r>
              <a:rPr lang="uk-UA" dirty="0"/>
              <a:t>використання теорії «подвійної істини» для обґрунтування права науки і розуму на незалежне від релігії і церкви існування.</a:t>
            </a:r>
          </a:p>
          <a:p>
            <a:r>
              <a:rPr lang="uk-UA" dirty="0" smtClean="0"/>
              <a:t>6.Переміщення </a:t>
            </a:r>
            <a:r>
              <a:rPr lang="uk-UA" dirty="0"/>
              <a:t>людини, як основної цінності, у центр світу і в центр філософії, літератури, мистецтва та науки.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78291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4293097"/>
            <a:ext cx="3008313" cy="1584176"/>
          </a:xfrm>
        </p:spPr>
        <p:txBody>
          <a:bodyPr>
            <a:normAutofit fontScale="90000"/>
          </a:bodyPr>
          <a:lstStyle/>
          <a:p>
            <a:r>
              <a:rPr lang="ru-RU" b="0" i="1" dirty="0">
                <a:solidFill>
                  <a:srgbClr val="7030A0"/>
                </a:solidFill>
              </a:rPr>
              <a:t>«Мона </a:t>
            </a:r>
            <a:r>
              <a:rPr lang="ru-RU" b="0" i="1" dirty="0" err="1">
                <a:solidFill>
                  <a:srgbClr val="7030A0"/>
                </a:solidFill>
              </a:rPr>
              <a:t>Ліза</a:t>
            </a:r>
            <a:r>
              <a:rPr lang="ru-RU" b="0" i="1" dirty="0">
                <a:solidFill>
                  <a:srgbClr val="7030A0"/>
                </a:solidFill>
              </a:rPr>
              <a:t>» авторства Леонардо да </a:t>
            </a:r>
            <a:r>
              <a:rPr lang="ru-RU" b="0" i="1" dirty="0" err="1">
                <a:solidFill>
                  <a:srgbClr val="7030A0"/>
                </a:solidFill>
              </a:rPr>
              <a:t>Вінчі</a:t>
            </a:r>
            <a:r>
              <a:rPr lang="ru-RU" b="0" i="1" dirty="0">
                <a:solidFill>
                  <a:srgbClr val="7030A0"/>
                </a:solidFill>
              </a:rPr>
              <a:t> — один з </a:t>
            </a:r>
            <a:r>
              <a:rPr lang="ru-RU" b="0" i="1" dirty="0" err="1">
                <a:solidFill>
                  <a:srgbClr val="7030A0"/>
                </a:solidFill>
              </a:rPr>
              <a:t>найкращих</a:t>
            </a:r>
            <a:r>
              <a:rPr lang="ru-RU" b="0" i="1" dirty="0">
                <a:solidFill>
                  <a:srgbClr val="7030A0"/>
                </a:solidFill>
              </a:rPr>
              <a:t> </a:t>
            </a:r>
            <a:r>
              <a:rPr lang="ru-RU" b="0" i="1" dirty="0" err="1">
                <a:solidFill>
                  <a:srgbClr val="7030A0"/>
                </a:solidFill>
              </a:rPr>
              <a:t>творів</a:t>
            </a:r>
            <a:r>
              <a:rPr lang="ru-RU" b="0" i="1" dirty="0">
                <a:solidFill>
                  <a:srgbClr val="7030A0"/>
                </a:solidFill>
              </a:rPr>
              <a:t> </a:t>
            </a:r>
            <a:r>
              <a:rPr lang="ru-RU" b="0" i="1" dirty="0" err="1">
                <a:solidFill>
                  <a:srgbClr val="7030A0"/>
                </a:solidFill>
              </a:rPr>
              <a:t>Ренесансу</a:t>
            </a:r>
            <a:endParaRPr lang="ru-RU" b="0" i="1" dirty="0">
              <a:solidFill>
                <a:srgbClr val="7030A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980729"/>
            <a:ext cx="4824536" cy="48965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67545" y="908720"/>
            <a:ext cx="3008313" cy="1080120"/>
          </a:xfrm>
        </p:spPr>
        <p:txBody>
          <a:bodyPr>
            <a:normAutofit fontScale="85000" lnSpcReduction="10000"/>
          </a:bodyPr>
          <a:lstStyle/>
          <a:p>
            <a:r>
              <a:rPr lang="ru-RU" sz="5400" i="1" dirty="0" smtClean="0">
                <a:solidFill>
                  <a:srgbClr val="26B7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Мона Л</a:t>
            </a:r>
            <a:r>
              <a:rPr lang="uk-UA" sz="5400" i="1" dirty="0" smtClean="0">
                <a:solidFill>
                  <a:srgbClr val="26B7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5400" i="1" dirty="0" smtClean="0">
                <a:solidFill>
                  <a:srgbClr val="26B70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endParaRPr lang="ru-RU" sz="5400" i="1" dirty="0">
              <a:solidFill>
                <a:srgbClr val="26B70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615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476672"/>
            <a:ext cx="2971800" cy="1097280"/>
          </a:xfrm>
        </p:spPr>
        <p:txBody>
          <a:bodyPr>
            <a:normAutofit/>
          </a:bodyPr>
          <a:lstStyle/>
          <a:p>
            <a:r>
              <a:rPr lang="ru-RU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Каплиця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Боїмів 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 </a:t>
            </a:r>
            <a:r>
              <a:rPr lang="ru-RU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Львові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1609 — 1615</a:t>
            </a:r>
            <a:r>
              <a:rPr lang="ru-RU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 пам'ятка </a:t>
            </a:r>
            <a:r>
              <a:rPr lang="ru-RU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пізнього</a:t>
            </a:r>
            <a:r>
              <a:rPr lang="ru-RU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ренесансу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 </a:t>
            </a:r>
            <a:r>
              <a:rPr lang="ru-RU" sz="1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</a:t>
            </a:r>
            <a:r>
              <a:rPr lang="ru-RU" sz="1600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844824"/>
            <a:ext cx="3744416" cy="44896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11560" y="1196752"/>
            <a:ext cx="2971800" cy="4392488"/>
          </a:xfrm>
        </p:spPr>
        <p:txBody>
          <a:bodyPr>
            <a:noAutofit/>
          </a:bodyPr>
          <a:lstStyle/>
          <a:p>
            <a:r>
              <a:rPr lang="ru-RU" sz="1600" b="1" i="1" dirty="0">
                <a:solidFill>
                  <a:schemeClr val="tx1"/>
                </a:solidFill>
              </a:rPr>
              <a:t>У </a:t>
            </a:r>
            <a:r>
              <a:rPr lang="ru-RU" sz="1600" b="1" i="1" dirty="0" err="1">
                <a:solidFill>
                  <a:schemeClr val="tx1"/>
                </a:solidFill>
              </a:rPr>
              <a:t>мистецтві</a:t>
            </a:r>
            <a:r>
              <a:rPr lang="ru-RU" sz="1600" b="1" i="1" dirty="0">
                <a:solidFill>
                  <a:schemeClr val="tx1"/>
                </a:solidFill>
              </a:rPr>
              <a:t> Ренесанс — </a:t>
            </a:r>
            <a:r>
              <a:rPr lang="ru-RU" sz="1600" b="1" i="1" dirty="0" err="1">
                <a:solidFill>
                  <a:schemeClr val="tx1"/>
                </a:solidFill>
              </a:rPr>
              <a:t>назва</a:t>
            </a:r>
            <a:r>
              <a:rPr lang="ru-RU" sz="1600" b="1" i="1" dirty="0">
                <a:solidFill>
                  <a:schemeClr val="tx1"/>
                </a:solidFill>
              </a:rPr>
              <a:t> стилю, </a:t>
            </a:r>
            <a:r>
              <a:rPr lang="ru-RU" sz="1600" b="1" i="1" dirty="0" err="1">
                <a:solidFill>
                  <a:schemeClr val="tx1"/>
                </a:solidFill>
              </a:rPr>
              <a:t>що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прийшов</a:t>
            </a:r>
            <a:r>
              <a:rPr lang="ru-RU" sz="1600" b="1" i="1" dirty="0">
                <a:solidFill>
                  <a:schemeClr val="tx1"/>
                </a:solidFill>
              </a:rPr>
              <a:t> на </a:t>
            </a:r>
            <a:r>
              <a:rPr lang="ru-RU" sz="1600" b="1" i="1" dirty="0" err="1">
                <a:solidFill>
                  <a:schemeClr val="tx1"/>
                </a:solidFill>
              </a:rPr>
              <a:t>зміну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готиці</a:t>
            </a:r>
            <a:r>
              <a:rPr lang="ru-RU" sz="1600" b="1" i="1" dirty="0">
                <a:solidFill>
                  <a:schemeClr val="tx1"/>
                </a:solidFill>
              </a:rPr>
              <a:t>. В </a:t>
            </a:r>
            <a:r>
              <a:rPr lang="ru-RU" sz="1600" b="1" i="1" dirty="0" err="1">
                <a:solidFill>
                  <a:schemeClr val="tx1"/>
                </a:solidFill>
              </a:rPr>
              <a:t>Україні</a:t>
            </a:r>
            <a:r>
              <a:rPr lang="ru-RU" sz="1600" b="1" i="1" dirty="0">
                <a:solidFill>
                  <a:schemeClr val="tx1"/>
                </a:solidFill>
              </a:rPr>
              <a:t> на початку 16 — пол. 17 ст., за </a:t>
            </a:r>
            <a:r>
              <a:rPr lang="ru-RU" sz="1600" b="1" i="1" dirty="0" err="1">
                <a:solidFill>
                  <a:schemeClr val="tx1"/>
                </a:solidFill>
              </a:rPr>
              <a:t>доби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розвитку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міст</a:t>
            </a:r>
            <a:r>
              <a:rPr lang="ru-RU" sz="1600" b="1" i="1" dirty="0">
                <a:solidFill>
                  <a:schemeClr val="tx1"/>
                </a:solidFill>
              </a:rPr>
              <a:t> і </a:t>
            </a:r>
            <a:r>
              <a:rPr lang="ru-RU" sz="1600" b="1" i="1" dirty="0" err="1">
                <a:solidFill>
                  <a:schemeClr val="tx1"/>
                </a:solidFill>
              </a:rPr>
              <a:t>зростання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міщанського</a:t>
            </a:r>
            <a:r>
              <a:rPr lang="ru-RU" sz="1600" b="1" i="1" dirty="0">
                <a:solidFill>
                  <a:schemeClr val="tx1"/>
                </a:solidFill>
              </a:rPr>
              <a:t> стану. </a:t>
            </a:r>
            <a:r>
              <a:rPr lang="ru-RU" sz="1600" b="1" i="1" dirty="0" err="1">
                <a:solidFill>
                  <a:schemeClr val="tx1"/>
                </a:solidFill>
              </a:rPr>
              <a:t>Пам'ятки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Ренесансу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характеристичні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насамперед</a:t>
            </a:r>
            <a:r>
              <a:rPr lang="ru-RU" sz="1600" b="1" i="1" dirty="0">
                <a:solidFill>
                  <a:schemeClr val="tx1"/>
                </a:solidFill>
              </a:rPr>
              <a:t> для </a:t>
            </a:r>
            <a:r>
              <a:rPr lang="ru-RU" sz="1600" b="1" i="1" dirty="0" err="1">
                <a:solidFill>
                  <a:schemeClr val="tx1"/>
                </a:solidFill>
              </a:rPr>
              <a:t>західної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області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України</a:t>
            </a:r>
            <a:r>
              <a:rPr lang="ru-RU" sz="1600" b="1" i="1" dirty="0">
                <a:solidFill>
                  <a:schemeClr val="tx1"/>
                </a:solidFill>
              </a:rPr>
              <a:t>, </a:t>
            </a:r>
            <a:r>
              <a:rPr lang="ru-RU" sz="1600" b="1" i="1" dirty="0" err="1">
                <a:solidFill>
                  <a:schemeClr val="tx1"/>
                </a:solidFill>
              </a:rPr>
              <a:t>зокрема</a:t>
            </a:r>
            <a:r>
              <a:rPr lang="ru-RU" sz="1600" b="1" i="1" dirty="0">
                <a:solidFill>
                  <a:schemeClr val="tx1"/>
                </a:solidFill>
              </a:rPr>
              <a:t> для Львова, до </a:t>
            </a:r>
            <a:r>
              <a:rPr lang="ru-RU" sz="1600" b="1" i="1" dirty="0" err="1">
                <a:solidFill>
                  <a:schemeClr val="tx1"/>
                </a:solidFill>
              </a:rPr>
              <a:t>якого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приїздили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кваліфіковані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майстри</a:t>
            </a:r>
            <a:r>
              <a:rPr lang="ru-RU" sz="1600" b="1" i="1" dirty="0">
                <a:solidFill>
                  <a:schemeClr val="tx1"/>
                </a:solidFill>
              </a:rPr>
              <a:t> з </a:t>
            </a:r>
            <a:r>
              <a:rPr lang="ru-RU" sz="1600" b="1" i="1" dirty="0" err="1">
                <a:solidFill>
                  <a:schemeClr val="tx1"/>
                </a:solidFill>
              </a:rPr>
              <a:t>мистецьких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центрів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Італії</a:t>
            </a:r>
            <a:r>
              <a:rPr lang="ru-RU" sz="1600" b="1" i="1" dirty="0">
                <a:solidFill>
                  <a:schemeClr val="tx1"/>
                </a:solidFill>
              </a:rPr>
              <a:t> (</a:t>
            </a:r>
            <a:r>
              <a:rPr lang="ru-RU" sz="1600" b="1" i="1" dirty="0" err="1">
                <a:solidFill>
                  <a:schemeClr val="tx1"/>
                </a:solidFill>
              </a:rPr>
              <a:t>Кастіліо</a:t>
            </a:r>
            <a:r>
              <a:rPr lang="ru-RU" sz="1600" b="1" i="1" dirty="0">
                <a:solidFill>
                  <a:schemeClr val="tx1"/>
                </a:solidFill>
              </a:rPr>
              <a:t> Петро, </a:t>
            </a:r>
            <a:r>
              <a:rPr lang="ru-RU" sz="1600" b="1" i="1" dirty="0" err="1">
                <a:solidFill>
                  <a:schemeClr val="tx1"/>
                </a:solidFill>
              </a:rPr>
              <a:t>Італьчик</a:t>
            </a:r>
            <a:r>
              <a:rPr lang="ru-RU" sz="1600" b="1" i="1" dirty="0">
                <a:solidFill>
                  <a:schemeClr val="tx1"/>
                </a:solidFill>
              </a:rPr>
              <a:t> Петро, </a:t>
            </a:r>
            <a:r>
              <a:rPr lang="ru-RU" sz="1600" b="1" i="1" dirty="0" err="1">
                <a:solidFill>
                  <a:schemeClr val="tx1"/>
                </a:solidFill>
              </a:rPr>
              <a:t>Красовський</a:t>
            </a:r>
            <a:r>
              <a:rPr lang="ru-RU" sz="1600" b="1" i="1" dirty="0">
                <a:solidFill>
                  <a:schemeClr val="tx1"/>
                </a:solidFill>
              </a:rPr>
              <a:t> Петро, Римлянин </a:t>
            </a:r>
            <a:r>
              <a:rPr lang="ru-RU" sz="1600" b="1" i="1" dirty="0" err="1">
                <a:solidFill>
                  <a:schemeClr val="tx1"/>
                </a:solidFill>
              </a:rPr>
              <a:t>Павло</a:t>
            </a:r>
            <a:r>
              <a:rPr lang="ru-RU" sz="1600" b="1" i="1" dirty="0">
                <a:solidFill>
                  <a:schemeClr val="tx1"/>
                </a:solidFill>
              </a:rPr>
              <a:t> й </a:t>
            </a:r>
            <a:r>
              <a:rPr lang="ru-RU" sz="1600" b="1" i="1" dirty="0" err="1">
                <a:solidFill>
                  <a:schemeClr val="tx1"/>
                </a:solidFill>
              </a:rPr>
              <a:t>ін</a:t>
            </a:r>
            <a:r>
              <a:rPr lang="ru-RU" sz="1600" b="1" i="1" dirty="0">
                <a:solidFill>
                  <a:schemeClr val="tx1"/>
                </a:solidFill>
              </a:rPr>
              <a:t>.) і </a:t>
            </a:r>
            <a:r>
              <a:rPr lang="ru-RU" sz="1600" b="1" i="1" dirty="0" err="1">
                <a:solidFill>
                  <a:schemeClr val="tx1"/>
                </a:solidFill>
              </a:rPr>
              <a:t>Німеччини</a:t>
            </a:r>
            <a:r>
              <a:rPr lang="ru-RU" sz="1600" b="1" i="1" dirty="0">
                <a:solidFill>
                  <a:schemeClr val="tx1"/>
                </a:solidFill>
              </a:rPr>
              <a:t> (</a:t>
            </a:r>
            <a:r>
              <a:rPr lang="ru-RU" sz="1600" b="1" i="1" dirty="0" err="1">
                <a:solidFill>
                  <a:schemeClr val="tx1"/>
                </a:solidFill>
              </a:rPr>
              <a:t>Пфістер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Йоганн</a:t>
            </a:r>
            <a:r>
              <a:rPr lang="ru-RU" sz="1600" b="1" i="1" dirty="0">
                <a:solidFill>
                  <a:schemeClr val="tx1"/>
                </a:solidFill>
              </a:rPr>
              <a:t>, Горст </a:t>
            </a:r>
            <a:r>
              <a:rPr lang="ru-RU" sz="1600" b="1" i="1" dirty="0" err="1">
                <a:solidFill>
                  <a:schemeClr val="tx1"/>
                </a:solidFill>
              </a:rPr>
              <a:t>Гайнріх</a:t>
            </a:r>
            <a:r>
              <a:rPr lang="ru-RU" sz="1600" b="1" i="1" dirty="0">
                <a:solidFill>
                  <a:schemeClr val="tx1"/>
                </a:solidFill>
              </a:rPr>
              <a:t>, </a:t>
            </a:r>
            <a:r>
              <a:rPr lang="ru-RU" sz="1600" b="1" i="1" dirty="0" err="1">
                <a:solidFill>
                  <a:schemeClr val="tx1"/>
                </a:solidFill>
              </a:rPr>
              <a:t>Шольц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b="1" i="1" dirty="0" err="1">
                <a:solidFill>
                  <a:schemeClr val="tx1"/>
                </a:solidFill>
              </a:rPr>
              <a:t>Гануш</a:t>
            </a:r>
            <a:r>
              <a:rPr lang="ru-RU" sz="1600" b="1" i="1" dirty="0">
                <a:solidFill>
                  <a:schemeClr val="tx1"/>
                </a:solidFill>
              </a:rPr>
              <a:t> та </a:t>
            </a:r>
            <a:r>
              <a:rPr lang="ru-RU" sz="1600" b="1" i="1" dirty="0" err="1">
                <a:solidFill>
                  <a:schemeClr val="tx1"/>
                </a:solidFill>
              </a:rPr>
              <a:t>ін</a:t>
            </a:r>
            <a:r>
              <a:rPr lang="ru-RU" sz="1600" b="1" i="1" dirty="0">
                <a:solidFill>
                  <a:schemeClr val="tx1"/>
                </a:solidFill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411632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417818">
            <a:off x="342211" y="1790374"/>
            <a:ext cx="3636085" cy="1162786"/>
          </a:xfrm>
        </p:spPr>
        <p:txBody>
          <a:bodyPr/>
          <a:lstStyle/>
          <a:p>
            <a:r>
              <a:rPr lang="uk-UA" sz="3600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Деякі види інтер'єру </a:t>
            </a:r>
            <a:endParaRPr lang="ru-RU" sz="36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731838"/>
            <a:ext cx="4608512" cy="56494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24849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80008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80008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136</TotalTime>
  <Words>356</Words>
  <Application>Microsoft Office PowerPoint</Application>
  <PresentationFormat>Экран (4:3)</PresentationFormat>
  <Paragraphs>21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     Ренесанс</vt:lpstr>
      <vt:lpstr>   Історія ренесансу</vt:lpstr>
      <vt:lpstr>Презентация PowerPoint</vt:lpstr>
      <vt:lpstr>Презентация PowerPoint</vt:lpstr>
      <vt:lpstr>Презентация PowerPoint</vt:lpstr>
      <vt:lpstr>Презентация PowerPoint</vt:lpstr>
      <vt:lpstr>«Мона Ліза» авторства Леонардо да Вінчі — один з найкращих творів Ренесансу</vt:lpstr>
      <vt:lpstr>Каплиця  Боїмів  у  Львові (1609 — 1615)  —  пам'ятка пізнього  ренесансу  в Україні.</vt:lpstr>
      <vt:lpstr>Деякі види інтер'єру 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Ренесанс</dc:title>
  <dc:creator>Юля</dc:creator>
  <cp:lastModifiedBy>Юля</cp:lastModifiedBy>
  <cp:revision>19</cp:revision>
  <dcterms:created xsi:type="dcterms:W3CDTF">2012-04-02T15:34:47Z</dcterms:created>
  <dcterms:modified xsi:type="dcterms:W3CDTF">2012-05-04T18:29:15Z</dcterms:modified>
</cp:coreProperties>
</file>