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76" r:id="rId2"/>
    <p:sldId id="256" r:id="rId3"/>
    <p:sldId id="257" r:id="rId4"/>
    <p:sldId id="289" r:id="rId5"/>
    <p:sldId id="275" r:id="rId6"/>
    <p:sldId id="274" r:id="rId7"/>
    <p:sldId id="258" r:id="rId8"/>
    <p:sldId id="259" r:id="rId9"/>
    <p:sldId id="260" r:id="rId10"/>
    <p:sldId id="262" r:id="rId11"/>
    <p:sldId id="271" r:id="rId12"/>
    <p:sldId id="263" r:id="rId13"/>
    <p:sldId id="272" r:id="rId14"/>
    <p:sldId id="273" r:id="rId15"/>
    <p:sldId id="290" r:id="rId16"/>
    <p:sldId id="265" r:id="rId17"/>
    <p:sldId id="266" r:id="rId18"/>
    <p:sldId id="267" r:id="rId19"/>
    <p:sldId id="268" r:id="rId20"/>
    <p:sldId id="269" r:id="rId21"/>
    <p:sldId id="277" r:id="rId22"/>
    <p:sldId id="278" r:id="rId23"/>
    <p:sldId id="279" r:id="rId24"/>
    <p:sldId id="282" r:id="rId25"/>
    <p:sldId id="280" r:id="rId26"/>
    <p:sldId id="281" r:id="rId27"/>
    <p:sldId id="283" r:id="rId28"/>
    <p:sldId id="284" r:id="rId29"/>
    <p:sldId id="287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94" autoAdjust="0"/>
  </p:normalViewPr>
  <p:slideViewPr>
    <p:cSldViewPr>
      <p:cViewPr varScale="1">
        <p:scale>
          <a:sx n="67" d="100"/>
          <a:sy n="67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503F9-E977-432F-B1FE-D778D042EF82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71FAC-B984-4DBF-8D4A-B7CD7173EE5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71FAC-B984-4DBF-8D4A-B7CD7173EE5D}" type="slidenum">
              <a:rPr lang="uk-UA" smtClean="0"/>
              <a:t>7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71FAC-B984-4DBF-8D4A-B7CD7173EE5D}" type="slidenum">
              <a:rPr lang="uk-UA" smtClean="0"/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71FAC-B984-4DBF-8D4A-B7CD7173EE5D}" type="slidenum">
              <a:rPr lang="uk-UA" smtClean="0"/>
              <a:t>16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8AB5-68AB-4E9B-B2F4-3F3916866ECE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3D81A95-371F-4820-AB57-4DB0FDE52FE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8AB5-68AB-4E9B-B2F4-3F3916866ECE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1A95-371F-4820-AB57-4DB0FDE52FE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8AB5-68AB-4E9B-B2F4-3F3916866ECE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1A95-371F-4820-AB57-4DB0FDE52FE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8AB5-68AB-4E9B-B2F4-3F3916866ECE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3D81A95-371F-4820-AB57-4DB0FDE52FE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8AB5-68AB-4E9B-B2F4-3F3916866ECE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1A95-371F-4820-AB57-4DB0FDE52FE7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8AB5-68AB-4E9B-B2F4-3F3916866ECE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1A95-371F-4820-AB57-4DB0FDE52FE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8AB5-68AB-4E9B-B2F4-3F3916866ECE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3D81A95-371F-4820-AB57-4DB0FDE52FE7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8AB5-68AB-4E9B-B2F4-3F3916866ECE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1A95-371F-4820-AB57-4DB0FDE52FE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8AB5-68AB-4E9B-B2F4-3F3916866ECE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1A95-371F-4820-AB57-4DB0FDE52FE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8AB5-68AB-4E9B-B2F4-3F3916866ECE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1A95-371F-4820-AB57-4DB0FDE52FE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8AB5-68AB-4E9B-B2F4-3F3916866ECE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1A95-371F-4820-AB57-4DB0FDE52FE7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EE8AB5-68AB-4E9B-B2F4-3F3916866ECE}" type="datetimeFigureOut">
              <a:rPr lang="uk-UA" smtClean="0"/>
              <a:t>11.03.2014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3D81A95-371F-4820-AB57-4DB0FDE52FE7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20_%D1%81%D1%82%D0%BE%D0%BB%D1%96%D1%82%D1%82%D1%8F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F%D0%BB%D1%82%D0%B8%D0%BD%D1%81%D1%8C%D0%BA%D0%B0_%D0%BA%D0%BE%D0%BD%D1%84%D0%B5%D1%80%D0%B5%D0%BD%D1%86%D1%96%D1%8F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k.wikipedia.org/wiki/%D0%9E%D0%9E%D0%9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4.bp.blogspot.com/-RVm9_H3Ne44/UptZet1JIXI/AAAAAAAAAdY/xxF8iMsNArI/s1600/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1628800"/>
            <a:ext cx="8424936" cy="1296144"/>
          </a:xfrm>
          <a:prstGeom prst="roundRect">
            <a:avLst/>
          </a:prstGeom>
          <a:solidFill>
            <a:srgbClr val="FFCCCC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686800" cy="838200"/>
          </a:xfrm>
        </p:spPr>
        <p:txBody>
          <a:bodyPr>
            <a:noAutofit/>
          </a:bodyPr>
          <a:lstStyle/>
          <a:p>
            <a:r>
              <a:rPr lang="uk-UA" sz="5400" dirty="0" smtClean="0"/>
              <a:t>Еволюція прав людини</a:t>
            </a:r>
            <a:endParaRPr lang="uk-UA" sz="5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public-liceum.ru/files/15/5/ekologiy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835696" y="4005064"/>
            <a:ext cx="6912768" cy="2520280"/>
          </a:xfrm>
          <a:prstGeom prst="flowChartAlternateProcess">
            <a:avLst/>
          </a:prstGeom>
          <a:solidFill>
            <a:srgbClr val="00B0F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4221088"/>
            <a:ext cx="7075512" cy="180283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Історія розвитку ідеї про права людини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— це насамперед історія нових понять права і тих нових юридичних теорій, які формуються на основі цих понять (юридико-позитивістська, соціологічна, марксистсько-ленінська, сучасна теорія природного права та ін.)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historicus.ru/assets/images/rabstvo_ss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с одним вырезанным углом 3"/>
          <p:cNvSpPr/>
          <p:nvPr/>
        </p:nvSpPr>
        <p:spPr>
          <a:xfrm>
            <a:off x="467544" y="3933056"/>
            <a:ext cx="8352928" cy="1800200"/>
          </a:xfrm>
          <a:prstGeom prst="snip1Rect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005064"/>
            <a:ext cx="8443664" cy="17281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 XIX ст. найважливішою із правових проблем, пов'язаних і правами людини, стало питання ліквідації рабства. 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portal.prolisok.org/uploads/posts/2013-05/1369808879_1823011792_1360698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1979712" y="4581128"/>
            <a:ext cx="6912768" cy="187220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4653136"/>
            <a:ext cx="6084168" cy="136815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середині XX ст. ідея прав людини висвітилася новими фарбами завдяки підняттю ЇЇ на конституційний рівень.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kraine.ui.ua/content/images/nayka/nauka_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51520" y="188640"/>
            <a:ext cx="8640960" cy="4176464"/>
          </a:xfrm>
          <a:prstGeom prst="round2DiagRect">
            <a:avLst/>
          </a:prstGeom>
          <a:solidFill>
            <a:srgbClr val="FFCCCC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7"/>
            <a:ext cx="7560840" cy="381642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Отже,у  </a:t>
            </a: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 tooltip="20 століття"/>
              </a:rPr>
              <a:t>XX ст.</a:t>
            </a: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під тиском численних рухів відбулися глибокі соціальні зміни, в тому числі в царині, що належить до прав людини:</a:t>
            </a:r>
          </a:p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профспілки добилися затвердження законів, що гарантували робітникам право на страйк</a:t>
            </a:r>
          </a:p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встановили мінімальні вимоги до умов і тривалості праці </a:t>
            </a:r>
          </a:p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добилися заборони або законодавчого регулювання дитячої праці. </a:t>
            </a:r>
          </a:p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Рух за права жінок добився однакового права голосу для представників усіх статей. 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zhitomir-online.com/uploads/posts/2011-03/1300355664_chervonij_xr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0360"/>
          </a:xfrm>
          <a:prstGeom prst="rect">
            <a:avLst/>
          </a:prstGeom>
          <a:noFill/>
        </p:spPr>
      </p:pic>
      <p:sp>
        <p:nvSpPr>
          <p:cNvPr id="4" name="Прямоугольник с одним скругленным углом 3"/>
          <p:cNvSpPr/>
          <p:nvPr/>
        </p:nvSpPr>
        <p:spPr>
          <a:xfrm>
            <a:off x="323528" y="4797152"/>
            <a:ext cx="8496944" cy="1584176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97152"/>
            <a:ext cx="8686800" cy="158680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Заснування 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Міжнародного комітету Червоного Хреста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 в 1864 та перші 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Женевські конвенції 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1864 року заклали основу міжнародного гуманітарного права, що отримало подальший розвиток після двох світових воєн.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ttp://www.securitylab.ru/upload/iblock/1c9/1c95e8b40f9f328288dd22bc13cded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899592" y="2753544"/>
            <a:ext cx="7848872" cy="41044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924944"/>
            <a:ext cx="7920880" cy="39330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dirty="0" smtClean="0"/>
              <a:t>На </a:t>
            </a:r>
            <a:r>
              <a:rPr lang="uk-UA" u="sng" dirty="0" smtClean="0">
                <a:hlinkClick r:id="rId3" tooltip="Ялтинська конференція"/>
              </a:rPr>
              <a:t>Ялтинській конференції</a:t>
            </a:r>
            <a:r>
              <a:rPr lang="uk-UA" dirty="0" smtClean="0"/>
              <a:t> </a:t>
            </a:r>
            <a:r>
              <a:rPr lang="uk-UA" u="sng" dirty="0" smtClean="0"/>
              <a:t>1945</a:t>
            </a:r>
            <a:r>
              <a:rPr lang="uk-UA" dirty="0" smtClean="0"/>
              <a:t> року союзні держави домовилися створити новий орган, який успадкував би роль Ліги — </a:t>
            </a:r>
            <a:r>
              <a:rPr lang="uk-UA" u="sng" dirty="0" smtClean="0">
                <a:hlinkClick r:id="rId4" tooltip="ООН"/>
              </a:rPr>
              <a:t>Організацію Об'єднаних Націй</a:t>
            </a:r>
            <a:r>
              <a:rPr lang="uk-UA" dirty="0" smtClean="0"/>
              <a:t>. Одразу після заснування ООН стала виконувати важливу роль у встановленні </a:t>
            </a:r>
            <a:r>
              <a:rPr lang="uk-UA" u="sng" dirty="0" smtClean="0"/>
              <a:t>міжнародного права</a:t>
            </a:r>
            <a:r>
              <a:rPr lang="uk-UA" dirty="0" smtClean="0"/>
              <a:t>, зокрема щодо прав людини.</a:t>
            </a:r>
          </a:p>
          <a:p>
            <a:pPr>
              <a:buNone/>
            </a:pPr>
            <a:endParaRPr lang="uk-UA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ttp://ridna.ua/wp-content/uploads/2013/02/32_31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с одним вырезанным углом 3"/>
          <p:cNvSpPr/>
          <p:nvPr/>
        </p:nvSpPr>
        <p:spPr>
          <a:xfrm>
            <a:off x="179512" y="4553744"/>
            <a:ext cx="7885384" cy="2115616"/>
          </a:xfrm>
          <a:prstGeom prst="snip1Rect">
            <a:avLst/>
          </a:prstGeom>
          <a:solidFill>
            <a:srgbClr val="FFCCCC">
              <a:alpha val="8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941168"/>
            <a:ext cx="7812360" cy="144016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uk-UA" dirty="0" smtClean="0"/>
              <a:t>У результаті наукової систематизації прав людини в історичному огляді з'явилася </a:t>
            </a:r>
            <a:r>
              <a:rPr lang="uk-UA" sz="3800" b="1" i="1" dirty="0" smtClean="0">
                <a:solidFill>
                  <a:srgbClr val="FF0000"/>
                </a:solidFill>
              </a:rPr>
              <a:t>теорія трьох поколінь прав людини.</a:t>
            </a:r>
            <a:endParaRPr lang="uk-UA" sz="3800" b="1" dirty="0">
              <a:solidFill>
                <a:srgbClr val="FF0000"/>
              </a:solidFill>
            </a:endParaRPr>
          </a:p>
        </p:txBody>
      </p:sp>
      <p:sp>
        <p:nvSpPr>
          <p:cNvPr id="24578" name="AutoShape 2" descr="data:image/jpeg;base64,/9j/4AAQSkZJRgABAQAAAQABAAD/2wCEAAkGBhQSEBIUEhQVFBUVFBcWFBgUFBQXFBQYFxQVFBcUFBYXHCYeFxkjGhQUHy8gIycpLCwsFR4xNTAqNSYrLCkBCQoKDgwOGg8PGikkHSQpKSwpKSwsLCksKSwsLCkpKSwpLCwsLCkpLCksKSkpKSkpLCwsKSksKSwpLCwsLCkpLP/AABEIALEBHAMBIgACEQEDEQH/xAAbAAABBQEBAAAAAAAAAAAAAAADAQIEBQYAB//EAEUQAAIBAgMEBwUFBgQFBQEAAAECAAMRBCExBRJBUQYTImFxgZEyobHB0RQjQlKSBzNicoLwFVOy4SQ0Q3PxNZOiwtIW/8QAGgEAAgMBAQAAAAAAAAAAAAAAAgMBBAUABv/EACsRAAICAQQCAQMDBQEAAAAAAAABAgMRBBIhMUFRExQiMjNCYXGBkcHwUv/aAAwDAQACEQMRAD8AXDYsSyo1RMqlVkYhgQRqCCCPEGWeGx+kzWmjVTTNCrSTSEpqOLkmni5wSRbimJxwwPCQaWPz1k2nigZxO0dhg9M3psR3aqfIy4we3hkKq7v8S3K+Y1HvlX1sQ1O6MjY49C5UKRsKNQMLqQRzBuIW8xFLHMhut1Pdp5jjLGj0tX/qDzX/APJj42p9lSenlHo0T1oNqplbT2/QbPrAP5gQYahtOk5srqTyvY+QMcnH2IcZLwHbONVI8xRGCzK7awpGKJvk6hh71PwkqjRIGXnE2id7FNp2FVfO28fjJG7laZk39zNqn9NJkCvvPfgO6CwrVKD76dq4sVOhF/ce+ShiAItLEqc5yeOQpQT4aLfB4pay3XIj2lOqnv7u+S6NK0zNY7pD0mswHPUflPMTRYfaCtQWqTuqU3jfhz98uQu3LDMy6j43x0yZ1gUEsQANSTYCZfpF0iWqOqpXZSRvsLgMB+FeY5mBxmJbFMNVpj2U5/xPzPuEbVwoURE7c5USxVp2sOXYuAqBhlw4ScGtKfDraqCpzyv35jWT8bvAEiI6LeMha+LCreE2Xs43FSp7R9kH8IPHxgdkYXrW329lNO9v9peDWXKK/wBzM/UW87UHprCGNpmOdo4qkTEmCoLeJiKmcCuJCXJNgI3GEB5LRBKXbPSdad0pDfqcbeyv8x+UiY7atSt2ad1TidGYd3ISHSwCqJUnZ4RcrpfcirqYd6rb9VizHnoO4DhCfZQBJ1XKQa1WV28lzascDYN2zgq2JtK+rjM5xGDc47ZFGuLVaat36MPBhmJQYv8AZ4uZo1Cvc+Y9RnNSsOkuOKfZmqcl0eb19gYqic6ZYc0zHprIrY0jUFT3i09ZpzqmCRvaUHyinQn0PjqJLs8pTaI5yZQxwOh9839bo1h2BBpjPw+kp8X+zyibmmSh4Z5e6Len/kdHVryikGNN+clUsXcSNjeiOJpZoRUHLRvXQ+6VB2i9I2q03TvZTb10iHXKJajfGXTNOKgJ4eE6qo5CUlHaYvfW/KS6DNVudF4W1PeZCYZMBCnS/pOq4IPp/wCIM090RlDE9Wwuey2XgeE5jkuCxwW0q9EgE9YvJr3Hgwz9bzR4DaKVdMm4qfaH1HeJmMdjAgXS7HdAOQuecI1BwQd4XBuCFAse4iNrulHh8lO7TRl1wyYE/wCIrk8Kh+Agn2gt8ie7LW+QsTIQqs9UipqzbxtkrDibeQ9ZbVQtlGVr93AGA+W2OitsUn6IGNpb3Nd7XiMhcn3SAMOQou4IyyBsc+cvqxXI+PvEpcVsZHtuuyHe49oW1sBBaDhL2PxFULRYroAb53z8NYbaldqdHCYXiVVqvPi4X9V/QSlr7MqUypNSmUV1Zjutv7ocFrC9tAZJ2jtQtV+0MnYLNa5ta4AW54ZLbxJhp7Yv2LnDdNeuyxxWM6pL293lf3ytx+3bC3FtBxjqe21qkAEAHXiLDUmSNl7GpCpUsqsSoN9TmTlnppAWRrWOQ+xcMzWbhe5PhooljtFrI3hlEw1FhvLvEBbboFrAGDxlQtTsdb7p9Ra3rJwKbwaPCYQJSRBwUX7zqT6mMKRuM21SpZFrsMt1O01/LIeZlVV6SMTZKVuW+2Z8gPnL6sjFYMlUzm8pF7TMcy3mdba1c6bieAufVvpIOMx1c2DVCV42svkSNRAd8fA5aSzyWW0seqEgdpuQ+Z4SCtBnO9U8hwEHRO6LAAfGG3++LnbKX9B1enjDnyFyketVAjMViN28pcbtKJyP2krFY4CU1bFEmH2fs6riGtTUnmxyUeJmw2X0HpoL1T1jchkn1MZGDYmy2MeDEYXAVaxsilvDQeJ0Ev6HQNt0b9QA8gtx6zaphFUWUAAaACwjpYjXFFOVsmVaiGURAkIojBI5IdZHEMrTjgtol4l41mnHCkwdbCI4s6hgeBEWEWScUmJ6FYV72p7h5oSpHy90pMJheqL0z+BiuepAOR8xYzcTKbUp2xVX+II3qtj71la6KSyXdJJuW1kbGJlM/tKtmi82H1+UtdpO4B3bHLj8pR7XUuyFVBHHMZnwHASnJmulhFhh3asQXBNIeyMsyPxWl7hqK2JB8dfeDKvZpdQN9LL3G9u/wljUFu0vkfrznIXLsi18LUq10VHCE3AuCQcr5jX8MkbS2bi0KndV1sbmnckNlqtr2y175P2BRZ6hdl3VTIH8zEWy7rE+s0qiW66045Zn33uE8RZ55jsXXUoKiMgYEgkGx7gecbS+0OAyIzgMLlVJAHE5eU9Dr4Zai7rqGB4EXHj4wuHoqihVAUDQAWAhfChX1UsHn64LEYkEU0AAzJa4HC65jU2t5ybhsRZO3lb21bIjmCJuoCvSXUqpPMqCfWR8Cb4DWsl+5ZMFQwtCopfq0uxJuBukDK2Y7gImzatNHq7rEk2F3a5NhoOQFzLd+hymozLUKIxJ3Qul+AztbykSp0FAqfd1TuE3bfF2vfMgrYG8H4JDfq4ABt1AzhjoBmPOVtfaZdrqSBYXtkdTbPwtNHR6A0d65qVDncjsjyBAuB/d5RdIcHTp4o06I7IC7ygaNbMd+W6fEwJ1OK5Dq1EZvGCVhatkAK3ubg/UQmJqkDIC+VszzBj6CuaQFly/MR77fCVu28RVp0mdAjlBcqLjuuDF5wWMGixGKRBvMRYjLvHdKnE7XVtFNuMpdn4d3Cms2826MuAHKT61NVEjJOME6jilb+9J1evYXlB9o3XuNNJOpYOtXFqaED8zZL9T5CGk30JlKMeyFi8azkKtyScgNTNDsDoOWs+J0yIQH/UZbdG+jKUBvHt1OLHh4chNIsfGrHLKNmocuI9AKeGVFCoAoGgAsJwMOywLJaORVH7txB9XOFYAWjDUkpM7JGKRAsNaIFnZIGbsWKYwyTh29O3oPeib0IgMDHhoANHBpDODAyg6U7MqHdr0QXZBZ0HtMt73TmwucuPCH2rtwU+ygDVOP5U727+6Vi7ZxAFzUXu+7X0le2yH4suUU2/nEp6m1lqXGYYZEEEMDyIOcHRpKLkuQTrc2vH7VxT4hruEFRdKiqQ9uTZ2Ze4yi2phMWzDq0RrEHM291s/WUnjPBrxbx9y/wBmqw9YiwJyPssPg31hw7swSmouxtbgDxPhM3gKGNZtxVD6XAVxud98x6kT0DYmwmpsKlYgvbILot+Z4n6w4VuX9CtdbGCfsscDg+rpqgN7DXmdSe7OSAseFjt2aC4Md8vLGqseBFEZWewnEDi0iYmpImJxZJsI5GNs42MMAOQ4VIqXvGoskIsl8ELkJRWYzbWHNLGuU+83xvkabu8TkT5X8Jt0Ew/STZ1b7Y7U3Qb4DfeAjKwA3SOVjrzlW/8AEv6P9QEMRWvklPiLXa/rK3GU69RrHcVScwCbkcoDaO0KuGBetbdAyKMDYfy5H0lDT6eGq5GHp1Kx/hW3/iUsNmvlI2VPDELe+fulbjsZmQf7+kiYLaGKqDtUurvwZgfcLy22Qq0W38RSNVib7wI3V7whGfrOik3h8Azk1HMVlk7ozsK/31Qa/u1P+o/KaumsBh661FDId5Tpb4EcD3SQhmrCKisI8/ZOUpZkSaSyRTkak0kI0CRyDCCraQimNqDKCF4KisTeKrmOrqbmBF45CiRSx1M6Oh8GEL1gOhHrPLPsnEQ9J6q+y7DzNpRV3tF96Z+GektBkzBDaWI/zD6CPTbWJ/MD4r9IaviD9LM25jZjl6Q4juP9Jif47iWOW6P6b/OF9RAH6aZtVEotqbcJY06RsAbM41vxVPr6SmxO2sSq5VM7HRFyjNnW3R/frF2X7liJYo0uJZmWCYcW9/ee8yt2jWZLkKXGuRF/DOTqmJsPKZ7aWPY3QZmpdFHO8qM1Y8IWjVrO3WUky/EjOLnwysD5yw63EEZUWXmXKgDzvA7AwNejdXXfGt1IHfYg6TQ3YqbU8wOL5/CQLb9EroUrBqy1N3fO6QVNwVzyz4gn3zWBZnuiOHur1G9sncI4KBY5HjfKaMS/UvtRjahp2No4LFInXgqz5Rgg5mkeu1xI61jcx4JjUsC28gVpWMOFiwiLCbISGBIdFnBI5VgNhpYHCQNtbHXEJa+66+w3I8iOKniJYRRAfIcW08o8jxezq5qstSnTJpNrvBgxGY8BoeeUPsahuVD93bdNjYd2ZY8TrNIiinUcOQCHa9znmSb+BmUxHSukOsAJ6wswKhWLa27IAzmc1g3q3lJ/wF2ttPcrDdyFtOOoyk1MWHAB8JmKKM7mpWp2BFlNQWCZ+0b6MflLrC4xBkCMhnbjIHpkwYl6L71Jt08Qc1YcmHH4zS7F6U0awtUK0qg1DNZW70J+GsydTEb1vdKzaFL1+MbCxw6Kd+mjNZ8np9fa9BParUx/WvykVul+FX/rKfAMflMJhsKHQXGdoNdnbpjHqH6Ki0a9m1q/tDw6mw338FNvfaQq/wC05TklCoT/ABFQPnM0dn5w9HBDlA+aQz6WCJdbp1iX9imierH5SBU2xi2N+uI8AAPS0mLggY84NZO+b8nfDWukKqiEFISFTxgh1xI5xQeSUMOOUQ4cQaYkQn2kc5BORDTEelECN15QVVyBnOCBYtO0eXxy4QOEbdGWke+KuQDnn8pNw9FbWkMbArK+K1ABPcLmRfsLDdci9UsvVrewUA9q55kGaWlQX5SuxC9dWCKQppneuRe9wRu+B+UEY2sFhQD8U9HU/GJUxBW/Za3LL5GOwqupIZb34owPuNjI9LGdZVFBb7zNYXyHnfja+UNLwK3JJs2uyMMEpKAQb9okaXbPLyt6SbBYeiEVVGigD0EIxmglhYMOTy8nM8G0iV8QQYanUuIe3AGQDU84YLChI7chbiNpH3IVI7ci2kNkpDhHWjAY9RAZIhnb0cyQTm05EmIx20OsxlUkW3ewoOoCkg+pz84bC0wASLAcyeMTp3s5TTFVGNOqXUF1tmLH2gcr2FgddJE2XiV6gDUrqSbm/OU7Y7ZGtprd0EkJtSoGRlUb5OWS3GvE6WlRitlG+8FFj+RbeovLmtjCwCqCW5Dh4nQSTg6m6oRwLkkgjxvu3icFnLM2MObAC/vkhcEcri3KaF6KE8vOAxbLbwzkkt5K6moUC0G1XWQRiSWYKcgTnaO68A5tc/3ykim8E9LkC8ULY6yPSxDt7FN28FJ+EcuCxDH9zUH9NvjC2sB2R9ktKgE4tADZWJ4Uj5kRv+BYo/gH6h9YahIRK2Ps5P2f1+NZPINJNPoFV/zx+k/WbQCEEf8AHEp/LIyVHoE34q58lk6j0Dpj2qlQ+YHymjUx29JUIkfJL2Z5uhNAcav/ALhkPF9EBY9XWqL3NZx8jNU5kOvDVcX4Bds15MA/RjEb/ZembaG7C/lbKFfBYpPbovYcU7Y/+M2KU85OpCDPTwfQ2vV2R7MBh9rqDmbHiDcH0OcHtBTvCrQZN+1mRzuhxrk3Ajvym/x9KjuFq6oVGpdQT3AZXJ7hMtVwdOoWNOilIAHcsLMTzY/ISlZXs8l+m92+CBs3bFWqP3TU2Gu/bPh2d05jvylzsnZ7faKfWEHtbwNvxAXAH17oLY43l3shf3Wj6ib5VrkKDkQSCf4oMXh5GT+5OJtLwbtKDZ20QlVae92XuAGOhAvlfwOUuDUmhXLesoyLa3W8M50BhaSWg7wqNGigoixl468Ak6IRFizjhtovWRTI9YzjiSawkDEV7wZqHjIuIxoBtYk2uQOAh4jFZZCUpcRQSvhFqoVcXUjMH4zzLbmyGpYipuVqho3yCgZgjQ1ByuRN9vGrvB+yuirfIjmSNTEq0Qq7rgbtsiPn9ZSutU+jS01TqeZf4MrR23TWktiqBRnwAtxJOsdhdrGq61N0rSGas2RqGxA3V13c9Ta/CS8R0WpVG3lADJqBbdYcDu6A65iW+zujuFq5MKpcaq9Qju7O7YEREY7uEW7LVFZwyhrbau2WfK2vgJOpbBxNUC6imDxc2P6Rn8JrcDsajR/dU1U87Xb9RuZNtLMaF5ZRnrG/xWDOYPoJQFusL1Dx7RVSfBfrL3BbHoUx93SRf6Rf1OcMIUGN2pdFRzlLtjyJExWUMzwFRbwogsgmpB78lGhBGhHJiuQ8cI0GPEQNHCcYhaNZpJwpMC4isYl4SIY1KWcMbAEk2AFyeAA1JnJMnt/boq1OpptemvtkfjbgL8VHv8oFlmxZYyqp2SwhMbjjXqBjfcU/dr/9z3n3CFqtZDbkfhG4dBYRK9QCZsm5PLNuEFFKKKLZmPfs08iGBzBvkNQO/hNIcSAguLnRQOPcJndp4VLb1IBat73yBPMEwnR7aJYsaxHWK1rcFHC3eZCZ04lp/goLipV7T8B+FB3Dn3ybhcQKdRQpybIr77yFi9uqOyg3jz1A+sBhKKMesLF3GVz2d020C8IUJbZJoXKG+LT8mwFcEQ+HmXwu3gCU3S7A8DkBqLseMvdm7UVzusu42dswQba55ZzSV0JYwzJlp7I5yui0tEnb4IyIPgQfhEkihbzt6dBvOOHloJzI+JxopjtXPIDUyp2htnfQhQy2Us17WIFsrjxgzmoDa6ZWdLj2SNtYzqlQk2DPu345gnL0lV1jIS3tK2ZJ19ZB23gi1K6uxUdqxOV7W8jy75F2HtEhfvSd4XU72VraEDlxlK63ezV09CrWO2Xr7UTJTkSLi5BDDmpEqcT0lSnVFGo2TA7hPMar85Dx+yjWI3XZbEMu6RcHiMxoYX/+fRr71ybZ71j5g2y8onlj9qwWPRuqCarjja3eM8xLStRuwZTusMwRqDKans/qxkTllrwkqhiyMifDuhJNC3hs0GztshjuVLK+n8Ld45HuloRMZiqe9n/eUlYPaFSlkp3l/K2g/lbUSzC7xIoW6bzD/BprxC8raW36Zye9M/xafqEnq4IuCCOYNx7pZTT6KcouPaCXnATgIoEkE4iN3Y4wZaccR1aLvwO9FBkHBd+NLSDjNrUqXtuAeWreglPX6Us2VFPN/oILnGPYca5S6NG1QAXJsOJJsJW1+kCKbIDUPd7P6jKF3aob1WLd34R4AZQgNomV7/aWYab/ANB8VtKpUB3zZfyLp/UdTKRqFm31149/OWHWSMx1MryzLsuQSh0STjcotNt6UeLxlt71+sNs/aQPGLwWFIn4qheZzHbNbrDuvYnPlccr85qqGJB1tI+0cMGtYeJ5SGsBJlZsgl8+A7IGlrZfHMx2L2g1G9lLb7BcgdeFgMzxhtmAUGI4cvHWE2hjVNVBSbtG97Wuo0PhcEjznIhvKwO6LViabNV7BZiwvy/Da3dLXFsj7oDAgXJN8uQHjrHYZqVgNLemUi7TxNCiC28DxOgIhJcAJZZOp4zqbNTy0uBoRyI0mgwu3EcgEMl9C1rE8sjlMlsSr1lNcsrs4v8AlJsnrmZKx6ncsMi2S/G58IyFkole2qNj/k2wlRtLbaAhEYF2vpmABqeRMo9o9JKgoGkw+8bdVXXIPmAwP5SRfPSB2e+9TI3bOpOuoIN7f3zj53cYiVqtM85mT3Q7ykszXBHazsdcuXGBr4hKbqSRZgRnbM5ZfGJUxW8o3eGY8uHymT2ltiliG6hGJctawGaW1Yk6ESrJ5NKuPjwXeF2iqO1Ii6aodQVJ0PIj6SJt3BNXG5hgBVbNCx7NxnYnlYGFweyhTY2zBA9rO+XuzlnsSmDjFtoqMfl85MFuaTJufxwbXoosLSxdFf8AiKLJwLL208it7eclDbwFheeirB1sKjizorfzKD8Zalp12mZsdZLHKMDU2qGGsZh69zrNmejWF/yKfkDK/H9CqTHeok0X8zTPip08R6QHTL2EtVF+CFSfIXhUYA90rsZQrUP3tM7v507SHzGnnA0NpDgQZXaa7LCkpcouTY6wa4cqb02Kn+E290hrjAe4x1PH5yYv0Q17LGnt2tT9oLUH6W92R9JY4bpRRbJiaZ5OLD9QylH9pBga1BWEdG2SESpizarUDC6kMOYII9RBM0wYotTN6bMh/hJHw1khekWJAtdW72XPztaOjcvJXlp5eCy2j0po0eyD1j/lSxAPe2g98oMVt+vWyv1a8kyPm2spqGHtaWFNbCIlZKRYhTGItLCjjnJyWEjh4x69oscSHrWMG+LHOV2JxtjK+rtC2mvOQSXOIx4TO8g1dsd2UpqmILHiSdOflzmm2L0AxFezVvuE7xeo3gvDz9IcYN9Ayml2UWKxYbxOn0HOTdmdDceU31o2W11DuquQeSk39bT0zYvRPDYXOnTu/wCd+0/kfw+VpbO0eqV5KstQ8/aeTJsvHJ7WGq5cgG/0k3iVNrvTydWQk3IdSp5finqbNEZQwswBHeAR6Gc9MvDCjrJLtHmmxdl1cbVAG8lEH7ypa2X5UJ1Y+7UwGEw69dUKqFuxCgcFUkAEnMm2pPEmeroLaZcrTzbpLhDh8awt2Kn3lPkLmzr5Nf1EXZVthwMpu32Pd/YgbTw9Sod1G3LZs41XwHOZvBsabt9op1MSym4JuVsNCEGV/GbqlVBGf9nme+Q6mG7VxKucF7CDbD2wGpb5srPmQTmoGQU+A+Ms6b9Z22NgBZfmfOZPFdHk6tmBcMGGjWUjvyvb6w+H2rWqEU0S7DK+ijLUngJKZDhh5Ju2sdbJe0VFzw3c8vW0tqmGZlFWiO3Yb6kmzC3foR8JWU9iWIQ1C7VGsx3VGZ1PcANB3S42TX3Gak2qkqe+2h8xY+cnD7I3c7fJTNgMS5ZusFEcQVJIy1B5/wC0ZsbZ1iCcyL2J7zcseZOU020CCo77ekpzU3c5MUS5EytUCjwlj0Qwf7ysfxdlPAZk+vwmZr4ktZRmWNh4nIWnomCwgp00QfhUDz4n1vLNMU5ZKeqte3b7DRZ0W0tGaJeNLRrNG3nHBN6V2N2DQq5tTAP5k7Leq6+cnCOBnYySnjoyWO6FVAL0Kgb+GpkfJxl6iZ3GCtQa1ZGTkSOyfBhkfWepqY56QZSGAIOoIBB8QcoiVMX0PhqJLs8pTaEl0sfNLtf9n1GpdqJ6h+QzpnxXh5HymG2tsuvhWtWQgfhcZo3g3PuOcTKtotRtjIvBibzriZyltKS12llFjBKRhHq2kI14Oti8pODiVUxdhrI1fH5SBUrd8Hh8O9RwqqWJNgBmSeU5IFySOqYokzQbC6B18TZqh6mmeJHbb+VeXeZpei3QhKFqlYB6uoGq0/D8zd+k2AMsRq9lWd76RWbE6LYfCj7tBvcXbtVD58PKXAWII8RuMFfOTrSNXewh2aAqQkCyEKhMLTfOcROUZxrAJamZb9o+zt/CisPaoMG/oayuP9J8pqEkPpEB9jxIbTqal/0GJmspobB7WmjyzC7SyGY8JP8At4YenjMxhsEcs5dYeha3AzOkjZhLPZeYBbhr6HhDCuqCwAHkJXDEhVtf6wVK9aotNMyxse7vgKLbwhkpJLLLvYCGpWNQ6ILD+Y/7SXt/ClCuIX8Nlqd66Bj4GW2CwC00VF0HvPEyU2EDoyMLqwKkdxFjNRVJV7TFd7d2/wD7BmP8QRgM8+UiYlAb5ekirgmpVKlIntU2/UpzVvMWlhRqXFjKD44NXcmsogYBN2vSdvZV1JvyBnpJaeeVk1E1mxsdv0FvqvZby0PpaP075cSnq48KRZtVAjBiZGIuYpl7BnZHNiYenIK5mTFa06SOTCWibsbvwiQAwlNYW0akJAYSGwVdFZSrAMpyIYAgjkQYVoIyDjEbd/ZwrXfCtuH/AC2J3D/K2q+BuJhMbga9FylSk6sOG6SPEEXBHeJ7jaJvW5wXWmNjbJHiR0MFUnTpWLxHWaz9n379/wCQ/GLOhw7K9v4s9FSFE6dLTKSCCOizpAQxoGpFnSUQR3jkiTowEkrK/pV/yOJ/7TfKdOi5dBR7R5Mmo8ZYcPKdOmazYiQa/tS+6D/8yf5G+USdGU/mgdR+mz0BJIp6Tp005GKjJ7e/9RP/AGE+LyEus6dMyf5M1avwQmJ9oeEuOjHsVf5h8DFnQqfzO1P6ZcrGvFnTS8mSyNS9qS506SyInQ9OdOgMYiQsfOnRTDQjQc6dIOYka06dC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580" name="AutoShape 4" descr="data:image/jpeg;base64,/9j/4AAQSkZJRgABAQAAAQABAAD/2wCEAAkGBhQSEBIUEhQVFBUVFBcWFBgUFBQXFBQYFxQVFBcUFBYXHCYeFxkjGhQUHy8gIycpLCwsFR4xNTAqNSYrLCkBCQoKDgwOGg8PGikkHSQpKSwpKSwsLCksKSwsLCkpKSwpLCwsLCkpLCksKSkpKSkpLCwsKSksKSwpLCwsLCkpLP/AABEIALEBHAMBIgACEQEDEQH/xAAbAAABBQEBAAAAAAAAAAAAAAADAQIEBQYAB//EAEUQAAIBAgMEBwUFBgQFBQEAAAECAAMRBCExBRJBUQYTImFxgZEyobHB0RQjQlKSBzNicoLwFVOy4SQ0Q3PxNZOiwtIW/8QAGgEAAgMBAQAAAAAAAAAAAAAAAgMBBAUABv/EACsRAAICAQQCAQMDBQEAAAAAAAABAgMRBBIhMUFRExQiMjNCYXGBkcHwUv/aAAwDAQACEQMRAD8AXDYsSyo1RMqlVkYhgQRqCCCPEGWeGx+kzWmjVTTNCrSTSEpqOLkmni5wSRbimJxwwPCQaWPz1k2nigZxO0dhg9M3psR3aqfIy4we3hkKq7v8S3K+Y1HvlX1sQ1O6MjY49C5UKRsKNQMLqQRzBuIW8xFLHMhut1Pdp5jjLGj0tX/qDzX/APJj42p9lSenlHo0T1oNqplbT2/QbPrAP5gQYahtOk5srqTyvY+QMcnH2IcZLwHbONVI8xRGCzK7awpGKJvk6hh71PwkqjRIGXnE2id7FNp2FVfO28fjJG7laZk39zNqn9NJkCvvPfgO6CwrVKD76dq4sVOhF/ce+ShiAItLEqc5yeOQpQT4aLfB4pay3XIj2lOqnv7u+S6NK0zNY7pD0mswHPUflPMTRYfaCtQWqTuqU3jfhz98uQu3LDMy6j43x0yZ1gUEsQANSTYCZfpF0iWqOqpXZSRvsLgMB+FeY5mBxmJbFMNVpj2U5/xPzPuEbVwoURE7c5USxVp2sOXYuAqBhlw4ScGtKfDraqCpzyv35jWT8bvAEiI6LeMha+LCreE2Xs43FSp7R9kH8IPHxgdkYXrW329lNO9v9peDWXKK/wBzM/UW87UHprCGNpmOdo4qkTEmCoLeJiKmcCuJCXJNgI3GEB5LRBKXbPSdad0pDfqcbeyv8x+UiY7atSt2ad1TidGYd3ISHSwCqJUnZ4RcrpfcirqYd6rb9VizHnoO4DhCfZQBJ1XKQa1WV28lzascDYN2zgq2JtK+rjM5xGDc47ZFGuLVaat36MPBhmJQYv8AZ4uZo1Cvc+Y9RnNSsOkuOKfZmqcl0eb19gYqic6ZYc0zHprIrY0jUFT3i09ZpzqmCRvaUHyinQn0PjqJLs8pTaI5yZQxwOh9839bo1h2BBpjPw+kp8X+zyibmmSh4Z5e6Len/kdHVryikGNN+clUsXcSNjeiOJpZoRUHLRvXQ+6VB2i9I2q03TvZTb10iHXKJajfGXTNOKgJ4eE6qo5CUlHaYvfW/KS6DNVudF4W1PeZCYZMBCnS/pOq4IPp/wCIM090RlDE9Wwuey2XgeE5jkuCxwW0q9EgE9YvJr3Hgwz9bzR4DaKVdMm4qfaH1HeJmMdjAgXS7HdAOQuecI1BwQd4XBuCFAse4iNrulHh8lO7TRl1wyYE/wCIrk8Kh+Agn2gt8ie7LW+QsTIQqs9UipqzbxtkrDibeQ9ZbVQtlGVr93AGA+W2OitsUn6IGNpb3Nd7XiMhcn3SAMOQou4IyyBsc+cvqxXI+PvEpcVsZHtuuyHe49oW1sBBaDhL2PxFULRYroAb53z8NYbaldqdHCYXiVVqvPi4X9V/QSlr7MqUypNSmUV1Zjutv7ocFrC9tAZJ2jtQtV+0MnYLNa5ta4AW54ZLbxJhp7Yv2LnDdNeuyxxWM6pL293lf3ytx+3bC3FtBxjqe21qkAEAHXiLDUmSNl7GpCpUsqsSoN9TmTlnppAWRrWOQ+xcMzWbhe5PhooljtFrI3hlEw1FhvLvEBbboFrAGDxlQtTsdb7p9Ra3rJwKbwaPCYQJSRBwUX7zqT6mMKRuM21SpZFrsMt1O01/LIeZlVV6SMTZKVuW+2Z8gPnL6sjFYMlUzm8pF7TMcy3mdba1c6bieAufVvpIOMx1c2DVCV42svkSNRAd8fA5aSzyWW0seqEgdpuQ+Z4SCtBnO9U8hwEHRO6LAAfGG3++LnbKX9B1enjDnyFyketVAjMViN28pcbtKJyP2krFY4CU1bFEmH2fs6riGtTUnmxyUeJmw2X0HpoL1T1jchkn1MZGDYmy2MeDEYXAVaxsilvDQeJ0Ev6HQNt0b9QA8gtx6zaphFUWUAAaACwjpYjXFFOVsmVaiGURAkIojBI5IdZHEMrTjgtol4l41mnHCkwdbCI4s6hgeBEWEWScUmJ6FYV72p7h5oSpHy90pMJheqL0z+BiuepAOR8xYzcTKbUp2xVX+II3qtj71la6KSyXdJJuW1kbGJlM/tKtmi82H1+UtdpO4B3bHLj8pR7XUuyFVBHHMZnwHASnJmulhFhh3asQXBNIeyMsyPxWl7hqK2JB8dfeDKvZpdQN9LL3G9u/wljUFu0vkfrznIXLsi18LUq10VHCE3AuCQcr5jX8MkbS2bi0KndV1sbmnckNlqtr2y175P2BRZ6hdl3VTIH8zEWy7rE+s0qiW66045Zn33uE8RZ55jsXXUoKiMgYEgkGx7gecbS+0OAyIzgMLlVJAHE5eU9Dr4Zai7rqGB4EXHj4wuHoqihVAUDQAWAhfChX1UsHn64LEYkEU0AAzJa4HC65jU2t5ybhsRZO3lb21bIjmCJuoCvSXUqpPMqCfWR8Cb4DWsl+5ZMFQwtCopfq0uxJuBukDK2Y7gImzatNHq7rEk2F3a5NhoOQFzLd+hymozLUKIxJ3Qul+AztbykSp0FAqfd1TuE3bfF2vfMgrYG8H4JDfq4ABt1AzhjoBmPOVtfaZdrqSBYXtkdTbPwtNHR6A0d65qVDncjsjyBAuB/d5RdIcHTp4o06I7IC7ygaNbMd+W6fEwJ1OK5Dq1EZvGCVhatkAK3ubg/UQmJqkDIC+VszzBj6CuaQFly/MR77fCVu28RVp0mdAjlBcqLjuuDF5wWMGixGKRBvMRYjLvHdKnE7XVtFNuMpdn4d3Cms2826MuAHKT61NVEjJOME6jilb+9J1evYXlB9o3XuNNJOpYOtXFqaED8zZL9T5CGk30JlKMeyFi8azkKtyScgNTNDsDoOWs+J0yIQH/UZbdG+jKUBvHt1OLHh4chNIsfGrHLKNmocuI9AKeGVFCoAoGgAsJwMOywLJaORVH7txB9XOFYAWjDUkpM7JGKRAsNaIFnZIGbsWKYwyTh29O3oPeib0IgMDHhoANHBpDODAyg6U7MqHdr0QXZBZ0HtMt73TmwucuPCH2rtwU+ygDVOP5U727+6Vi7ZxAFzUXu+7X0le2yH4suUU2/nEp6m1lqXGYYZEEEMDyIOcHRpKLkuQTrc2vH7VxT4hruEFRdKiqQ9uTZ2Ze4yi2phMWzDq0RrEHM291s/WUnjPBrxbx9y/wBmqw9YiwJyPssPg31hw7swSmouxtbgDxPhM3gKGNZtxVD6XAVxud98x6kT0DYmwmpsKlYgvbILot+Z4n6w4VuX9CtdbGCfsscDg+rpqgN7DXmdSe7OSAseFjt2aC4Md8vLGqseBFEZWewnEDi0iYmpImJxZJsI5GNs42MMAOQ4VIqXvGoskIsl8ELkJRWYzbWHNLGuU+83xvkabu8TkT5X8Jt0Ew/STZ1b7Y7U3Qb4DfeAjKwA3SOVjrzlW/8AEv6P9QEMRWvklPiLXa/rK3GU69RrHcVScwCbkcoDaO0KuGBetbdAyKMDYfy5H0lDT6eGq5GHp1Kx/hW3/iUsNmvlI2VPDELe+fulbjsZmQf7+kiYLaGKqDtUurvwZgfcLy22Qq0W38RSNVib7wI3V7whGfrOik3h8Azk1HMVlk7ozsK/31Qa/u1P+o/KaumsBh661FDId5Tpb4EcD3SQhmrCKisI8/ZOUpZkSaSyRTkak0kI0CRyDCCraQimNqDKCF4KisTeKrmOrqbmBF45CiRSx1M6Oh8GEL1gOhHrPLPsnEQ9J6q+y7DzNpRV3tF96Z+GektBkzBDaWI/zD6CPTbWJ/MD4r9IaviD9LM25jZjl6Q4juP9Jif47iWOW6P6b/OF9RAH6aZtVEotqbcJY06RsAbM41vxVPr6SmxO2sSq5VM7HRFyjNnW3R/frF2X7liJYo0uJZmWCYcW9/ee8yt2jWZLkKXGuRF/DOTqmJsPKZ7aWPY3QZmpdFHO8qM1Y8IWjVrO3WUky/EjOLnwysD5yw63EEZUWXmXKgDzvA7AwNejdXXfGt1IHfYg6TQ3YqbU8wOL5/CQLb9EroUrBqy1N3fO6QVNwVzyz4gn3zWBZnuiOHur1G9sncI4KBY5HjfKaMS/UvtRjahp2No4LFInXgqz5Rgg5mkeu1xI61jcx4JjUsC28gVpWMOFiwiLCbISGBIdFnBI5VgNhpYHCQNtbHXEJa+66+w3I8iOKniJYRRAfIcW08o8jxezq5qstSnTJpNrvBgxGY8BoeeUPsahuVD93bdNjYd2ZY8TrNIiinUcOQCHa9znmSb+BmUxHSukOsAJ6wswKhWLa27IAzmc1g3q3lJ/wF2ttPcrDdyFtOOoyk1MWHAB8JmKKM7mpWp2BFlNQWCZ+0b6MflLrC4xBkCMhnbjIHpkwYl6L71Jt08Qc1YcmHH4zS7F6U0awtUK0qg1DNZW70J+GsydTEb1vdKzaFL1+MbCxw6Kd+mjNZ8np9fa9BParUx/WvykVul+FX/rKfAMflMJhsKHQXGdoNdnbpjHqH6Ki0a9m1q/tDw6mw338FNvfaQq/wC05TklCoT/ABFQPnM0dn5w9HBDlA+aQz6WCJdbp1iX9imierH5SBU2xi2N+uI8AAPS0mLggY84NZO+b8nfDWukKqiEFISFTxgh1xI5xQeSUMOOUQ4cQaYkQn2kc5BORDTEelECN15QVVyBnOCBYtO0eXxy4QOEbdGWke+KuQDnn8pNw9FbWkMbArK+K1ABPcLmRfsLDdci9UsvVrewUA9q55kGaWlQX5SuxC9dWCKQppneuRe9wRu+B+UEY2sFhQD8U9HU/GJUxBW/Za3LL5GOwqupIZb34owPuNjI9LGdZVFBb7zNYXyHnfja+UNLwK3JJs2uyMMEpKAQb9okaXbPLyt6SbBYeiEVVGigD0EIxmglhYMOTy8nM8G0iV8QQYanUuIe3AGQDU84YLChI7chbiNpH3IVI7ci2kNkpDhHWjAY9RAZIhnb0cyQTm05EmIx20OsxlUkW3ewoOoCkg+pz84bC0wASLAcyeMTp3s5TTFVGNOqXUF1tmLH2gcr2FgddJE2XiV6gDUrqSbm/OU7Y7ZGtprd0EkJtSoGRlUb5OWS3GvE6WlRitlG+8FFj+RbeovLmtjCwCqCW5Dh4nQSTg6m6oRwLkkgjxvu3icFnLM2MObAC/vkhcEcri3KaF6KE8vOAxbLbwzkkt5K6moUC0G1XWQRiSWYKcgTnaO68A5tc/3ykim8E9LkC8ULY6yPSxDt7FN28FJ+EcuCxDH9zUH9NvjC2sB2R9ktKgE4tADZWJ4Uj5kRv+BYo/gH6h9YahIRK2Ps5P2f1+NZPINJNPoFV/zx+k/WbQCEEf8AHEp/LIyVHoE34q58lk6j0Dpj2qlQ+YHymjUx29JUIkfJL2Z5uhNAcav/ALhkPF9EBY9XWqL3NZx8jNU5kOvDVcX4Bds15MA/RjEb/ZembaG7C/lbKFfBYpPbovYcU7Y/+M2KU85OpCDPTwfQ2vV2R7MBh9rqDmbHiDcH0OcHtBTvCrQZN+1mRzuhxrk3Ajvym/x9KjuFq6oVGpdQT3AZXJ7hMtVwdOoWNOilIAHcsLMTzY/ISlZXs8l+m92+CBs3bFWqP3TU2Gu/bPh2d05jvylzsnZ7faKfWEHtbwNvxAXAH17oLY43l3shf3Wj6ib5VrkKDkQSCf4oMXh5GT+5OJtLwbtKDZ20QlVae92XuAGOhAvlfwOUuDUmhXLesoyLa3W8M50BhaSWg7wqNGigoixl468Ak6IRFizjhtovWRTI9YzjiSawkDEV7wZqHjIuIxoBtYk2uQOAh4jFZZCUpcRQSvhFqoVcXUjMH4zzLbmyGpYipuVqho3yCgZgjQ1ByuRN9vGrvB+yuirfIjmSNTEq0Qq7rgbtsiPn9ZSutU+jS01TqeZf4MrR23TWktiqBRnwAtxJOsdhdrGq61N0rSGas2RqGxA3V13c9Ta/CS8R0WpVG3lADJqBbdYcDu6A65iW+zujuFq5MKpcaq9Qju7O7YEREY7uEW7LVFZwyhrbau2WfK2vgJOpbBxNUC6imDxc2P6Rn8JrcDsajR/dU1U87Xb9RuZNtLMaF5ZRnrG/xWDOYPoJQFusL1Dx7RVSfBfrL3BbHoUx93SRf6Rf1OcMIUGN2pdFRzlLtjyJExWUMzwFRbwogsgmpB78lGhBGhHJiuQ8cI0GPEQNHCcYhaNZpJwpMC4isYl4SIY1KWcMbAEk2AFyeAA1JnJMnt/boq1OpptemvtkfjbgL8VHv8oFlmxZYyqp2SwhMbjjXqBjfcU/dr/9z3n3CFqtZDbkfhG4dBYRK9QCZsm5PLNuEFFKKKLZmPfs08iGBzBvkNQO/hNIcSAguLnRQOPcJndp4VLb1IBat73yBPMEwnR7aJYsaxHWK1rcFHC3eZCZ04lp/goLipV7T8B+FB3Dn3ybhcQKdRQpybIr77yFi9uqOyg3jz1A+sBhKKMesLF3GVz2d020C8IUJbZJoXKG+LT8mwFcEQ+HmXwu3gCU3S7A8DkBqLseMvdm7UVzusu42dswQba55ZzSV0JYwzJlp7I5yui0tEnb4IyIPgQfhEkihbzt6dBvOOHloJzI+JxopjtXPIDUyp2htnfQhQy2Us17WIFsrjxgzmoDa6ZWdLj2SNtYzqlQk2DPu345gnL0lV1jIS3tK2ZJ19ZB23gi1K6uxUdqxOV7W8jy75F2HtEhfvSd4XU72VraEDlxlK63ezV09CrWO2Xr7UTJTkSLi5BDDmpEqcT0lSnVFGo2TA7hPMar85Dx+yjWI3XZbEMu6RcHiMxoYX/+fRr71ybZ71j5g2y8onlj9qwWPRuqCarjja3eM8xLStRuwZTusMwRqDKans/qxkTllrwkqhiyMifDuhJNC3hs0GztshjuVLK+n8Ld45HuloRMZiqe9n/eUlYPaFSlkp3l/K2g/lbUSzC7xIoW6bzD/BprxC8raW36Zye9M/xafqEnq4IuCCOYNx7pZTT6KcouPaCXnATgIoEkE4iN3Y4wZaccR1aLvwO9FBkHBd+NLSDjNrUqXtuAeWreglPX6Us2VFPN/oILnGPYca5S6NG1QAXJsOJJsJW1+kCKbIDUPd7P6jKF3aob1WLd34R4AZQgNomV7/aWYab/ANB8VtKpUB3zZfyLp/UdTKRqFm31149/OWHWSMx1MryzLsuQSh0STjcotNt6UeLxlt71+sNs/aQPGLwWFIn4qheZzHbNbrDuvYnPlccr85qqGJB1tI+0cMGtYeJ5SGsBJlZsgl8+A7IGlrZfHMx2L2g1G9lLb7BcgdeFgMzxhtmAUGI4cvHWE2hjVNVBSbtG97Wuo0PhcEjznIhvKwO6LViabNV7BZiwvy/Da3dLXFsj7oDAgXJN8uQHjrHYZqVgNLemUi7TxNCiC28DxOgIhJcAJZZOp4zqbNTy0uBoRyI0mgwu3EcgEMl9C1rE8sjlMlsSr1lNcsrs4v8AlJsnrmZKx6ncsMi2S/G58IyFkole2qNj/k2wlRtLbaAhEYF2vpmABqeRMo9o9JKgoGkw+8bdVXXIPmAwP5SRfPSB2e+9TI3bOpOuoIN7f3zj53cYiVqtM85mT3Q7ykszXBHazsdcuXGBr4hKbqSRZgRnbM5ZfGJUxW8o3eGY8uHymT2ltiliG6hGJctawGaW1Yk6ESrJ5NKuPjwXeF2iqO1Ii6aodQVJ0PIj6SJt3BNXG5hgBVbNCx7NxnYnlYGFweyhTY2zBA9rO+XuzlnsSmDjFtoqMfl85MFuaTJufxwbXoosLSxdFf8AiKLJwLL208it7eclDbwFheeirB1sKjizorfzKD8Zalp12mZsdZLHKMDU2qGGsZh69zrNmejWF/yKfkDK/H9CqTHeok0X8zTPip08R6QHTL2EtVF+CFSfIXhUYA90rsZQrUP3tM7v507SHzGnnA0NpDgQZXaa7LCkpcouTY6wa4cqb02Kn+E290hrjAe4x1PH5yYv0Q17LGnt2tT9oLUH6W92R9JY4bpRRbJiaZ5OLD9QylH9pBga1BWEdG2SESpizarUDC6kMOYII9RBM0wYotTN6bMh/hJHw1khekWJAtdW72XPztaOjcvJXlp5eCy2j0po0eyD1j/lSxAPe2g98oMVt+vWyv1a8kyPm2spqGHtaWFNbCIlZKRYhTGItLCjjnJyWEjh4x69oscSHrWMG+LHOV2JxtjK+rtC2mvOQSXOIx4TO8g1dsd2UpqmILHiSdOflzmm2L0AxFezVvuE7xeo3gvDz9IcYN9Ayml2UWKxYbxOn0HOTdmdDceU31o2W11DuquQeSk39bT0zYvRPDYXOnTu/wCd+0/kfw+VpbO0eqV5KstQ8/aeTJsvHJ7WGq5cgG/0k3iVNrvTydWQk3IdSp5finqbNEZQwswBHeAR6Gc9MvDCjrJLtHmmxdl1cbVAG8lEH7ypa2X5UJ1Y+7UwGEw69dUKqFuxCgcFUkAEnMm2pPEmeroLaZcrTzbpLhDh8awt2Kn3lPkLmzr5Nf1EXZVthwMpu32Pd/YgbTw9Sod1G3LZs41XwHOZvBsabt9op1MSym4JuVsNCEGV/GbqlVBGf9nme+Q6mG7VxKucF7CDbD2wGpb5srPmQTmoGQU+A+Ms6b9Z22NgBZfmfOZPFdHk6tmBcMGGjWUjvyvb6w+H2rWqEU0S7DK+ijLUngJKZDhh5Ju2sdbJe0VFzw3c8vW0tqmGZlFWiO3Yb6kmzC3foR8JWU9iWIQ1C7VGsx3VGZ1PcANB3S42TX3Gak2qkqe+2h8xY+cnD7I3c7fJTNgMS5ZusFEcQVJIy1B5/wC0ZsbZ1iCcyL2J7zcseZOU020CCo77ekpzU3c5MUS5EytUCjwlj0Qwf7ysfxdlPAZk+vwmZr4ktZRmWNh4nIWnomCwgp00QfhUDz4n1vLNMU5ZKeqte3b7DRZ0W0tGaJeNLRrNG3nHBN6V2N2DQq5tTAP5k7Leq6+cnCOBnYySnjoyWO6FVAL0Kgb+GpkfJxl6iZ3GCtQa1ZGTkSOyfBhkfWepqY56QZSGAIOoIBB8QcoiVMX0PhqJLs8pTaEl0sfNLtf9n1GpdqJ6h+QzpnxXh5HymG2tsuvhWtWQgfhcZo3g3PuOcTKtotRtjIvBibzriZyltKS12llFjBKRhHq2kI14Oti8pODiVUxdhrI1fH5SBUrd8Hh8O9RwqqWJNgBmSeU5IFySOqYokzQbC6B18TZqh6mmeJHbb+VeXeZpei3QhKFqlYB6uoGq0/D8zd+k2AMsRq9lWd76RWbE6LYfCj7tBvcXbtVD58PKXAWII8RuMFfOTrSNXewh2aAqQkCyEKhMLTfOcROUZxrAJamZb9o+zt/CisPaoMG/oayuP9J8pqEkPpEB9jxIbTqal/0GJmspobB7WmjyzC7SyGY8JP8At4YenjMxhsEcs5dYeha3AzOkjZhLPZeYBbhr6HhDCuqCwAHkJXDEhVtf6wVK9aotNMyxse7vgKLbwhkpJLLLvYCGpWNQ6ILD+Y/7SXt/ClCuIX8Nlqd66Bj4GW2CwC00VF0HvPEyU2EDoyMLqwKkdxFjNRVJV7TFd7d2/wD7BmP8QRgM8+UiYlAb5ekirgmpVKlIntU2/UpzVvMWlhRqXFjKD44NXcmsogYBN2vSdvZV1JvyBnpJaeeVk1E1mxsdv0FvqvZby0PpaP075cSnq48KRZtVAjBiZGIuYpl7BnZHNiYenIK5mTFa06SOTCWibsbvwiQAwlNYW0akJAYSGwVdFZSrAMpyIYAgjkQYVoIyDjEbd/ZwrXfCtuH/AC2J3D/K2q+BuJhMbga9FylSk6sOG6SPEEXBHeJ7jaJvW5wXWmNjbJHiR0MFUnTpWLxHWaz9n379/wCQ/GLOhw7K9v4s9FSFE6dLTKSCCOizpAQxoGpFnSUQR3jkiTowEkrK/pV/yOJ/7TfKdOi5dBR7R5Mmo8ZYcPKdOmazYiQa/tS+6D/8yf5G+USdGU/mgdR+mz0BJIp6Tp005GKjJ7e/9RP/AGE+LyEus6dMyf5M1avwQmJ9oeEuOjHsVf5h8DFnQqfzO1P6ZcrGvFnTS8mSyNS9qS506SyInQ9OdOgMYiQsfOnRTDQjQc6dIOYka06dC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1.bp.blogspot.com/-w9yrowS-qQo/TuYyNcb6-fI/AAAAAAAADfU/-qqW50rgCDU/s1600/hr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467544" y="4437112"/>
            <a:ext cx="8424936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623122"/>
            <a:ext cx="8686800" cy="223487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Перше покоління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сходить до джерел конституціоналізму. Це особисті (тобто цивільні) свободи та політичні права. До них належать виборче право, свобода слова, свобода зборів і свобода друку . Ця група прав формувалася з кінця XVIII ст. до Першої світової війни.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oe.kiev.ua/Campain/children/images/ChildrensParticipaion_en-participants_lr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251520" y="4221088"/>
            <a:ext cx="8640960" cy="234888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437112"/>
            <a:ext cx="8686800" cy="194684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другого покоління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можна віднести соціально-економічні права і свободи, що гарантують інтереси людини в суспільстві й державі (право на власність, право на працю, право на сприятливі умови праці, право на відпочинок, право на охорону здоров'я й медичну допомогу, право на освіту, право на вільний вибір сфери діяльності), а також права соціально-культурного характеру. </a:t>
            </a:r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1.bp.blogspot.com/-bHTph1xd-aw/TWrLx4XFIWI/AAAAAAAADfU/5-_0jfQVhEg/s1600/UN_Ha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860032" y="404664"/>
            <a:ext cx="4104456" cy="48245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040" y="188640"/>
            <a:ext cx="3934272" cy="46085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третього покоління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належать права і свободи, що забезпечують якість життя. Маються на увазі право на сприятливе навколишнє середовище і свобода інформації (можливість збирати, зберігати й поширювати будь-яким доступним способом будь-яку інформацію, що не становить таємниці). 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://st.gdefon.com/wallpapers_original/wallpapers/394671_priroda_derevya_leto_fon_stil_2560x1600_(www.GdeFon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с одним скругленным углом 3"/>
          <p:cNvSpPr/>
          <p:nvPr/>
        </p:nvSpPr>
        <p:spPr>
          <a:xfrm>
            <a:off x="251520" y="260648"/>
            <a:ext cx="5760640" cy="2592288"/>
          </a:xfrm>
          <a:prstGeom prst="round1Rect">
            <a:avLst/>
          </a:prstGeom>
          <a:solidFill>
            <a:srgbClr val="FFCCCC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99592" y="620688"/>
            <a:ext cx="46085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Права </a:t>
            </a: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це природні можливості індивіда, що забезпечують його життя, людську гідність і свободу діяльності у всіх сферах суспільного життя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3573016"/>
            <a:ext cx="8568952" cy="2304256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861048"/>
            <a:ext cx="7848872" cy="1872208"/>
          </a:xfrm>
        </p:spPr>
        <p:txBody>
          <a:bodyPr>
            <a:normAutofit fontScale="25000" lnSpcReduction="20000"/>
          </a:bodyPr>
          <a:lstStyle/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9600" b="1" dirty="0" smtClean="0">
                <a:latin typeface="Times New Roman" pitchFamily="18" charset="0"/>
                <a:cs typeface="Times New Roman" pitchFamily="18" charset="0"/>
              </a:rPr>
              <a:t>Права мають </a:t>
            </a:r>
            <a:r>
              <a:rPr lang="vi-VN" sz="9600" b="1" dirty="0">
                <a:latin typeface="Times New Roman" pitchFamily="18" charset="0"/>
                <a:cs typeface="Times New Roman" pitchFamily="18" charset="0"/>
              </a:rPr>
              <a:t>природну сутність і є невід'ємними від індивіда, вони позатериторіальні і позанаціональні, існують незалежно від закріплення в законодавчих </a:t>
            </a:r>
            <a:r>
              <a:rPr lang="vi-VN" sz="9600" b="1" dirty="0" smtClean="0">
                <a:latin typeface="Times New Roman" pitchFamily="18" charset="0"/>
                <a:cs typeface="Times New Roman" pitchFamily="18" charset="0"/>
              </a:rPr>
              <a:t>актах</a:t>
            </a:r>
            <a:r>
              <a:rPr lang="vi-VN" sz="9600" b="1" dirty="0">
                <a:latin typeface="Times New Roman" pitchFamily="18" charset="0"/>
                <a:cs typeface="Times New Roman" pitchFamily="18" charset="0"/>
              </a:rPr>
              <a:t> держави, є об'єктом міжнародно-правового регулювання та захисту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mage.tsn.ua/media/images2/original/Jul2010/239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260648"/>
            <a:ext cx="4320480" cy="4536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92696"/>
            <a:ext cx="4248472" cy="381905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dirty="0" smtClean="0"/>
              <a:t>Головним принципом є розуміння </a:t>
            </a:r>
            <a:r>
              <a:rPr lang="uk-UA" b="1" dirty="0" smtClean="0">
                <a:solidFill>
                  <a:srgbClr val="0070C0"/>
                </a:solidFill>
              </a:rPr>
              <a:t>свободи</a:t>
            </a:r>
            <a:r>
              <a:rPr lang="uk-UA" dirty="0" smtClean="0"/>
              <a:t>. Відповідно до цього визначення під свободою розуміється можливість кожного здійснювати безперешкодний розвиток особистості, не порушуючи прав, свобод і законних інтересів інших і виконуючи запропоновані законом обов'язки.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4vlada.com/uploads/1312784172-random1964-08_08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2420888"/>
            <a:ext cx="3528392" cy="3672408"/>
          </a:xfrm>
          <a:prstGeom prst="roundRect">
            <a:avLst/>
          </a:prstGeom>
          <a:solidFill>
            <a:srgbClr val="FFCCCC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686800" cy="546206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Права і свободи людини і громадянина </a:t>
            </a:r>
            <a:r>
              <a:rPr lang="uk-UA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сферою реалізації їх в суспільному житті </a:t>
            </a:r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поділяють на:</a:t>
            </a:r>
          </a:p>
          <a:p>
            <a:pPr>
              <a:buNone/>
            </a:pPr>
            <a:endParaRPr lang="uk-UA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Особисті</a:t>
            </a:r>
          </a:p>
          <a:p>
            <a:pPr>
              <a:buFont typeface="Wingdings" pitchFamily="2" charset="2"/>
              <a:buChar char="§"/>
            </a:pPr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 Політичні</a:t>
            </a:r>
          </a:p>
          <a:p>
            <a:pPr>
              <a:buFont typeface="Wingdings" pitchFamily="2" charset="2"/>
              <a:buChar char="§"/>
            </a:pPr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 Соціальні </a:t>
            </a:r>
          </a:p>
          <a:p>
            <a:pPr>
              <a:buFont typeface="Wingdings" pitchFamily="2" charset="2"/>
              <a:buChar char="§"/>
            </a:pPr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 Екологічні</a:t>
            </a:r>
          </a:p>
          <a:p>
            <a:pPr>
              <a:buFont typeface="Wingdings" pitchFamily="2" charset="2"/>
              <a:buChar char="§"/>
            </a:pPr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 Економічні</a:t>
            </a:r>
          </a:p>
          <a:p>
            <a:pPr>
              <a:buFont typeface="Wingdings" pitchFamily="2" charset="2"/>
              <a:buChar char="§"/>
            </a:pPr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 Культурні</a:t>
            </a:r>
          </a:p>
          <a:p>
            <a:pPr>
              <a:buFont typeface="Wingdings" pitchFamily="2" charset="2"/>
              <a:buChar char="§"/>
            </a:pPr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 Інформаційні</a:t>
            </a:r>
            <a:endParaRPr lang="uk-UA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oformat.su/images/stories/jpg/news/2b0d9ca15c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611560" y="188640"/>
            <a:ext cx="7848872" cy="1656184"/>
          </a:xfrm>
          <a:prstGeom prst="snip2DiagRect">
            <a:avLst/>
          </a:prstGeom>
          <a:solidFill>
            <a:srgbClr val="00B0F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60648"/>
            <a:ext cx="7462664" cy="151216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uk-UA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Особисті (громадянські) права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це природні, основоположні, невід'ємні права і свободи людини. 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2.bp.blogspot.com/--SsHjR4iDl8/UKo1SEIUieI/AAAAAAAACsQ/6hBQa_sSZ9g/s1600/ha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с одним вырезанным скругленным углом 5"/>
          <p:cNvSpPr/>
          <p:nvPr/>
        </p:nvSpPr>
        <p:spPr>
          <a:xfrm>
            <a:off x="467544" y="260648"/>
            <a:ext cx="8280920" cy="3168352"/>
          </a:xfrm>
          <a:prstGeom prst="snipRoundRect">
            <a:avLst/>
          </a:prstGeom>
          <a:solidFill>
            <a:srgbClr val="FFCCCC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686800" cy="30963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Б) </a:t>
            </a:r>
            <a:r>
              <a:rPr lang="uk-UA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Політичні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uk-UA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можливості (свободи) громадянина активно брати участь в управлінні державою та у громадському житті, впливати на діяльність різних державних органів, а також громадських організаціях політичної спрямованості.</a:t>
            </a:r>
            <a:endParaRPr lang="uk-UA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ravovakrayina.org.ua/wp-content/uploads/2014/01/Network-Logo-Updat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0"/>
            <a:ext cx="8424936" cy="292494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686800" cy="270892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В)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Соціальні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— можливості (свободи) людини і громадянина володіти, користуватися та розпоряджатися соціальними благами та послугами, наданими суспільством та державою, а також набувати і захищати їх в порядку, межах, формах і у спосіб, що передбачені Конституцією та законами України.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g.tumix.ru/common-1200x700/0/data/content/1475.ekolog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86800" cy="19442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Г) </a:t>
            </a:r>
            <a:r>
              <a:rPr lang="uk-UA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Екологічні 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можливості і свободи користуватися природним середовищем як місцем проживання.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gazeta.lviv.ua/sites/default/files/20130110100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395536" y="0"/>
            <a:ext cx="3744416" cy="6858000"/>
          </a:xfrm>
          <a:prstGeom prst="flowChartAlternateProcess">
            <a:avLst/>
          </a:prstGeom>
          <a:solidFill>
            <a:srgbClr val="FFCC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104456" cy="64533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Д) </a:t>
            </a:r>
            <a:r>
              <a:rPr lang="uk-UA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Економічні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— можливості (свободи) людини і громадянина володіти, користуватися та розпоряджатися економічними благами, а також набувати та захищати їх у порядку, межах, формах у спосіб, що передбачені Конституцією та законами України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chool.xvatit.com/images/4/43/Jurisprudence_9_6_4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292080" y="0"/>
            <a:ext cx="3600400" cy="4509120"/>
          </a:xfrm>
          <a:prstGeom prst="roundRect">
            <a:avLst/>
          </a:prstGeom>
          <a:solidFill>
            <a:srgbClr val="FFCCCC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92080" y="188640"/>
            <a:ext cx="3574232" cy="468051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Е) </a:t>
            </a:r>
            <a:r>
              <a:rPr lang="uk-UA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Культурні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— це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 збереження і розвитку національної самобутності людини, доступу до духовних досягнень людства, їх засвоєння, використання та участі у подальшому їх розвитку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obro-biblio.ucoz.ru/_pu/1/051498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755576" y="692696"/>
            <a:ext cx="7848872" cy="1656184"/>
          </a:xfrm>
          <a:prstGeom prst="round2SameRect">
            <a:avLst/>
          </a:prstGeom>
          <a:solidFill>
            <a:srgbClr val="FFCCCC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20687"/>
            <a:ext cx="7416824" cy="1872209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Є) </a:t>
            </a:r>
            <a:r>
              <a:rPr lang="uk-UA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Інформаційні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— це можливості користуватися розмаїтістю правових послуг, заснованих на інтелектуальних інформаційних технологіях і технологіях зв'язку.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astudent.com/wp-content/uploads/2012/06/sociology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539552" y="4869160"/>
            <a:ext cx="8136904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839146"/>
            <a:ext cx="8686800" cy="2018854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solidFill>
                  <a:srgbClr val="FFCCCC"/>
                </a:solidFill>
                <a:latin typeface="Times New Roman" pitchFamily="18" charset="0"/>
                <a:cs typeface="Times New Roman" pitchFamily="18" charset="0"/>
              </a:rPr>
              <a:t>Права і свободи людини</a:t>
            </a:r>
            <a:r>
              <a:rPr lang="uk-UA" dirty="0" smtClean="0">
                <a:solidFill>
                  <a:srgbClr val="FFCCCC"/>
                </a:solidFill>
                <a:latin typeface="Times New Roman" pitchFamily="18" charset="0"/>
                <a:cs typeface="Times New Roman" pitchFamily="18" charset="0"/>
              </a:rPr>
              <a:t> – це невід’ємна властивість розвиненого суспільства</a:t>
            </a:r>
            <a:endParaRPr lang="uk-UA" dirty="0">
              <a:solidFill>
                <a:srgbClr val="FFCC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s5.goodfon.ru/image/338698-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с одним скругленным углом 3"/>
          <p:cNvSpPr/>
          <p:nvPr/>
        </p:nvSpPr>
        <p:spPr>
          <a:xfrm>
            <a:off x="1691680" y="188640"/>
            <a:ext cx="5976664" cy="1124744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1835696" y="260648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Історія ідеї прав людини бере свої витоки в давнині</a:t>
            </a:r>
            <a:endParaRPr lang="uk-U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1412776"/>
            <a:ext cx="8676456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4163"/>
            <a:ext cx="8740080" cy="19468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Вже в Біблії містяться положення про цінність і недоторканність людського життя, рівності людей.</a:t>
            </a:r>
          </a:p>
        </p:txBody>
      </p:sp>
      <p:pic>
        <p:nvPicPr>
          <p:cNvPr id="32774" name="Picture 6" descr="http://upload.wikimedia.org/wikipedia/commons/d/d0/Foster_Bible_Pictures_0070-1_Moses_with_the_Two_New_Tables_of_St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284984"/>
            <a:ext cx="4355976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2" name="Picture 4" descr="https://encrypted-tbn1.gstatic.com/images?q=tbn:ANd9GcQ_irz3DbKywfhsHL_WCTcZUj7qJT04PWEfqsKk-88kLhzJ85z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90" y="3645024"/>
            <a:ext cx="429553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go2load.com/wall/02/WallpapersNature190509/005_WallpapersNature_190509_Go2LoadC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5736" y="548680"/>
            <a:ext cx="4608512" cy="6048672"/>
          </a:xfrm>
          <a:prstGeom prst="rect">
            <a:avLst/>
          </a:prstGeom>
          <a:solidFill>
            <a:srgbClr val="FFCCCC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8686800" cy="532859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— українець.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Є у мене право</a:t>
            </a:r>
          </a:p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 рідну мову та свою державу,</a:t>
            </a:r>
          </a:p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 гордий прапор золотисто-синій,</a:t>
            </a:r>
          </a:p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 щастя жити у такій країні.</a:t>
            </a:r>
          </a:p>
          <a:p>
            <a:pPr algn="ctr">
              <a:buNone/>
            </a:pP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— українець.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Право знати маю</a:t>
            </a:r>
          </a:p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Про тих, кого героями вважаю,</a:t>
            </a:r>
          </a:p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Що людство рятували від руїни, —</a:t>
            </a:r>
          </a:p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Синів і дочок, гідних України.</a:t>
            </a:r>
          </a:p>
          <a:p>
            <a:pPr algn="ctr">
              <a:buNone/>
            </a:pP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— українець.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Хочу право мати</a:t>
            </a:r>
          </a:p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Завжди усе, що думаю, казати,</a:t>
            </a:r>
          </a:p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 незалежну та міцну державу,</a:t>
            </a:r>
          </a:p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 все, що гарантовано по праву.</a:t>
            </a:r>
          </a:p>
          <a:p>
            <a:pPr algn="ctr">
              <a:buNone/>
            </a:pP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— українець.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І моє це право</a:t>
            </a:r>
          </a:p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Любити землю горду й величаву,</a:t>
            </a:r>
          </a:p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Та дух свободи набирати в груди.</a:t>
            </a:r>
          </a:p>
          <a:p>
            <a:pPr algn="ctr">
              <a:buNone/>
            </a:pP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— українець.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Був ним, є, і буду!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supercoolpics.com/wp-content/uploads/2012/03/14.-Waning-crescent-Moon-as-a-centerpiece-for-the-ancient-Poseidon-Temple-at-Sounion-Gree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251520" y="188640"/>
            <a:ext cx="6984776" cy="3096344"/>
          </a:xfrm>
          <a:prstGeom prst="snip2DiagRect">
            <a:avLst>
              <a:gd name="adj1" fmla="val 13954"/>
              <a:gd name="adj2" fmla="val 16667"/>
            </a:avLst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7560840" cy="31683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В античних державах і країнах Давнього Сходу обґрунтовувалася рівність людей однаковими природними умовами їхнього походження з Космосу, у подальшому розвитку — визнання рівності усіх людей перед законом.</a:t>
            </a:r>
          </a:p>
          <a:p>
            <a:pPr>
              <a:buNone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motto.net.ua/old_site/img/textures/1283882656_C0EDF2E8F7EDFBE920F4EEED203031203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с одним вырезанным скругленным углом 3"/>
          <p:cNvSpPr/>
          <p:nvPr/>
        </p:nvSpPr>
        <p:spPr>
          <a:xfrm>
            <a:off x="323528" y="3284984"/>
            <a:ext cx="8280920" cy="3384376"/>
          </a:xfrm>
          <a:prstGeom prst="snipRoundRect">
            <a:avLst/>
          </a:prstGeom>
          <a:solidFill>
            <a:srgbClr val="FFFF00">
              <a:alpha val="7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501008"/>
            <a:ext cx="8640960" cy="302696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Ідеї прав і свобод існували впродовж майже всієї історії людства. Концепція права існувала в історичних культурах, стародавні філософи, такі як Аристотель, писали про права громадян на власність та участь у громадських справах.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8" name="AutoShape 2" descr="data:image/jpeg;base64,/9j/4AAQSkZJRgABAQAAAQABAAD/2wCEAAkGBhISERQUExMVFRUWFh4aGRcYFx0YGxsZGx0bGBwaHBkZGyYfHBwkHRwaIC8gJCcpLCwsGiAxNTAqNSYrLCoBCQoKDgwOGg8PGiwkHyUqLCwsLCwsLCwsLCwsLCwsLywsLCwsLCwsLCwsLCwsLCwsLCwsLCwsLCwsLCwsLCwsLP/AABEIALEBHAMBIgACEQEDEQH/xAAbAAACAwEBAQAAAAAAAAAAAAADBAACBQEGB//EAEIQAAEDAwIEAwYEAwcCBgMAAAECESEAAzESQQQiUWEFcYETMpGhsfBCUsHRI+HxBjNicnOCshSSFTRDg8LSk6Kz/8QAGgEAAwEBAQEAAAAAAAAAAAAAAQIDBAAFBv/EACsRAAICAgECBQQBBQAAAAAAAAABAhEhMQMSQSIyUWFxgZHB8EIEEzPR4f/aAAwDAQACEQMRAD8AyOBSClwIfE7kv8J+8OosunSBJ82yGP7F/jWR4fdOlId2bzJPX7+OK3uBuiH2Mxkbhnbt3+VfM8lxZ9bDKMG2mGClaVkFlpkNASFYIgzJ6TWii6yyQsam5XGkbtD8zkd92A3HwVlVwJ0pUQAFMGEhSykEkjDAsG+Qp3g/EE6BctA3ACRgApVJEqbSkN2yIMVSUskUsFrKFXbbgkp3ScpWkKSQ/mR/2xkV3g7KFnXdWQEoaTgcod8EqP4pdhV7Fu9bOooACif4fMoF0huYIdKgzYAYAF2lC5fuBKhoASDqSvUVgJBKkylMtypbt8FUXmgOXqHuItpVqBlBHOTJgkAGXcA8pfaE5q9j/qLgI1LTsSpQxEMEsJI2UqNsUPw/g0pQCSSfzFOkFzO7xhyXLNAz6A3Aq2GBGkmNOS7ZaPn65qc59OshUb2D8P8ADUpSo6ytT86iWDjqonUfImmuLCNQSCHbZzl8kAfDzoHE6vZJS0FTw7kks0fcbGrcKhrncBnhgJ1CMFv51llJvYarQyGCUh5gwDEExH29HtcIAVENq0iTPVhMO/lWbc4pPswWJBYAjqzmd+3feaupRTqYOGG7bbdvVqW6FasvasmAGghyzPyh4bOzvTtq4fyhwIOcejvLR1rJcKIUEuoFPcs3QDALDfDzmrI8QSGUQlzLHJDPlsj77USZNo0rvFKSS+nJYhz8zis8A3DAJ0rSD+USA+ps+ozTguJ9morIkag+3kflSXG3EhKhodQWgQGJSogM6WUWcEET+rRjcsiuVRwMcYkEWwUlWhYILhxu7HLdnNDvXdakukkcyoJdiWIYTA+Tjea8feCwhkBGlR0oUz8pHfOcfEYUVAYg6W0lTEdCNwOr52IpX4a+odonEkakjUEuSQSMHlwSQ2SN/eIh6c4e2p0utJS4LpEcwmSTHrHlVY1I1kQxlsgiRPf5/Fwr5SGwoD3nOTI6nH3NJuIrdMU4njw2kOSNWRDj0ALeufWrX7iWKg4JAUegfJfrGKJwywlHujXpUWVsMmE5cj7OXU6Z1DSdH7wOtKlYHKjOtcSACoEs6ZYAk77b0mWAC1EjUtQyZJJgNuAK1eNtB1k6imCwIjL5Ibype+lTQ4CbjMwHYKBLw0PH7CmOpIW4cc6bmkpSUgOQPexO5f8An3ot7hlrtuksShyHMnLgRO3Z6LwtliAGYksWZ3L+TZqtq9zjUkgJB0kD8p0hg5ONporB1sTKlL0hQIZO5HxfaPIfKrf+HBY1jSFaXJZQVHuqSoAkHtIjFOWuEUCgHSoN0dtoOX/R80xbtn2bMH0EMW2jA+HrTRbTFlJHnL3B30khetSTpcBRS4JYkaUgKOxSySehyTcJxAQLwKjbtpUyShEl0IGkcpJOpYyHg16LjbZdUPySRkB3Ge3rWF4tw/srhUhbKV7NislQUQ7Al5WnIVu0uQH0Jp7JpgSVJNz2ayNSAWI0liQHwJkB9nnarXuF9gFBD6WJASrmUtQAclsMkqd4YxQuI8QWFoe3kKJ5tgEnldLnmSMgetVv8WsMVW9YSJYlACQXSXUOsklsDvSZwigkri0rb2iCLhT/AOm5SATpYmNLwSCJILNVl2/aXUg3FXHWCnQnRhBcqOqeX0I7M5EeJAFjq9pc1FKXcJZSUlyYAKnL/wCPFFTwrXLanYEkpKS4904bGBsz+dc3T9Dno9Ii2E2VBYMMSCTiHwMO+K8j/ajglG6hklvZhuc/mV+ZzXq+JSplp5lJb8Qy7Oxd9jBrz3jl5alpI0DkwS+6t6nGVSJ0eF8KvgkTu+/z9a3+EU4DCf3aZ29K854WgQfWD/P767V6myAlD9N92EYHrj5V6H9RVm7hboD4SlfsUG2QVBKVEKLOAVkBzEjyDVThPENIQCg6dKFHSkkgqCw7ZLHR3h+tMeEcWlFvV0tpZ8MEkhm8/hnrSHh162q0Vrb+GlKClpgB4MmSwLbHc11X1Wu4rx00zTteI3NKwCJOlAYJljJ3gSp5DbO1LpQ7Wm1W7YIC/wAzGFEEH5+lNcDbTcJuGHDJG4Gw/Uhmfrpm9/hiFPhxJGTO0BsNUnJRdIZJvLKWrw0sCI6n/E7d3x1p72jhABOMDq4d4jrM1mWFsD0fDBIg/P0b0qi+KUggJMMZCj1jBH31zSONs5m7dvkJH8RiDI/3bt1+faji+hIdC0wgPuzviOs5msC0SpEAHUZOXdQhndnAcPjqMN8NbUkp1EpflYMTBJeN3gBhUXEFDq1LKLQ1Eg9AckkN9RtvineHSV3FJOwCS+8F49KBwyQEW3JYqhjuQVD0Jfp8qvxFr2SlaUqwCFO8spLOXwT89qWu4u8C9/hAEhi5C23YpkCHaBPnQrR1LYuJUEgAscP2xM985q3B32tvIUktJBLB9J6gSQxH0miFA6DqZtSoMaoILhgYGZZzFVTy7EoKlJ9mqAUFLMSC5IaGLsC29LcbqCPZtukOCQQdSWeR6N5tmrXAEklnQoahI7Eso+Zcbu+XFNeJISq2P9QDGQDgOW9M0y8yEeivG2121pSecEGRvpYu2xh4wRBGzHCqKVIMAMA28QXEAvGO2anEcUQu3bUJBUZDvAAGJ89/N64VeYhj8/hg1KeDo5Q0R/ESzMJD7OxEPDYpi9aUdMGN8H3z1AAAAx36UtdvD+FL6h6cvf5VoXFq5Ug4SnOJKt1SSWGfWkrGRG8opwiRpSshSSNQGpoA6jO+NmplJYFSilmMT3aHxLVVCUgJYEuVHzJ1bYw27dzVLzhDOPdD8ogOobevbtTLBNuwfFlWBOoMohmZzJyWHnvVOJKtBAMlYaPwyp57Q1FKCNRcCAIfAk7k7v1+NdvIdRKSCNQB6437SPgaXaGuhC3xp0gJ52dykuzlyIL7y37sHh5LFRLksSGIBMiYOw8/VmxaSZABVqcxId4LwWjejcFw4J5mU61OGzBy5PwpOm8D9VDdhYYNzaQQSRkONhnA8vOg3eJcpAmdJfI+fZnnvRkJTbhKRpKtIEFsvk9aqi06kuGGoy8u7sWHpPSrv0IX3FbXGKhK9BdKhtsw7ROz+k0p4jf9pbUABASoFYKgG5oAaYAzufVlfDDlcpGWEdNg+3x60keDUZSSXQXJU4JhpVgeWKl1MvBRMizbui8orSCLaAymVzklJI2ThKgP8wFO3OJZdtaVLWkoYJASxLMxKyncszuGbBNaHD3tJLs5SAzuQxM9xJedpas63w6rei5bBUk++A41BpICoJADu4cJ7JFUUrCzN4LhCpSEEMTw2lSkmCykJPMD0YPGAxreu8Em2LNu2oEBKiCBAg7jYuH8hvnHIuI4pNxKtSF2i4UcAqclvxuQQCJgZ33OJP8AGtECClYAfqAQGOPWmk7oRjfEXRouBwVFn0uQ+Tt5tmvD/wBpbv8AFDczIAf1V1avb+IoCCtQURvsfQH4R3evA/2j4p12/Zg6U29LNqIIUtwSxL+dLxLxgb8IhwXAJSiS7j9ox5NNa6VJhKSHS0EiT2I/nms/wq4VJDJASGJYEvMCYxT1kDWS4Z3AmOgiPvpWnktt2ejCqVF/7PoSUomdKCzBp1Q3wjtWPw7m2hKiSSX5i/KAlTS8Fahtt2rW8AWfZoVMISTguzyMkww80jyoPg/BBSfaCDpSkzhkDn6AOVRgaadOnJkXnpC+1ShiYZgJc46A5860bV8KYbsIDhu/U9Ph2pbxPhE6BpJUxGX8wXxjYjpSiOLIWDOIEiIz18v3qVWrHsPctNBZgQc9VdPhTfhwDJIABYuSJy2egag6gUiS3UMQ747MJoXt9EOYAlwBlyXx38qVqzrHuKtmQhQA1NyjmOo4BzgNj41e1YKEkqSNSWGp3YO+S8u0eWaS4O6dYDHJDklnUcjdRn0rQ4i+hKWJClFBZiCSSDs7sxpWnoBW1xq9CXCSR5kvpJLbO+/Wr8LcuKSQNRjdWA2WJjaD2rPsr5A6clg4DjqcEggNMx0FHs8aBqQAeYS6dI/FL4x9KDizg1m+nmJ0hQjlIKSCdw5Jhh9GrQ4K0yAr3kkHOSMYoHC20KS6Us7EHcgH6d32rnBcWoaElyE+6WfIic+vUdwSEtiyGVhKrDiWDg5cFs/frSvHcKLdt0/hY5iSkwGgA7R+lMcPeIEnUlQmXAgAlxjy8965ftq9ipAcmClQGQ4g94b086dbJvVDirmtbqAZlA9ZYuIJ2w9JAlgp04Zs9J//AGNNi25AxnAzEfWs42Vp0ggxDz236wag22hlFDg4RSghYA6QT+bIHl8R6VqKKkrIeBpGkB4L7s5/rSfDX0lKQTkwN4Y7fe9M3Lj4lwjaQAcuw6g/tRTtEJLI8iyQUp7keTCSOznfp2oHFuCQzjS0zviNpIfypq3cMEhJPMHDwxI6dKAqwFKXBcIHYzgP5xPSqSjjBBPOTh4cstmSdIGo5fq7YauXkEONWqQG9B0G/r5U3ctq0KjmIgGQYafnQiFMyR+IH/CCA/m1BxSOUmxC7aOQmdYgMNgXf7eopRLDlJCwGBIw3Qu/1pwWUBSiSZWMuwLNuWZjmhLtJU7BLagxSZcEAktv97VJqh+otZSAswUgLdzLkpnd+lHWvSwDkFRBw/o3f61OFCQo9SoDcw3cye9Uv3UpJ1KOnXs7DZiQYD+WMNNUSxZNvInaP+EBzkklyxy4ZwYYfLFKJtuUFgnlbAIyHyx+/i2tTlg0Kgk6uvzbu89jSqklXs9Me9tsDG8486hJmiJ3w2yhCglLFhLS5+PRi2BiiotBSUMZBAdgQCzuegcd654Xc1FAI08r7AKPK5fpjJ3ovEIBtp0kpUp2Y6gEgguztIjFOtWLeaMrgLh9om2suUC4zyQNSCCCdp0t/hpjxoAXLDs+lQboNISzhnM46A4pThFvxBJMhJBjSZUk6WJ/zF/51fx3iCF2QGH8O5pKg4cANPVj+xqqd59jmsmn4jaf2iFaSEkEEpcyB8TB+FfPf7RcAoXEyX0TIE6lPG1fRlXtYWJLCeuogOBt7pPXavOf2kR/FSRolD82feV3EUON1K0DtTPHcCprQUIcf1P2+Phr8HaSQdM6Unpkw+Izt8qxPD0haAHBADTjbNa3B2kspjo2cQXV07sCPtq28q2boPB3wIrQm2A7KCfzEOwDQ4rQ8N4Mm22oJLAEZYMTMywee9A8LvOm2oiAEEBLBiUgl2Bj96B4ZwaV2ivXCkyxVkB8wzedTnnqfuKu3wP+IpKQnBBVkNGP1370C5wKUpFxBcSC7NsY6N2pfjLv8NCEBw7neXbJjAximBcJXEpYOGZu7b+YpaaQbsW8OuaHUXOkggEAuXYP8Zw1afiNkEhi2pOBsxE4f1EilbXDsi4QwLpV0OQ7NP6/qxYWhV021hJKUtpSowG+RM+bUJZdo7QjdQCdITgvsTK4b4u39aOpK9QgsQAWZt3d53fvPnRrrPqZR290uADkuQWg7UUgD4HbtOe/3vSuQ1CfBkMjl90uxJO2O07Fq0ULI9oGZwYZ8JOZf59MUPgeHUzQRpfcQNm8vptRVoAUVoyBpIGQGBAP839KLF7kFtSYTIcbOJYjp9+lc4LiLigQTgAzIdiQWLuM7z8GYsBSUBJDEyPxatUy3r386BY4ZTpKGUdLFBZJYv7vRQmMR8FrZza7lEceSkawNOUmZgdoLR+sVrleon2RS5Z0ltmecPHasa5wxSjIOp9IBfMe6xZp2eDvVr9rUgaSpiQxQDEjL5T0VMHemYtJm3e4kJYkaXZzMZ3Ax3xQk6bqQpLnq/Vsg74+YoXA8URp5lOGcKIgmczBzTK0JSXbmJPM2nd25dh8qi6oXKYPgOHZhI55foWY/TLVpXyOQqcksACQ5LlmGTE9e0NSRuAqTODnpIgjpnbYVZZdkmG0EOnocEQR6EYcVyonO7H7aClJ1FpUR+I9W1bUwhADkK94JBIMwS9LkqUkOlJOtwDEpB3Y+hDUcyjBfSiWHVmEPly7VSJmkdvWgorUS0AS40t5Fq6pI1HMEPMS0M/6fGiqtAajLMB3PfpVLqU6jy5IcsI9c/ChJPbFTOKActuoPIIwTA2270G8jmcpDksBuRy/Q9Wo1y6XISPxt8B3I6d8Ufhw7ln5nb09R8KWup0ddZKoQyVEpBOoNBDlgxJmh8SpIlTllO7dX2GRO43p8EkHmmIMNuzt9tSPiSElSSSTqJSQ5bHTYs/2KrOKUcCRdsy+I4RJSQSGUpoxJUIaAZHq1UQrAcKPN1LdiwMjeeuaZ9lDAEsvBJO5DuxONv50LhbIcai7XDKWBcEiYAYBnIf1rHVs1XgT4PiCi4hJSdJBYhyXcBiCElsHfD1RXFwH1M7A6RgjAaS79AZEVr+wSNDoBksAHIkB56ZjYUlxPBKIGknJB/LDgcinjHaaEo0gqSbEeEupVeQptJKVRp0uU3EAbSd/j0onjxKblggSE3A5huQGX9Rmr2iRdfSQyLg2k6kEkOZxjZjS3j/MuwE6g6Lh0qSH91iYEkyWB3iqw19/yK34hziEhAuBJCkuWS250szDGPgfTzP9o/HlC4nTpSNGC7wpY/SvSIQoLWtZNsAAEDlAAID8wBJPU/189/ai0hV1JJ0ugQ3dXau4q6sjPR5Pw0EIAbKpeGHx8q17V5SVEpDuNx+/beMUhw9ohDJc8zfABy38vWn7NpQB5idpiD0jt09a9Lkds1QVIa8ESV2Eh35EuAJYBmDbnr271fw+z/BSAAosgKHQaY7P1wXpbwG4BbtwxIE5Gxx2MTVfB7ySUpMkJ1HI5VJBfAy23zqcl5vkCflG/wDp0BYwX2booggkYzRjrSpWlIj8JPzT6bPLHbKIupKmS7BwCc+9qlj0+VaPCXC5cDS0OSSxx5Db071OSoKYtZFxBBblALgjOqVCB60/a4ZIWhdv3SGKgAcwAR7wZ84mr8Yt7UOduYfCM9aXVc0KCiQmITLkdhuPP5NS7OZOEtYdO5YuAd4MgNnDN0OQ5c4YEOWkwN3Ox+X7Utw/HJKEk20rKlQMbRkmXn9K2ii2pCTiAGB3ww3jo1JJO7CpdjNsWVJY6IBA5C7PlmDjY9HoibZBLBwpmVAd2kj9umKrw3iKkhwd88xAn69v0qtu6q5cDrKSwJOG8gWHVhnr3Ngpl/8ApwzqALAc2piziOhboS3lTdhTID4KJJDkSTLH6Hy2oIuBSAlROkq/El+UncYzuKVR4kQnSlmSmDAJckFhA64g5603YU7ftKRbBhlp3BgsTDh+jFvPAqvFWNNt0a3IGkjq7gKSXBY+pc7vVLzqsZIVpAZixDBhzAtA+c9aZuEmyXILaAwBcsd0sWLbsXyBRtt4DSSyAtXLgTKQGgRqcYICTu+x2Jl6PYVc9o6nJ9GV6kiRu84zXf8AxC3cSpKkp1AHkOS0iCACQwJb5YrTdBSnQlnO6WxsxDv51OSfc60IHiApaEqYMrlUFFJLNgggP55BFP3LClIbWoKDbgl3VDkAwSCzOzTXLjMAEgAqkswGMnILx6UDxC5KigJKXLzLvlgCf9zH6kTuicss00pWoBJE6i6mCg+mOj7uWHpREG4BzhKgwYpJxqd2PR26+dL8N4gi9ZUlJGoGcmfNP1BiPKucHxgSlaVEhOmQt2fHKohyGHzxT9aRncWa99U8oIVpd4ePwkNI++tF4m2wc5dPXqOnelBxA0BzBBGD889TRv8Aq0qjmeNicT07iu/uxfck4tHQhRU8icMCMDcdjl/jVlWwQXDYxJDN0L5pX2yfaAnWlzkJUAro8NtRl8Yg6gQZg8qvqBSKcaywNMZN/ASQS4M+XxdppS9ecyCJieobG/lR1XkKCQxzughuzkCkOP4lNsPlL7AqY94we/au5JWtnQWRZSEuXVqa4HBdxuGSzfCoFjUhlfiLsdjqUQTpeYeaVHiodUGVA+4qA0CEZh56iqp8Wt4OQoqlC/xQ2Az9S9STNNGkbiAbatSi6ju+TIIOOgIpYqUspOkSos7hiHIgkuYOO2A9L2/EUhTvDk6QhSc/7ZG/XOabt+IIWEAcvMQCkKAMFhq0jc+VFuxKoB4jw4K7KSHU93EHUSkgiTj9aH4gFarUtpQtoBUBpiAGL5MGg+IcahN6yvUG0qZgTJXazpBOS3p8Q8f4raSu0qXAX+BUK0uTIffaqJ3Ve/5BRvXyQFKJL6kwoCHbp9K8Z/a5TXw4HuPGPeV36ufWvW2/GbSrayLjMZUxHyZ5ry/jik3LgNu4gpCQHnLk9R1roPxWckeVt8UAlmdThg7NOScANvJ6NXDeCSsu5KTKQ7swCQGYDIeGOSG5icFZKxrDhTguC3XoO5/pVLnBqSQkByPwl2AYJIcMC4c5gBhjVXrLpujRJvYWzfUUos2wSVAJJxCWCm6OcHooGtRFwBTpZwNId42YflDx3A3zWXaQUk3ApyohQC93S+mdinSPNKS+TT9ri03AdC0qSzJ6gmRDuJYS0jepci9Bov1LptgFxEs/RvgfXtWijjki4CZJAGNwQfIkOY8+lZybSodiQrd5lpJD/KuqVsCMy/Q9/wBMxUmr2MaviHEpCCA2ouXBGkDOXZz9vWGri+YOdZnmd2/Q/D4Vbh/eSAxCyztuPX5/YKeFcKDgFodJMl2I5j1+ddSRwPw66NC2bIOzgvBJPaGPyatjgFgqUvUslTQSWA/yksP5vSPD+EMVOoHyQT3IYEsdoO3nRTwx1EoUhQ2Yy3QAqZvUGpzp6Gj7jPE8MSTqGklTbAnGQMxLtHbNMrtkrISAwA75y+xHxgbGSXwpKlHAhLe6WBDAZVkD0q3EhSEurTmeUu3Vg5wP5tSAvNGTxp1AFIJSk8pbo8scg74jFThAeVLHUbcbv0b6M5beA9PWLQIdKsAq5cx3J/ameFu+0YqIJSk/hM9iAqA3xplqguVPAoLKRacpDwVAHlHWJD9WY7TV+O4DSknVKZHUM6wUnIOYLuM0NdxgStilaYJ3VllHUHPTfD4qcbbUpNwrJACSAQSGgY6Zx32ODoGw9jizckJBGnluaQ4cMygZB7DvimfDrV1h/FJSGBfpPuvONiT08szgLrKZQULhYEKJIhg7mMNIMnc1tcGyUYSyCRDAEuehZ/vtSPYJawVv3khSHUwLkEuB3w0ddp9aXF4JICASGclmaXw7n6yO9TiHUoKLtIYY0lnEbCO3Y7LWkpTeSSoNiTAJnS7QGgZ7vtGVNndNIY4a4rUCC2pRZgdiQxlwYMTn0rTVxCtPOkOySB1JMAy3T47UhxASq0W06ncskKkMJ3xuDHlTfEXAplf40Jh8Akg46iM4pOlaJSyaXCKDQlmJw/xZqcA3iTsdmrN4dISQor95RPZQIiDg7bVoWS7AjbGYimilruZZhhmWPUb9TXfYjokjvnpn0oFwkKYap+DN2pkBSUge8cfeKeObTWiTBqQWYAD0/nSS7SkiGd5/am0uASQXJ/pQeKvjSzK1NuH2f1Pakkk1Y8W7MvjLDOQBPWWz+u1Z54UqWkhNuE+8+4lny3p/Pa4q6XSnSWVu2CP3ms7iLShcU0zDhz3YDaTJrPKKWjTGRfgDJGoFmHK8Nl3jptTWoEFwyQCYVntO+Og61nWrqQALgAU/KG3ChksAW/rimWAIQASGIckkD/uLdTXaRzVsU4nggsoUEkFikEKEAEqSzh3BD9CzF9sy/wCJIvLtJChrtC4VgSnUpICUiJJEgCfhWrxnHC3pKQxLpSkltS3DDo25OwrF4vwvLXAApZKoDLUVJKgWTyKcApIkCMvV+KKa8X0FfsWs3VG4VhPIrKUqZpDHErOoYyCGhlUPxhYCwEJU2mWcczl3AGfnRxwxF0DSBpJSGTpSlKWGp5ckOYODsCSvO/tHwKReYrchO47k5DP9iAGFIxh1I62YXh93lAeAP/kPqOta93mtFwxKWaHG+ekY+tYfAW3U7ZcB9pd87kHo/etu4E+yL/lJMiIV99+tbeTEsGqOYlOAuPaS5AToTq/7Q5fvI69zXPB1ggKUQSsCerJkkjvH6mq+Hra2kBLciHDH8iWxsY6fpQvBLrJSZhpBEcgMg/GOtM9MX0D3FgKxPo+kOSwO2fOmbYBcZPzw/p9e29LXQGJQ7QCQIkP8JzXbalJbUfecOM98iH+3pGMgpKAAHkE5Bbs7PHkTj0pzhbaCFknCiyfRyWZyf0NK8Jw+r3gG1MQfXBOf5b7PcNYH8QBUNjcFsgE9OjfCpSYS9q2+pQLBuumc5EtSNm4SA8h4IUTtme7/AGKbTwylW9LyWUCMF2wZyfLbrKgBFtSdJJBHZnDEAv2GXxSjG9wSksr3eYgxDkQw9X+NBvlIPsydRf3WB5g2+SN9jU4S6onVocDG5Dkh87Df+TS7w51e65kBiHfMl87ikFLpZSVCQGyGOQYd+rlw79aCnjBo0uIQ7N3IgPKe48utP8OgISFFpEdskefrGazE2VgJKCkhUKSU6ik/jKeYHo48+pqkcoF5B3LbIDnWAnSpJByw7mYmcOR3cWAEMxZks8ZISPXb1isy1dXbSUpUxYMk2zIYh39pPu9e21Bvcdd5jc0SHdKHBALO2t0mA4bu+9U6Oo5So2+AKl6gSWbSkqSyi4y+FByJYYkb1a2W0JCdOSUnu3O5hQlgG+DtWIPELhKUr9mFM40h2BgMdf4gAWMHvij8F4gtSQFaGMpZJUJyRzOMl/I0r46s68mhxPDhXNa5VMxUCxefeTpIUexDjtSBCtRLBZBAL/iBITBHd65f4pRC5BUSAU6Tq821YZ6DZurT7ItqJDsEEuxn8THOfrvGUcoPY2OJsgW9LJbUgO/kduYSMU1ygSl0KUDA8mafef8ArkUnb9mvnWQASHYkAns5nB7xitIcMlkuApWp2UdRb4Ajz3qLTJyaGEhCgAbjLAk9Qz4LZ+PlT3AlBEmUk7Nk9WZxSfD8In8saYBwDEAYb1j1oyOS3rZiksW3ALB3bY/KjHd0ZZ+gzxJKS4lO+IM0yLnKiGL7bQ+DVfZZ0HIeZG/z9aGUPpO0EsY3Lhniev8AO1OLv1IbKL4go1Eu4HdlHPU0txHHJSUuVcxYM0+sfKjcTOsNGncP1mY+NKXOHSdLMZdhIkdjAqEnJFYJF79+cKMDdIx1Oay73EKGhgOb3gJJySxJAAYdKvxqmJiCG2l4DT8x1oPAoQEpGlglIUXDAEiO2TtFRcm2aFFJBOCupUsEMkpJhvwt12L/AGdmF8SknUc9CNwC4ETkfZqDh0IUogEnRs+GeNjEfKgcVxCTzFDFQIJafIdo7b0JJpBWWZqrntOKSoJDKtNpgmLiYG4glw8/AVocZc13bKTglZMNJCd89dqyEnRcSQQGBBOoswuW2I6EOZ83pzjL4F+wYSlQWpzjUAkEHp1+5qm218MElQ9x5ShZLcxUxIGMt9ZasH+0V1SriCG/uw7gmQVDPpW/4xdGlJyFApMjPbmfYwAa8p4xx+hSQUvyP8yN67iT6wfxMfwy+yS77N6kmQTh/wCpdqe4ibS3S4UgwWYEJcfB89+1ZfhV6SOhfrBcmdvl5mtBaNaFpEAh5OIIJ+n8t/VlHxlk/CTwlToSXPuAB/wshOeo+rbNNPCyfYh3SwSXfI0JGUl3/Q9Ka4XhFIsoUhiPZpJDy5QHYx1wW88Ur4VwWqyqSDDgSydKS+HbymKak7+UJ1aNC0oq5XA0gOSOzRPRum+K6vgVFZaSry8w5OI7CNjmqcPaSCgBTKALl3eT1Z/qO7NXdZSLpKx0Qd3ASosZZ4+2qLWcDpmjZ4ZKbSsrIII2l3cEZDdpiqcTcb3igAgFieZsQGAZxtu/SO8OlSLRZIU5yFP+IYhiJwwYVW/w6CoEkursTDFu2f5VH5HO8BdSz6ytWACC/kHyOx6bUfjBlCQBjm79c9cS8HFX8NtJSlwBKWjJMZI3/nNL3FH2awhACwwDsS0T8Onzel7hHOAtFKtSedkyzO77ztWtfDoKxLzsOzejmvMFAtW1AklSkKYguzs5kZf4RRL9y7bAtgq0qbXzOeYK3bAYE7z0eikK1ke4Uo/GoOIAYs2JmfuKDZvEBKTCgknBAII5S07Ceh9HzvD7pLOh3tkhlvhsw+5DP07UaxxX8NJhvZEseYOHcA6nS4gfpTJUFluNTosl0ycBhEOSnbcuk+Yq/E8KEjKkkkaTkOTgp/XcZoN27qtaVO4S4c7NkK36dfrTFm7qt82AQxKQxCiBA3I27im6m2dVIiPDl64FsJyUuYPYN296MGCZotmzyjm1MGg5IBALxLHYD9acv8DpuhXvBgl8c0zMyzNgRnZfWnSCmARiR5kn9eznrSykwxpi/F8E4MPBkl1DOBuI3jq+3PDuHJV7yFezSAHAMqb9Xjv5Me4cGSZZw+Wfzf5vvVvB0BQUSwJUCPJzIcu5Az86i5M6SwNnhlJ1lwl1gl0uS7A/U+tNFSCpQBOA7jcFx8KstKy6fwxJdzIE7nzjAzSVy6nnBBIUWGxAj9h+1JLBHZr2lgCCFDGoKHaOs9qdtLStJfmSY22wYOXpHhnOkp90gMAJALF2G3yFM8MWClAl5hnyryJ9KfjeTJyD1u9AOlpILtBO1JcTcSAUl0sY79J6UzbuHVccjAaNgCSwBnNKcb74OmFMcbgdOoiq83lJQWTvD8YjSopHMRMyIfr9KteshWnUHYu/TH6sfMUmi+XWOYFirrENBdi5w3pTcskknJbAZ/NsetSjK1keqYrxQ1KL/hDM/wA/of6VmcMeVEM6dLEThoy+PI962CQkkAPElx367/vWdf5U6ieQpDebiCJ+X7VCWzRBheFunKgRsep7dGef60qbQVpdQCgQ77vGP6UZKp1BySRqD/PEBnDUUWUlKDJUJf6HZ22pXlDLBkeMkJXaTGlSVAsM81vfLE+b96BxnGD29hICcL5XcYAYHJOJZs0xe0Jv2e4VpgvC7WeoelfEuFSeItkagAlbhwQQQguHxsWp4pY+H+Qm9eIWh1B0g+6zsBLkHMtIrw39pUL9swS4CYLNuTgkV6m7fI5rbQN3BJJZuz9qwvFbi1FKkEI1JcjV+LUoGdxFHglUrFkqR53w5XMUgqzPTHVwx+3G+qbY5k4IT+EsWduow/b0rK8Nd1crAqYFsnyiGj1rQJCPaJfKFaT8/IHGK9WXmwWWi3CrUEIAP/pB+/8ADDCOUYz38jXPBOI0oKVkF7aDDZ0yOxYgHsPWpwSQUAaSCUAscN7MM779GnOHak/D+NKAlUHmTbUCQQRoSlTl/wAyUHoO1NXUmT1Ru+1e5r1aQkYGHHU5Oes+WVPaW2uKYAa/cywLS0bz8IpkXk6xqYFQ92Xz2fGY6mcKoR4VI9qQxU6Wx724dsMEmOu9Q+R/gGjjFoAASSlnYEweuMkN8YwaetXkhgUCUmHcmWkv8s1Wzw4BCSA4AAEHS7DL48zWgeEQcs7ZSzhmjvEelRk0UFOIvKt2gtOXYJyz9vNh8d6yLgu3CoANBkMAIkAPI2aa9Cnh0qASomNwRAff1ee9J3XPEaRyoSmCACNTsA53mf6UYSo6SFfDULQQohSnQkEu7AhZb4CCfLpWtxijr1adaVFuhBSkymcgb+farnhFkE6kl04bISSzDrPl2qLtK9mgOEqF5agDuNOB3cmO1FtSdi6MjgL67RSCEKSUq0qCdJZ5BIwUnMfA0KxxyVB2QQQf4blxqLPlyH2L9n2qeLV7ZNpLqQCsu7pB1Fp7YbriqXFskKyoJAP/AOScyDHy3qtHG+oIHDlaUl9PmQSA7AhwesdPRXhrC/ZpKjysIJfSAonSPiGcNPQilrXELCtILgpEQxgB3TiHG2K0Lls6Bj4dwTj6Cot0qKKPcMvi0lTMOUMScu5971PXrQwR7ISDEbQ8YBbH8xmu2rQSstuAekuZ6O3yalkqPslCHDBsOMDPxjcQ2an/AMGoILRCiA+mYfAh4yN/jtvXgk/wNWACDluk9REDBmji1yqL5E79Tv8Aflmj2kBkoABlyQIES/QvUpMDDf8AWk2+dfK8EEnf3S2zd/pXFurUQC2xIYADsT+1XKRH4S+lwJZ3aQdg/wC2KltUXCPQqMGGeTE7VNsi8D3BMbjguyRIHoCM7D5DNaoWG1d2MZnO9JcJY1EmGwJPU03ZQzDUQCep38+/SrcRi5dl7txWoCCWz5uH9erDFKcZxAa2o9wwcjGrOPWnLzllOFNMBsD6fc0jx1on2YSZ95h8PUTT8z2JBZQBPGIBVymWfbO+2I+PlR73Fhn3lgPlnyJ3pZPCqBU4Al+p22btj61Xj+CCQk6lHJxk9KzJyovSsl65AOrY6hhtnDDrSV3jApKUpB0giSCHcjfy3afSi/8AQulXMpgDkfrVP/D1JYOWDMQHY7MAHEfTvUsllRE3EpW5BdpyxDncZ264FO2lOApLY3gu0vMetZLq1lnkB4bUwJYHPoT1gUxwqgmSQEgO4wwBkvkMfKelMsBaAeI2iviLWn8AYZA1FQUcbsx3oniNg+3RAHKpyCxwHYYgK+Xas7w+6VXbCtELWtbgkMHtpEPHKU/DD1t+JXUou2nc8q4I1EEBIaM4etMlTXx/sjYrZSkpIElyD/3FzEAtvmvH+NcGjUliZRuHPvKFfQlI1EbAgvsfo9eZ8S4QlQ0FRTp/KVbnc1PhbjKx5ZR5W1cKUs5dXMqcbs36dKe4m6CoOS+gsWf8x+ENtWRwSvdJfDH4bv39PrWhxaks5cBleYYEt3BB7P1O/r9PiHvAWwdFkNk2RsHi2mYx+nyAbCUFGn2aiHYMlKHSIMAwdKnnsRvRrN3kUDBTbSC5DNoSIDYh47v1pfhQVWrYBKXKJYFoWSz4g9xJHamS3Yr9h3w24FFlB1hmOCQASCxGDvmQacTZJFwPpBWC+w5UpGqd5dz9ayVWlawXIIJCSzgFxzGACgqd4YFy4zTXh1884vMhKnYspjIBKXg7fKTFSnHuhovszQDvqLBWmUgtu7AznPrTh8VCSDpJSwcBsxM7Upx9sukhWpLQQ3mxBx9D2qnEcGpQCwSkB321YhiZmXnG9ZaT2WNRHiaFBlBgPdLEgSXcgb56RmvP8T4lfHFLth/ZpBgiGzqJOSWd33rUtWyh1HSWGpLBwP8AEY7Y+lB45I0XFEvqLAneHJlmea7jaT0CS9Df4UAIIBZ3ABES6s7PgCkbCVptjWklSbhOchmgkMd47xtQuBBCEgElKiUqQoAgMD/uYtE9MURPAqZgsMlZhRIaBjrmhfSqBVs8pxC1p4hAthxqUWaPe5n3EenyFV8Y4xQA9mVAuHYFwxcFujn5GvQK4LSv+IWD3FMC5cEYMMSC7d/OgcRwigkKLgoOoB2OxZUD5VpU1abQKw0mJWbha25GpKUkksXKsliIwfJqc8Qv3UJChcUx66YOc6egeg2rmVaRIwN3GQZn4O3lVOISE2hJUVktOAAZLzktt7vrVKTehlo0hfJWIUQQHxBcnaWgxjNThrgIAIOknuxw0/r28qibbuG2DAM/n5Hz27Vfh08iSEuxGTGWlnh26+tee2WY1a1YfozkAzHl5R+9RN0kqyGUAxDNnEdPQzRAoiWY9NWMljB/n3pLhlwxKglSoCeYwzTs7tmpPIjHzcKmCWLF9iBBLAjZt+9avCpQlOpgHMkhi+MffnSnCFLpCwAFJaUsO0bZw5rX9ngmAlT/AD9O1Ismbkl2OWOHthQUxBBMkbnp9vimbDgoEEOC4iC8saraKSkkDYO4h2dxt8K6t0pQqXA2f9c/OrxxkxyyWvAOS47BwHG70Libo1jaSA3wD9qDfOlJVu0AR08nJYAGg8PxLhJwCmYmZz2kRSS5Ow8YHFqAKhJOoqgBhjt8+9E4niV9NJALEgEScYf6Uou7pQtPv6SMkH/bqaYfOGq9vidbOQHxuMmBJnu+/apX6FekNeKVJWArm0mN/TrQPbMlM5/FsSPTHp+9TiVLDlJV2SAPJpDzh3qX7zJ5lEOzAukjdTeTULGSApSdRJE6OYhgQxMiD9t3rP428Fn2aZASNZMvgi2DupW7GEEk5FG8V4q4Lg0rCEKSU6kgG4CA5DKVBMAFj7ycUFfhvsgWUtKEJaAFKcpFxR1kHqxYHUXJ2AtGH8g9XYAEk8ZbSm4FG3pflUADvpnSdSnJZ+mwbS8T4hXtkpDBra25e6EgucGkOEvpRdQpReFFRVygvcQAZh/w+jVPGeNa8kpZI0KL9v4e0xFNK7S9gKJpji2CVLCX3js7dc/rArIveJIRpBZiHDkGCSdx1eucUpSiyS/We8T5gwK834wVpWkORy4DADmVsf6UnBDrdWNNUgnCWBdQlwHxqaQB2E9+3rVeP4chBSQGShROQZC/t5fpvXfDrmkIcOVAg9SQZf7NG8VJ0qeAbJjPuagCR8PnXoxbU6KS8tgNAKC9u4eUDlGoKGlBknBBTjJYN0AbFm57IJURrBflDMoEMwJDwQD1G+WJ4XxSjcT7VQC2UCkJkflSSJ0gDo7iaLedRGkG2X0uVvBLSA7EkwXzFXbawSSvJzg7t5amSLQBdKodidxIEE/mIBgVS34UtY5lBYKioKKdKnVJLpdvQAEgPNFWsWrvswQlKRLRgYIGCA5mZo/h5TctqAIC0rdSGBbkAwQXTBhsgmWqbm1lD9KeB65xo0C2oALSZ5QAQHTqTsxlxs5HeopYUlDgpZ2UCACMEHVjPes3UnTBlKzp0ByUj8Q0JZ5KSpmJSPzU0rxT3fbYki5pgxk22BIDSQ46ENUJcdvBRSpZNPiEvbIS7FOA6SkS+BswLyJasS9xhUyQHCEMky7Nk7+vzFPnjU3gQhWpDbFy56tgNt5UrwXBwhiCohwFOHGSCWY/CfnSQ8KyPJWM8D4gsJSomAuR+b3oLH1ePV61EXwX0gEKkuJGoMQdmgyM/Osu/wAJqtoEBi6ZPd2O8PiR3qttLh3KWT0Anr+kUsqegKIzw5SRIl7qWIJx+UyRDQcv5US9oCNRJwFAQnE4nDRnFK27q2UFJCgy8gOH7jIIaCDPpTifEElEIBCkkDUXguwIIbDd+rUZHJHbFxZVLEBlBQ5APeLEEgY27Ue7e1kAAEJgOJL5LfeMb0rbvkpS4ZhKQGHeMdW86taWVzuBDY3YncyfSoTZaMTob2sOY2xu4PmS/SPifg0WzadTs4LDY6nPoCxffvSiFzkKdgwyHOXJxL747GmuDUTbKScEKEO41ANJyGZpg+lCLYs8IeUkNKUynbt6ks/1+CqNaS78pTEDuNxJYD0+NMWUsGUTpSHLFzMgu2NvIUO5e1KDBthGBgYHdVJJ4J1klnh1FnM5UwA6BmL/ABp+2k6WOSSz9KDw57OTggZElprS4WyAziXgP9xU1G2Q5HQSyhSUkBPvGC7evaauq0Vs5gbiGiQO9HGz5/ahXL7wOv38zWroUVkyZbEbtojU63BwIJDSGIIwZ70rZWdZUwACQlyxwVbeoq97ihqiW9Afsb0uLy3AcDZgA/r2/astqzVGGC1rhdIJ/EVgqMSz7N3Ndt2mWVhz+Eh9IYPABEdfnNHXcLRzNDjPclhQbnGW7cFQc4S+pRHQJEkPTqNs7sFVfUggKcjZ3ZtxEAs/xrzvjnFJvXUoAH8NSlKV+VWkhKdXUvqPQAbYaX4leuOLaLgSY5BJO49otkW2lynV0BBFKCxbZYJNhKQlKdYCQC4KhqOoczEOCdXeK08fF0uxHJE9usXkYTyMLZClkpH4ivlOQgsBOkdafV4kpR0hCRcKSn2gLwGchJTBYuAohgcGkLl5PtbZeEpCNTgh1qSwcu5YO7vgmm7q0LWCmLloe7DKAMh/zAYBhyRuaOMYGowuOC03iCNSUJCDpaEgIWghKve3wHJeA4A7xXEpUtLawwVkM/MhyQfdcS3ljFHm4XCFEqTqFxQIJKhI0lnSAElJHURmsjjkL1I0m2pgQslUsSl1dzBxjaqJdTSfY5YVo2eK8VCUOnV7zEyYOI29Q9YXFX7iyCEiA3unqe3Sj2+P0iQFAiAomHfA/elBxAzpZ9gxxGSO1Di4ujsGTsat/wBwP8ivqKb8d/ux/pj/AJGpUq8POvllJeX6CHC+5b/1lVFf3XEf5l/8RUqVb+X76ku376Cw/uLf+z/+hrO8Z94/6t36CpUq3H5vuJPX2N/wX+5t/wCmaV8T/vOH/wA3/wBalSs8fP8Af8ln5ft+DnAf+dT5n/jXreBwn0/5GpUqH9TtfCK8Wn8gvEPc/wBq/wDimq8Tg/5h9RXalZ1or3BXMp/2/wDI1yxhXmf/AJ1KlB6HQXhcJ8z9TXD7if8AOPoalSovY/YlvKfMVz/07f8Apj9KlSqce18ojy9/hno7OLnkr/kaSTn0P6VKlRmTXcd8M9376mtjhcff5qlSqcezJyk4r+9R5K/40Dif0FSpT8vclAwL/vK80/QUTc/e5qVKxm5BP7Sf3CvNP1rx/gvvXqlSvR4v8T/fQzvzDln+/H+ta/5Ir1S/cX/k/Wu1KHL5V++gF5jznjn/AJY/+59FUl4771n/AFhXalVh2+p3r9DW8Yx/7q/+NYHj/wD5n/2zXalS4fMvhlJa+wgrCv8AMP8AiKS4j8P+RP0qVK1w2JL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4342" name="Picture 6" descr="http://www.abc-people.com/data/rafael-santi/pic-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32656"/>
            <a:ext cx="468052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gurt.org.ua/uploads/news/images/2013-9/image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4896544" cy="5976664"/>
          </a:xfrm>
          <a:prstGeom prst="round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620688"/>
            <a:ext cx="4555232" cy="54594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/>
              <a:t>   </a:t>
            </a:r>
            <a:r>
              <a:rPr lang="uk-UA" dirty="0" smtClean="0">
                <a:solidFill>
                  <a:schemeClr val="bg1"/>
                </a:solidFill>
              </a:rPr>
              <a:t>Середньовічні  хартії свобод, такі як Магна Карта, не визначали прав будь-якої людини, а були тільки чимось на кшталт політичних і юридичних угод, що відповідали конкретній політичній ситуації. 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5364" name="Picture 4" descr="http://britishlibrary.typepad.co.uk/.a/6a00d8341c464853ef0192aaf7ae70970d-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60648"/>
            <a:ext cx="3384376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upload.wikimedia.org/wikipedia/commons/thumb/6/68/Raffael_058.jpg/450px-Raffael_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с одним вырезанным скругленным углом 5"/>
          <p:cNvSpPr/>
          <p:nvPr/>
        </p:nvSpPr>
        <p:spPr>
          <a:xfrm>
            <a:off x="4788024" y="5373216"/>
            <a:ext cx="4176464" cy="792088"/>
          </a:xfrm>
          <a:prstGeom prst="snipRoundRect">
            <a:avLst/>
          </a:prstGeom>
          <a:solidFill>
            <a:srgbClr val="0070C0">
              <a:alpha val="54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323528" y="620688"/>
            <a:ext cx="8568952" cy="151216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686800" cy="108275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Активність у розвитку ідеї про права людини припадає на епоху Відродження і Просвіти. У XVII—XVIII ст.ст. ця ідея відбивається у теорії природного права, яка дозволила оцінювати з позицій справедливості діюче в державі позитивне право, проводити його перетворення в напрямку гуманізму і свободи. </a:t>
            </a:r>
            <a:endParaRPr lang="uk-UA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544522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Утверджуються права особи на життя, свободу, власність</a:t>
            </a:r>
            <a:endPara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nday.te.ua/wp-content/uploads/2013/05/23052013-10.jpg"/>
          <p:cNvPicPr>
            <a:picLocks noChangeAspect="1" noChangeArrowheads="1"/>
          </p:cNvPicPr>
          <p:nvPr/>
        </p:nvPicPr>
        <p:blipFill>
          <a:blip r:embed="rId3" cstate="print"/>
          <a:srcRect r="259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79512" y="260648"/>
            <a:ext cx="3888432" cy="4248472"/>
          </a:xfrm>
          <a:prstGeom prst="roundRect">
            <a:avLst/>
          </a:prstGeom>
          <a:solidFill>
            <a:srgbClr val="FFCCCC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692696"/>
            <a:ext cx="3475112" cy="51125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uk-UA" sz="2600" dirty="0" smtClean="0"/>
              <a:t>Ідея прав людини, заснована на теорії природного (природженого) права, знаходить втілення в нормативних актах держав Європи і світу. </a:t>
            </a:r>
            <a:endParaRPr lang="uk-UA" sz="2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87624" y="5013176"/>
            <a:ext cx="7560840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1475656" y="5157192"/>
            <a:ext cx="6768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Американська Декларація незалежності 1776 р. висловила фундаментальний принцип, на якому заснована демократична форма правління: </a:t>
            </a:r>
            <a:r>
              <a:rPr lang="uk-UA" sz="1600" b="1" dirty="0" smtClean="0">
                <a:solidFill>
                  <a:srgbClr val="FF0000"/>
                </a:solidFill>
              </a:rPr>
              <a:t>«Ми вважаємо самоочевидною істиною, що всі люди створені рівними, що вони наділені Творцем певними невід'ємними правами, серед яких право на життя, свободу та прагнення до щастя»</a:t>
            </a:r>
            <a:r>
              <a:rPr lang="uk-UA" sz="1600" dirty="0" smtClean="0"/>
              <a:t>.</a:t>
            </a:r>
            <a:endParaRPr 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img12.nnm.me/7/d/a/4/a/c65d33d2c4c61a2bc9fce68315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323528" y="188640"/>
            <a:ext cx="8424936" cy="2736304"/>
          </a:xfrm>
          <a:prstGeom prst="round2SameRect">
            <a:avLst/>
          </a:prstGeom>
          <a:solidFill>
            <a:schemeClr val="accent3">
              <a:lumMod val="40000"/>
              <a:lumOff val="6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0"/>
            <a:ext cx="8064896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/>
              <a:t> 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Цю ідею пестували, відстоювали, збагачували, поглиблювали, боролися за її реальне втілення в життя видатні мислителі України: 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П. Орлик, Т. Шевченко, М. Драгоманов, І. Франко, Леся Українка, М. Грушевський, О. Кістяківський та ін. </a:t>
            </a:r>
            <a:endParaRPr lang="uk-U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://bluemountainfengshui.org/wp-content/uploads/2014/02/ukraine_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996952"/>
            <a:ext cx="5851824" cy="3557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304</TotalTime>
  <Words>695</Words>
  <Application>Microsoft Office PowerPoint</Application>
  <PresentationFormat>Экран (4:3)</PresentationFormat>
  <Paragraphs>78</Paragraphs>
  <Slides>30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Еволюція прав людини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31</cp:revision>
  <dcterms:created xsi:type="dcterms:W3CDTF">2014-03-11T19:17:24Z</dcterms:created>
  <dcterms:modified xsi:type="dcterms:W3CDTF">2014-03-12T00:21:59Z</dcterms:modified>
</cp:coreProperties>
</file>