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82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5" r:id="rId20"/>
    <p:sldId id="271" r:id="rId21"/>
    <p:sldId id="284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E43BF-9FE0-41F9-B4B1-E8E8E21E55F6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BC310-B974-4C77-BA4D-039E4504EF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11906-36E3-4D3F-BC86-121E54BBBA7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094B34-E22E-4A78-A1A3-79B9D75757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F%D0%B5%D1%80%D0%B0%D1%86%D1%96%D1%8F_%C2%AB%D0%91%D0%B0%D1%80%D0%B1%D0%B0%D1%80%D0%BE%D1%81%D1%81%D0%B0%C2%B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uk.wikipedia.org/wiki/%D0%92%27%D1%94%D1%82%D0%BD%D0%B0%D0%BC%D1%81%D1%8C%D0%BA%D0%B0_%D0%B2%D1%96%D0%B9%D0%BD%D0%B0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4%D1%82%D0%BE%D0%BF%D1%80%D0%BE%D0%B4%D1%83%D0%BA%D1%82%D0%B8" TargetMode="External"/><Relationship Id="rId2" Type="http://schemas.openxmlformats.org/officeDocument/2006/relationships/hyperlink" Target="http://uk.wikipedia.org/wiki/%D0%9D%D0%B0%D0%BF%D0%B0%D0%BB%D0%B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0%D0%BB%D1%8C%D0%BC%D1%96%D1%82%D0%B8%D0%BD%D0%BE%D0%B2%D0%B0_%D0%BA%D0%B8%D1%81%D0%BB%D0%BE%D1%82%D0%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B%D1%8E%D0%BC%D1%96%D0%BD%D1%96%D0%B9" TargetMode="External"/><Relationship Id="rId2" Type="http://schemas.openxmlformats.org/officeDocument/2006/relationships/hyperlink" Target="http://uk.wikipedia.org/wiki/%D0%9C%D0%B0%D0%B3%D0%BD%D1%96%D0%B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/index.php?title=%D0%91%D1%96%D0%BB%D0%B8%D0%B9_%D1%84%D0%BE%D1%81%D1%84%D0%BE%D1%80&amp;action=edit&amp;redlink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9C%D0%9F" TargetMode="External"/><Relationship Id="rId2" Type="http://schemas.openxmlformats.org/officeDocument/2006/relationships/hyperlink" Target="http://uk.wikipedia.org/wiki/%D0%A2%D0%B0%D0%BD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1%D1%80%D0%BE%D0%BD%D0%B5%D1%82%D1%80%D0%B0%D0%BD%D1%81%D0%BF%D0%BE%D1%80%D1%82%D0%B5%D1%8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6480048" cy="23012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uk-UA" dirty="0" err="1" smtClean="0">
                <a:solidFill>
                  <a:srgbClr val="FFFF00"/>
                </a:solidFill>
              </a:rPr>
              <a:t>учасні</a:t>
            </a:r>
            <a:r>
              <a:rPr lang="uk-UA" dirty="0" smtClean="0">
                <a:solidFill>
                  <a:srgbClr val="FFFF00"/>
                </a:solidFill>
              </a:rPr>
              <a:t> засоби масового ураження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143512"/>
            <a:ext cx="4286248" cy="1714488"/>
          </a:xfrm>
        </p:spPr>
        <p:txBody>
          <a:bodyPr/>
          <a:lstStyle/>
          <a:p>
            <a:r>
              <a:rPr lang="uk-UA" dirty="0" smtClean="0"/>
              <a:t>Підготував учень 10-А класу  Троцюк Олександр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44111852_russian_bomb_inf41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496"/>
            <a:ext cx="7358082" cy="6332196"/>
          </a:xfrm>
        </p:spPr>
      </p:pic>
      <p:sp>
        <p:nvSpPr>
          <p:cNvPr id="6" name="TextBox 5"/>
          <p:cNvSpPr txBox="1"/>
          <p:nvPr/>
        </p:nvSpPr>
        <p:spPr>
          <a:xfrm>
            <a:off x="0" y="6429396"/>
            <a:ext cx="74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Принцип дії </a:t>
            </a:r>
            <a:r>
              <a:rPr lang="uk-UA" dirty="0" err="1" smtClean="0"/>
              <a:t>термобаричнного</a:t>
            </a:r>
            <a:r>
              <a:rPr lang="uk-UA" dirty="0" smtClean="0"/>
              <a:t> снаряду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842" y="1"/>
            <a:ext cx="5143500" cy="6858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60616764_1240390545_5192_1234962039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016"/>
            <a:ext cx="9206984" cy="687201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Запалювальна зброя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err="1" smtClean="0">
                <a:solidFill>
                  <a:srgbClr val="FFFF00"/>
                </a:solidFill>
              </a:rPr>
              <a:t>Запалювальна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зброя</a:t>
            </a:r>
            <a:r>
              <a:rPr lang="ru-RU" dirty="0" smtClean="0"/>
              <a:t> — </a:t>
            </a:r>
            <a:r>
              <a:rPr lang="ru-RU" dirty="0" err="1" smtClean="0"/>
              <a:t>зброя</a:t>
            </a:r>
            <a:r>
              <a:rPr lang="ru-RU" dirty="0" smtClean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є</a:t>
            </a:r>
            <a:r>
              <a:rPr lang="ru-RU" dirty="0" smtClean="0"/>
              <a:t> комплексом засобів ураження, </a:t>
            </a:r>
            <a:r>
              <a:rPr lang="ru-RU" dirty="0" err="1" smtClean="0"/>
              <a:t>заснованих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 запальних </a:t>
            </a:r>
            <a:r>
              <a:rPr lang="ru-RU" dirty="0" err="1" smtClean="0"/>
              <a:t>речовин</a:t>
            </a:r>
            <a:r>
              <a:rPr lang="ru-RU" dirty="0" smtClean="0"/>
              <a:t> та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бойового</a:t>
            </a:r>
            <a:r>
              <a:rPr lang="ru-RU" dirty="0" smtClean="0"/>
              <a:t> застосування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Запалювальна</a:t>
            </a:r>
            <a:r>
              <a:rPr lang="ru-RU" dirty="0" smtClean="0"/>
              <a:t> </a:t>
            </a:r>
            <a:r>
              <a:rPr lang="ru-RU" dirty="0" smtClean="0"/>
              <a:t>зброя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для ураження </a:t>
            </a:r>
            <a:r>
              <a:rPr lang="ru-RU" dirty="0" err="1" smtClean="0"/>
              <a:t>особового</a:t>
            </a:r>
            <a:r>
              <a:rPr lang="ru-RU" dirty="0" smtClean="0"/>
              <a:t> складу, знищення та </a:t>
            </a:r>
            <a:r>
              <a:rPr lang="ru-RU" dirty="0" err="1" smtClean="0"/>
              <a:t>пошкодження</a:t>
            </a:r>
            <a:r>
              <a:rPr lang="ru-RU" dirty="0" smtClean="0"/>
              <a:t> озброєння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військової </a:t>
            </a:r>
            <a:r>
              <a:rPr lang="ru-RU" dirty="0" err="1" smtClean="0"/>
              <a:t>техніки</a:t>
            </a:r>
            <a:r>
              <a:rPr lang="ru-RU" dirty="0" smtClean="0"/>
              <a:t>, </a:t>
            </a:r>
            <a:r>
              <a:rPr lang="ru-RU" dirty="0" err="1" smtClean="0"/>
              <a:t>споруд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в районах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rman_soldier_with_flamethrower_c19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3955906" cy="3286123"/>
          </a:xfrm>
        </p:spPr>
      </p:pic>
      <p:sp>
        <p:nvSpPr>
          <p:cNvPr id="5" name="TextBox 4"/>
          <p:cNvSpPr txBox="1"/>
          <p:nvPr/>
        </p:nvSpPr>
        <p:spPr>
          <a:xfrm>
            <a:off x="4143372" y="0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Німецький</a:t>
            </a:r>
            <a:r>
              <a:rPr lang="ru-RU" dirty="0"/>
              <a:t> солдат з вогнеметом.</a:t>
            </a:r>
            <a:r>
              <a:rPr lang="ru-RU" dirty="0">
                <a:hlinkClick r:id="rId3" tooltip="Операція «Барбаросса»"/>
              </a:rPr>
              <a:t>Операція «Барбаросса»</a:t>
            </a:r>
            <a:endParaRPr lang="ru-RU" dirty="0"/>
          </a:p>
        </p:txBody>
      </p:sp>
      <p:pic>
        <p:nvPicPr>
          <p:cNvPr id="6" name="Рисунок 5" descr="US_riverboat_using_napalm_in_Vietn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571612"/>
            <a:ext cx="5143504" cy="3434815"/>
          </a:xfrm>
          <a:prstGeom prst="round2Same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528638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 smtClean="0"/>
              <a:t>американцями</a:t>
            </a:r>
            <a:r>
              <a:rPr lang="ru-RU" dirty="0" smtClean="0"/>
              <a:t> </a:t>
            </a:r>
            <a:r>
              <a:rPr lang="ru-RU" dirty="0" err="1" smtClean="0"/>
              <a:t>вогнемета</a:t>
            </a:r>
            <a:r>
              <a:rPr lang="ru-RU" dirty="0"/>
              <a:t> з борту катера </a:t>
            </a:r>
            <a:r>
              <a:rPr lang="ru-RU" dirty="0" smtClean="0"/>
              <a:t>у </a:t>
            </a:r>
            <a:r>
              <a:rPr lang="ru-RU" dirty="0" err="1" smtClean="0">
                <a:hlinkClick r:id="rId5" tooltip="В'єтнамська війна"/>
              </a:rPr>
              <a:t>В'єтнамській</a:t>
            </a:r>
            <a:r>
              <a:rPr lang="ru-RU" dirty="0" smtClean="0">
                <a:hlinkClick r:id="rId5" tooltip="В'єтнамська війна"/>
              </a:rPr>
              <a:t> </a:t>
            </a:r>
            <a:r>
              <a:rPr lang="ru-RU" dirty="0" err="1">
                <a:hlinkClick r:id="rId5" tooltip="В'єтнамська війна"/>
              </a:rPr>
              <a:t>війні</a:t>
            </a:r>
            <a:endParaRPr lang="ru-RU" dirty="0"/>
          </a:p>
        </p:txBody>
      </p:sp>
      <p:pic>
        <p:nvPicPr>
          <p:cNvPr id="8" name="Рисунок 7" descr="Flamethrower_in_Vietn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3860524" cy="2714644"/>
          </a:xfrm>
          <a:prstGeom prst="snip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Вогнеметник</a:t>
            </a:r>
            <a:r>
              <a:rPr lang="ru-RU" dirty="0"/>
              <a:t> американської 23-ої </a:t>
            </a:r>
            <a:r>
              <a:rPr lang="ru-RU" dirty="0" err="1"/>
              <a:t>піхотної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. В'єтнам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Характеристики та </a:t>
            </a:r>
            <a:r>
              <a:rPr lang="ru-RU" sz="3600" dirty="0" err="1" smtClean="0">
                <a:solidFill>
                  <a:srgbClr val="FFFF00"/>
                </a:solidFill>
              </a:rPr>
              <a:t>властивості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сучасної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запалювальної</a:t>
            </a:r>
            <a:r>
              <a:rPr lang="ru-RU" sz="3600" dirty="0" smtClean="0">
                <a:solidFill>
                  <a:srgbClr val="FFFF00"/>
                </a:solidFill>
              </a:rPr>
              <a:t> зброї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Основу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запалювальної</a:t>
            </a:r>
            <a:r>
              <a:rPr lang="ru-RU" dirty="0" smtClean="0"/>
              <a:t> зброї </a:t>
            </a:r>
            <a:r>
              <a:rPr lang="ru-RU" dirty="0" err="1" smtClean="0"/>
              <a:t>становлять</a:t>
            </a:r>
            <a:r>
              <a:rPr lang="ru-RU" dirty="0" smtClean="0"/>
              <a:t> запальні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споряджаються</a:t>
            </a:r>
            <a:r>
              <a:rPr lang="ru-RU" dirty="0" smtClean="0"/>
              <a:t> </a:t>
            </a:r>
            <a:r>
              <a:rPr lang="ru-RU" dirty="0" err="1" smtClean="0"/>
              <a:t>запальні</a:t>
            </a:r>
            <a:r>
              <a:rPr lang="ru-RU" dirty="0" smtClean="0"/>
              <a:t> боєприпаси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вогнеметання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err="1" smtClean="0"/>
              <a:t>Всі</a:t>
            </a:r>
            <a:r>
              <a:rPr lang="ru-RU" sz="2400" dirty="0" smtClean="0"/>
              <a:t> запальні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поділяються</a:t>
            </a:r>
            <a:r>
              <a:rPr lang="ru-RU" sz="2400" dirty="0" smtClean="0"/>
              <a:t> на три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: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err="1" smtClean="0"/>
              <a:t>засновані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нафтопродуктах</a:t>
            </a:r>
            <a:r>
              <a:rPr lang="ru-RU" sz="2400" dirty="0" smtClean="0"/>
              <a:t>;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err="1" smtClean="0"/>
              <a:t>металізовані</a:t>
            </a:r>
            <a:r>
              <a:rPr lang="ru-RU" sz="2400" dirty="0" smtClean="0"/>
              <a:t> запальні </a:t>
            </a:r>
            <a:r>
              <a:rPr lang="ru-RU" sz="2400" dirty="0" err="1" smtClean="0"/>
              <a:t>суміші</a:t>
            </a:r>
            <a:r>
              <a:rPr lang="ru-RU" sz="2400" dirty="0" smtClean="0"/>
              <a:t>;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err="1" smtClean="0"/>
              <a:t>терміт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складові</a:t>
            </a:r>
            <a:r>
              <a:rPr lang="ru-RU" sz="2400" dirty="0" smtClean="0"/>
              <a:t>.</a:t>
            </a:r>
          </a:p>
          <a:p>
            <a:pPr marL="493776" indent="-457200">
              <a:buNone/>
            </a:pP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Запальні </a:t>
            </a:r>
            <a:r>
              <a:rPr lang="ru-RU" sz="3600" b="1" dirty="0" err="1" smtClean="0">
                <a:solidFill>
                  <a:srgbClr val="FFFF00"/>
                </a:solidFill>
              </a:rPr>
              <a:t>суміші</a:t>
            </a:r>
            <a:r>
              <a:rPr lang="ru-RU" sz="3600" b="1" dirty="0" smtClean="0">
                <a:solidFill>
                  <a:srgbClr val="FFFF00"/>
                </a:solidFill>
              </a:rPr>
              <a:t> на </a:t>
            </a:r>
            <a:r>
              <a:rPr lang="ru-RU" sz="3600" b="1" dirty="0" err="1" smtClean="0">
                <a:solidFill>
                  <a:srgbClr val="FFFF00"/>
                </a:solidFill>
              </a:rPr>
              <a:t>основі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нафтопродуктів</a:t>
            </a:r>
            <a:r>
              <a:rPr lang="ru-RU" sz="3600" b="1" dirty="0" smtClean="0">
                <a:solidFill>
                  <a:srgbClr val="FFFF00"/>
                </a:solidFill>
              </a:rPr>
              <a:t> (</a:t>
            </a:r>
            <a:r>
              <a:rPr lang="ru-RU" sz="3600" b="1" dirty="0" smtClean="0">
                <a:solidFill>
                  <a:srgbClr val="FFFF00"/>
                </a:solidFill>
                <a:hlinkClick r:id="rId2" tooltip="Напалм"/>
              </a:rPr>
              <a:t>напалм</a:t>
            </a:r>
            <a:r>
              <a:rPr lang="ru-RU" sz="3600" b="1" dirty="0" smtClean="0">
                <a:solidFill>
                  <a:srgbClr val="FFFF00"/>
                </a:solidFill>
              </a:rPr>
              <a:t>)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До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запальних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розповсюджені</a:t>
            </a:r>
            <a:r>
              <a:rPr lang="ru-RU" dirty="0" smtClean="0"/>
              <a:t> та </a:t>
            </a:r>
            <a:r>
              <a:rPr lang="ru-RU" dirty="0" err="1" smtClean="0"/>
              <a:t>легкі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Запальні </a:t>
            </a:r>
            <a:r>
              <a:rPr lang="ru-RU" sz="2400" dirty="0" err="1" smtClean="0"/>
              <a:t>суміші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3" tooltip="Нафтопродукти"/>
              </a:rPr>
              <a:t>нафтопродуктів</a:t>
            </a:r>
            <a:r>
              <a:rPr lang="ru-RU" sz="2400" dirty="0" smtClean="0"/>
              <a:t> (напалм)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незагущені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загущені</a:t>
            </a:r>
            <a:r>
              <a:rPr lang="ru-RU" sz="2400" dirty="0" smtClean="0"/>
              <a:t> (</a:t>
            </a:r>
            <a:r>
              <a:rPr lang="ru-RU" sz="2400" dirty="0" err="1" smtClean="0"/>
              <a:t>в'язкі</a:t>
            </a:r>
            <a:r>
              <a:rPr lang="ru-RU" sz="2400" dirty="0" smtClean="0"/>
              <a:t>).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наймасовіший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різновид</a:t>
            </a:r>
            <a:r>
              <a:rPr lang="ru-RU" sz="2400" dirty="0" smtClean="0"/>
              <a:t> запальних </a:t>
            </a:r>
            <a:r>
              <a:rPr lang="ru-RU" sz="2400" dirty="0" err="1" smtClean="0"/>
              <a:t>сумішей</a:t>
            </a:r>
            <a:r>
              <a:rPr lang="ru-RU" sz="2400" dirty="0" smtClean="0"/>
              <a:t> опікових 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підпалюючих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. </a:t>
            </a:r>
            <a:r>
              <a:rPr lang="ru-RU" sz="2400" dirty="0" err="1" smtClean="0"/>
              <a:t>Незагущені</a:t>
            </a:r>
            <a:r>
              <a:rPr lang="ru-RU" sz="2400" dirty="0" smtClean="0"/>
              <a:t> запальні </a:t>
            </a:r>
            <a:r>
              <a:rPr lang="ru-RU" sz="2400" dirty="0" err="1" smtClean="0"/>
              <a:t>суміші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готуються</a:t>
            </a:r>
            <a:r>
              <a:rPr lang="ru-RU" sz="2400" dirty="0" smtClean="0"/>
              <a:t> з бензину, дизельного палива абомастильних масел.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</a:t>
            </a:r>
            <a:r>
              <a:rPr lang="vi-VN" b="1" dirty="0" smtClean="0"/>
              <a:t>Напа́лм</a:t>
            </a:r>
            <a:r>
              <a:rPr lang="vi-VN" dirty="0" smtClean="0"/>
              <a:t> (англ. </a:t>
            </a:r>
            <a:r>
              <a:rPr lang="en-US" i="1" dirty="0" smtClean="0"/>
              <a:t>napalm</a:t>
            </a:r>
            <a:r>
              <a:rPr lang="en-US" dirty="0" smtClean="0"/>
              <a:t> — </a:t>
            </a:r>
            <a:r>
              <a:rPr lang="vi-VN" dirty="0" smtClean="0"/>
              <a:t>скорочення від англ. </a:t>
            </a:r>
            <a:r>
              <a:rPr lang="en-US" i="1" dirty="0" smtClean="0"/>
              <a:t>Naphthenic acid</a:t>
            </a:r>
            <a:r>
              <a:rPr lang="en-US" dirty="0" smtClean="0"/>
              <a:t> — </a:t>
            </a:r>
            <a:r>
              <a:rPr lang="vi-VN" dirty="0" smtClean="0"/>
              <a:t>нафтенові кислоти </a:t>
            </a:r>
            <a:r>
              <a:rPr lang="vi-VN" dirty="0" smtClean="0"/>
              <a:t>та</a:t>
            </a:r>
            <a:r>
              <a:rPr lang="uk-UA" dirty="0" smtClean="0"/>
              <a:t> </a:t>
            </a:r>
            <a:r>
              <a:rPr lang="vi-VN" dirty="0" smtClean="0"/>
              <a:t>англ</a:t>
            </a:r>
            <a:r>
              <a:rPr lang="vi-VN" dirty="0" smtClean="0"/>
              <a:t>. </a:t>
            </a:r>
            <a:r>
              <a:rPr lang="en-US" i="1" dirty="0" err="1" smtClean="0"/>
              <a:t>Palmitic</a:t>
            </a:r>
            <a:r>
              <a:rPr lang="en-US" i="1" dirty="0" smtClean="0"/>
              <a:t> acid</a:t>
            </a:r>
            <a:r>
              <a:rPr lang="en-US" dirty="0" smtClean="0"/>
              <a:t> — </a:t>
            </a:r>
            <a:r>
              <a:rPr lang="vi-VN" dirty="0" smtClean="0">
                <a:hlinkClick r:id="rId2" tooltip="Пальмітинова кислота"/>
              </a:rPr>
              <a:t>пальмітинова кислота</a:t>
            </a:r>
            <a:r>
              <a:rPr lang="vi-VN" dirty="0" smtClean="0"/>
              <a:t>) — загущений бензин, горючий продукт, який застосовується для запалювальних і вогнеметних сумішей. Використовується у запалювальних </a:t>
            </a:r>
            <a:r>
              <a:rPr lang="vi-VN" dirty="0" smtClean="0"/>
              <a:t>авіабомбах,ракетах,мінах</a:t>
            </a:r>
            <a:r>
              <a:rPr lang="vi-VN" dirty="0" smtClean="0"/>
              <a:t> тощо.</a:t>
            </a:r>
          </a:p>
          <a:p>
            <a:pPr>
              <a:buNone/>
            </a:pPr>
            <a:r>
              <a:rPr lang="uk-UA" dirty="0" smtClean="0"/>
              <a:t>       </a:t>
            </a:r>
            <a:r>
              <a:rPr lang="vi-VN" dirty="0" smtClean="0"/>
              <a:t>Напалм </a:t>
            </a:r>
            <a:r>
              <a:rPr lang="vi-VN" dirty="0" smtClean="0"/>
              <a:t>легко загоряється, горить відносно повільно (швидкість згоряння залежить від в'язкості), виділяючи густий їдкий чорний дим (температура полум'я 900–1100° </a:t>
            </a:r>
            <a:r>
              <a:rPr lang="en-US" dirty="0" smtClean="0"/>
              <a:t>C </a:t>
            </a:r>
            <a:r>
              <a:rPr lang="vi-VN" dirty="0" smtClean="0"/>
              <a:t>залежно від виду пального), добре прилипає до об'єктів, зокрема до вертикальних поверхонь.</a:t>
            </a:r>
            <a:endParaRPr lang="vi-VN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ench_indochina_napalm_1953-12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286247" cy="2857498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857232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Застосування напалму 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smtClean="0"/>
              <a:t>час </a:t>
            </a:r>
            <a:r>
              <a:rPr lang="ru-RU" sz="2400" dirty="0" err="1" smtClean="0"/>
              <a:t>бомбардування</a:t>
            </a:r>
            <a:r>
              <a:rPr lang="ru-RU" sz="2400" dirty="0"/>
              <a:t> </a:t>
            </a:r>
            <a:r>
              <a:rPr lang="ru-RU" sz="2400" dirty="0" err="1" smtClean="0"/>
              <a:t>В'єтнаму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французькою</a:t>
            </a:r>
            <a:r>
              <a:rPr lang="ru-RU" sz="2400" dirty="0" smtClean="0"/>
              <a:t> </a:t>
            </a:r>
            <a:r>
              <a:rPr lang="ru-RU" sz="2400" dirty="0" err="1"/>
              <a:t>авіацією</a:t>
            </a:r>
            <a:endParaRPr lang="ru-RU" sz="2400" dirty="0"/>
          </a:p>
        </p:txBody>
      </p:sp>
      <p:pic>
        <p:nvPicPr>
          <p:cNvPr id="6" name="Рисунок 5" descr="Napa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40" y="2343156"/>
            <a:ext cx="4698960" cy="451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Металізовані</a:t>
            </a:r>
            <a:r>
              <a:rPr lang="ru-RU" sz="3600" b="1" dirty="0" smtClean="0">
                <a:solidFill>
                  <a:srgbClr val="FFFF00"/>
                </a:solidFill>
              </a:rPr>
              <a:t> запальні </a:t>
            </a:r>
            <a:r>
              <a:rPr lang="ru-RU" sz="3600" b="1" dirty="0" err="1" smtClean="0">
                <a:solidFill>
                  <a:srgbClr val="FFFF00"/>
                </a:solidFill>
              </a:rPr>
              <a:t>суміші</a:t>
            </a:r>
            <a:r>
              <a:rPr lang="ru-RU" sz="3600" b="1" dirty="0" smtClean="0">
                <a:solidFill>
                  <a:srgbClr val="FFFF00"/>
                </a:solidFill>
              </a:rPr>
              <a:t> (пирогели)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До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запальних </a:t>
            </a:r>
            <a:r>
              <a:rPr lang="ru-RU" dirty="0" err="1" smtClean="0"/>
              <a:t>речовин</a:t>
            </a:r>
            <a:r>
              <a:rPr lang="ru-RU" dirty="0" smtClean="0"/>
              <a:t> 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металізовані</a:t>
            </a:r>
            <a:r>
              <a:rPr lang="ru-RU" dirty="0" smtClean="0"/>
              <a:t> запальні </a:t>
            </a:r>
            <a:r>
              <a:rPr lang="ru-RU" dirty="0" err="1" smtClean="0"/>
              <a:t>суміші</a:t>
            </a:r>
            <a:r>
              <a:rPr lang="ru-RU" dirty="0" smtClean="0"/>
              <a:t> (пирогели),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з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добавками </a:t>
            </a:r>
            <a:r>
              <a:rPr lang="ru-RU" dirty="0" err="1" smtClean="0"/>
              <a:t>порошкоподібного</a:t>
            </a:r>
            <a:r>
              <a:rPr lang="ru-RU" dirty="0" smtClean="0"/>
              <a:t> або у </a:t>
            </a:r>
            <a:r>
              <a:rPr lang="ru-RU" dirty="0" err="1" smtClean="0"/>
              <a:t>вигляді</a:t>
            </a:r>
            <a:r>
              <a:rPr lang="ru-RU" dirty="0" smtClean="0"/>
              <a:t> стружки </a:t>
            </a:r>
            <a:r>
              <a:rPr lang="ru-RU" dirty="0" err="1" smtClean="0">
                <a:hlinkClick r:id="rId2" tooltip="Магній"/>
              </a:rPr>
              <a:t>магнію</a:t>
            </a:r>
            <a:r>
              <a:rPr lang="ru-RU" dirty="0" smtClean="0"/>
              <a:t> або </a:t>
            </a:r>
            <a:r>
              <a:rPr lang="ru-RU" dirty="0" err="1" smtClean="0">
                <a:hlinkClick r:id="rId3" tooltip="Алюміній"/>
              </a:rPr>
              <a:t>алюмінію</a:t>
            </a:r>
            <a:r>
              <a:rPr lang="ru-RU" dirty="0" smtClean="0"/>
              <a:t>, окислювачів, рідкого асфальту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 мастил. </a:t>
            </a:r>
            <a:r>
              <a:rPr lang="ru-RU" dirty="0" err="1" smtClean="0"/>
              <a:t>Введення</a:t>
            </a:r>
            <a:r>
              <a:rPr lang="ru-RU" dirty="0" smtClean="0"/>
              <a:t> до складу </a:t>
            </a:r>
            <a:r>
              <a:rPr lang="ru-RU" dirty="0" err="1" smtClean="0"/>
              <a:t>пирогелів</a:t>
            </a:r>
            <a:r>
              <a:rPr lang="ru-RU" dirty="0" smtClean="0"/>
              <a:t> горючих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 температури </a:t>
            </a:r>
            <a:r>
              <a:rPr lang="ru-RU" dirty="0" err="1" smtClean="0"/>
              <a:t>горіння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сумішам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пропалювати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Осколкові боєприпаси</a:t>
            </a:r>
          </a:p>
          <a:p>
            <a:r>
              <a:rPr lang="uk-UA" dirty="0" smtClean="0"/>
              <a:t>Фугасні боєприпаси</a:t>
            </a:r>
          </a:p>
          <a:p>
            <a:r>
              <a:rPr lang="uk-UA" dirty="0" smtClean="0"/>
              <a:t>Боєприпаси об</a:t>
            </a:r>
            <a:r>
              <a:rPr lang="en-US" dirty="0" smtClean="0"/>
              <a:t>’</a:t>
            </a:r>
            <a:r>
              <a:rPr lang="uk-UA" dirty="0" smtClean="0"/>
              <a:t>ємного вибуху</a:t>
            </a:r>
          </a:p>
          <a:p>
            <a:r>
              <a:rPr lang="uk-UA" dirty="0" smtClean="0"/>
              <a:t>Запалювальна зброя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Терміти 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термітні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склади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запальних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 термітів 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 При горінні термітів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термітних</a:t>
            </a:r>
            <a:r>
              <a:rPr lang="ru-RU" dirty="0" smtClean="0"/>
              <a:t> </a:t>
            </a:r>
            <a:r>
              <a:rPr lang="ru-RU" dirty="0" err="1" smtClean="0"/>
              <a:t>складів</a:t>
            </a:r>
            <a:r>
              <a:rPr lang="ru-RU" dirty="0" smtClean="0"/>
              <a:t> теплова </a:t>
            </a:r>
            <a:r>
              <a:rPr lang="ru-RU" dirty="0" err="1" smtClean="0"/>
              <a:t>енергіявиділяється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 одного металу з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металом</a:t>
            </a:r>
            <a:r>
              <a:rPr lang="ru-RU" dirty="0" smtClean="0"/>
              <a:t>. </a:t>
            </a: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залізоалюмінієві</a:t>
            </a:r>
            <a:r>
              <a:rPr lang="ru-RU" dirty="0" smtClean="0"/>
              <a:t> </a:t>
            </a:r>
            <a:r>
              <a:rPr lang="ru-RU" dirty="0" err="1" smtClean="0"/>
              <a:t>термітні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окислювачі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зв'язують</a:t>
            </a:r>
            <a:r>
              <a:rPr lang="ru-RU" dirty="0" smtClean="0"/>
              <a:t>. Терміти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термітний</a:t>
            </a:r>
            <a:r>
              <a:rPr lang="ru-RU" dirty="0" smtClean="0"/>
              <a:t> склад при горінні 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рідкий</a:t>
            </a:r>
            <a:r>
              <a:rPr lang="ru-RU" dirty="0" smtClean="0"/>
              <a:t> </a:t>
            </a:r>
            <a:r>
              <a:rPr lang="ru-RU" dirty="0" err="1" smtClean="0"/>
              <a:t>розплавлений</a:t>
            </a:r>
            <a:r>
              <a:rPr lang="ru-RU" dirty="0" smtClean="0"/>
              <a:t> шлак з температурою </a:t>
            </a:r>
            <a:r>
              <a:rPr lang="ru-RU" dirty="0" err="1" smtClean="0"/>
              <a:t>близько</a:t>
            </a:r>
            <a:r>
              <a:rPr lang="ru-RU" dirty="0" smtClean="0"/>
              <a:t> 3000° С. </a:t>
            </a:r>
            <a:r>
              <a:rPr lang="ru-RU" dirty="0" err="1" smtClean="0"/>
              <a:t>Палаюча</a:t>
            </a:r>
            <a:r>
              <a:rPr lang="ru-RU" dirty="0" smtClean="0"/>
              <a:t> </a:t>
            </a:r>
            <a:r>
              <a:rPr lang="ru-RU" dirty="0" err="1" smtClean="0"/>
              <a:t>термітна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проплавлять </a:t>
            </a:r>
            <a:r>
              <a:rPr lang="ru-RU" dirty="0" err="1" smtClean="0"/>
              <a:t>елементи</a:t>
            </a:r>
            <a:r>
              <a:rPr lang="ru-RU" dirty="0" smtClean="0"/>
              <a:t> озброєння </a:t>
            </a:r>
            <a:r>
              <a:rPr lang="ru-RU" dirty="0" err="1" smtClean="0"/>
              <a:t>і</a:t>
            </a:r>
            <a:r>
              <a:rPr lang="ru-RU" dirty="0" smtClean="0"/>
              <a:t> військової </a:t>
            </a:r>
            <a:r>
              <a:rPr lang="ru-RU" dirty="0" err="1" smtClean="0"/>
              <a:t>техніки</a:t>
            </a:r>
            <a:r>
              <a:rPr lang="ru-RU" dirty="0" smtClean="0"/>
              <a:t> із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3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Білий фосфор </a:t>
            </a:r>
            <a:r>
              <a:rPr lang="ru-RU" sz="3200" b="1" dirty="0" err="1" smtClean="0">
                <a:solidFill>
                  <a:srgbClr val="FFFF00"/>
                </a:solidFill>
              </a:rPr>
              <a:t>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пластифікований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білий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фосфор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запальні </a:t>
            </a:r>
            <a:r>
              <a:rPr lang="ru-RU" dirty="0" err="1" smtClean="0"/>
              <a:t>суміші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фосфору. </a:t>
            </a:r>
            <a:r>
              <a:rPr lang="ru-RU" dirty="0" smtClean="0">
                <a:hlinkClick r:id="rId2" tooltip="Білий фосфор (ще не написана)"/>
              </a:rPr>
              <a:t>Білий фосфор</a:t>
            </a:r>
            <a:r>
              <a:rPr lang="ru-RU" dirty="0" smtClean="0"/>
              <a:t> 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тверду</a:t>
            </a:r>
            <a:r>
              <a:rPr lang="ru-RU" dirty="0" smtClean="0"/>
              <a:t> </a:t>
            </a:r>
            <a:r>
              <a:rPr lang="ru-RU" dirty="0" err="1" smtClean="0"/>
              <a:t>отруйну</a:t>
            </a:r>
            <a:r>
              <a:rPr lang="ru-RU" dirty="0" smtClean="0"/>
              <a:t> </a:t>
            </a:r>
            <a:r>
              <a:rPr lang="ru-RU" dirty="0" err="1" smtClean="0"/>
              <a:t>віскоподібну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, яка спонтанно </a:t>
            </a:r>
            <a:r>
              <a:rPr lang="ru-RU" dirty="0" err="1" smtClean="0"/>
              <a:t>запалюється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горить</a:t>
            </a:r>
            <a:r>
              <a:rPr lang="ru-RU" dirty="0" smtClean="0"/>
              <a:t> з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їдкого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. Температура </a:t>
            </a:r>
            <a:r>
              <a:rPr lang="ru-RU" dirty="0" err="1" smtClean="0"/>
              <a:t>горіння</a:t>
            </a:r>
            <a:r>
              <a:rPr lang="ru-RU" dirty="0" smtClean="0"/>
              <a:t> фосфору</a:t>
            </a:r>
            <a:r>
              <a:rPr lang="ru-RU" dirty="0" smtClean="0"/>
              <a:t> 1200 ° 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фосфор легко </a:t>
            </a:r>
            <a:r>
              <a:rPr lang="ru-RU" dirty="0" err="1" smtClean="0"/>
              <a:t>окислюється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у </a:t>
            </a:r>
            <a:r>
              <a:rPr lang="ru-RU" dirty="0" err="1" smtClean="0"/>
              <a:t>світло</a:t>
            </a:r>
            <a:r>
              <a:rPr lang="ru-RU" dirty="0" smtClean="0"/>
              <a:t>. Тому </a:t>
            </a:r>
            <a:r>
              <a:rPr lang="ru-RU" dirty="0" err="1" smtClean="0"/>
              <a:t>білий</a:t>
            </a:r>
            <a:r>
              <a:rPr lang="ru-RU" dirty="0" smtClean="0"/>
              <a:t> фосфор у </a:t>
            </a:r>
            <a:r>
              <a:rPr lang="ru-RU" dirty="0" err="1" smtClean="0"/>
              <a:t>темряві</a:t>
            </a:r>
            <a:r>
              <a:rPr lang="ru-RU" dirty="0" smtClean="0"/>
              <a:t> </a:t>
            </a:r>
            <a:r>
              <a:rPr lang="ru-RU" dirty="0" err="1" smtClean="0"/>
              <a:t>світиться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Білий </a:t>
            </a:r>
            <a:r>
              <a:rPr lang="ru-RU" dirty="0" smtClean="0"/>
              <a:t>фосфор — </a:t>
            </a:r>
            <a:r>
              <a:rPr lang="ru-RU" dirty="0" err="1" smtClean="0"/>
              <a:t>легкозаймиста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 Температура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займання</a:t>
            </a:r>
            <a:r>
              <a:rPr lang="ru-RU" dirty="0" smtClean="0"/>
              <a:t> 40 °</a:t>
            </a:r>
            <a:r>
              <a:rPr lang="en-US" dirty="0" smtClean="0"/>
              <a:t>C, </a:t>
            </a:r>
            <a:r>
              <a:rPr lang="ru-RU" dirty="0" smtClean="0"/>
              <a:t>а 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роздрібненому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він </a:t>
            </a:r>
            <a:r>
              <a:rPr lang="ru-RU" dirty="0" err="1" smtClean="0"/>
              <a:t>самозаймається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при </a:t>
            </a:r>
            <a:r>
              <a:rPr lang="ru-RU" dirty="0" err="1" smtClean="0"/>
              <a:t>звичайній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. Тому </a:t>
            </a:r>
            <a:r>
              <a:rPr lang="ru-RU" dirty="0" err="1" smtClean="0"/>
              <a:t>білий</a:t>
            </a:r>
            <a:r>
              <a:rPr lang="ru-RU" dirty="0" smtClean="0"/>
              <a:t> фосфор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водою.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Weißer_Phosph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429520" cy="5572141"/>
          </a:xfrm>
        </p:spPr>
      </p:pic>
      <p:sp>
        <p:nvSpPr>
          <p:cNvPr id="5" name="TextBox 4"/>
          <p:cNvSpPr txBox="1"/>
          <p:nvPr/>
        </p:nvSpPr>
        <p:spPr>
          <a:xfrm>
            <a:off x="7429520" y="214290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Білий фосфор з </a:t>
            </a:r>
            <a:r>
              <a:rPr lang="ru-RU" dirty="0" err="1"/>
              <a:t>жовтим</a:t>
            </a:r>
            <a:r>
              <a:rPr lang="ru-RU" dirty="0"/>
              <a:t> </a:t>
            </a:r>
            <a:r>
              <a:rPr lang="ru-RU" dirty="0" err="1"/>
              <a:t>відтінком</a:t>
            </a:r>
            <a:r>
              <a:rPr lang="ru-RU" dirty="0"/>
              <a:t> на </a:t>
            </a:r>
            <a:r>
              <a:rPr lang="ru-RU" dirty="0" err="1"/>
              <a:t>зрізі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шаром води.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57892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Білий фосфор — </a:t>
            </a:r>
            <a:r>
              <a:rPr lang="ru-RU" dirty="0" err="1" smtClean="0"/>
              <a:t>легкозаймиста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 Температура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займання</a:t>
            </a:r>
            <a:r>
              <a:rPr lang="ru-RU" dirty="0" smtClean="0"/>
              <a:t> 40 °</a:t>
            </a:r>
            <a:r>
              <a:rPr lang="en-US" dirty="0" smtClean="0"/>
              <a:t>C, </a:t>
            </a:r>
            <a:r>
              <a:rPr lang="ru-RU" dirty="0" smtClean="0"/>
              <a:t>а 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роздрібненому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він </a:t>
            </a:r>
            <a:r>
              <a:rPr lang="ru-RU" dirty="0" err="1" smtClean="0"/>
              <a:t>самозаймається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при </a:t>
            </a:r>
            <a:r>
              <a:rPr lang="ru-RU" dirty="0" err="1" smtClean="0"/>
              <a:t>звичайній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. Тому </a:t>
            </a:r>
            <a:r>
              <a:rPr lang="ru-RU" dirty="0" err="1" smtClean="0"/>
              <a:t>білий</a:t>
            </a:r>
            <a:r>
              <a:rPr lang="ru-RU" dirty="0" smtClean="0"/>
              <a:t> фосфор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водою.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Захист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особового</a:t>
            </a:r>
            <a:r>
              <a:rPr lang="ru-RU" sz="3200" b="1" dirty="0" smtClean="0">
                <a:solidFill>
                  <a:srgbClr val="FFFF00"/>
                </a:solidFill>
              </a:rPr>
              <a:t> складу </a:t>
            </a:r>
            <a:r>
              <a:rPr lang="ru-RU" sz="3200" b="1" dirty="0" err="1" smtClean="0">
                <a:solidFill>
                  <a:srgbClr val="FFFF00"/>
                </a:solidFill>
              </a:rPr>
              <a:t>від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уражаючої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дії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запалювальної</a:t>
            </a:r>
            <a:r>
              <a:rPr lang="ru-RU" sz="3200" b="1" dirty="0" smtClean="0">
                <a:solidFill>
                  <a:srgbClr val="FFFF00"/>
                </a:solidFill>
              </a:rPr>
              <a:t> зброї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особового</a:t>
            </a:r>
            <a:r>
              <a:rPr lang="ru-RU" sz="2400" dirty="0" smtClean="0"/>
              <a:t> складу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уражаючої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запалювальної</a:t>
            </a:r>
            <a:r>
              <a:rPr lang="ru-RU" sz="2400" dirty="0" smtClean="0"/>
              <a:t> зброї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закриті</a:t>
            </a:r>
            <a:r>
              <a:rPr lang="ru-RU" sz="2400" dirty="0" smtClean="0"/>
              <a:t> фортифікаційні </a:t>
            </a:r>
            <a:r>
              <a:rPr lang="ru-RU" sz="2400" dirty="0" err="1" smtClean="0"/>
              <a:t>споруди</a:t>
            </a:r>
            <a:r>
              <a:rPr lang="ru-RU" sz="2400" dirty="0" smtClean="0"/>
              <a:t> (</a:t>
            </a:r>
            <a:r>
              <a:rPr lang="ru-RU" sz="2400" dirty="0" err="1" smtClean="0"/>
              <a:t>бліндажі</a:t>
            </a:r>
            <a:r>
              <a:rPr lang="ru-RU" sz="2400" dirty="0" smtClean="0"/>
              <a:t>, </a:t>
            </a:r>
            <a:r>
              <a:rPr lang="ru-RU" sz="2400" dirty="0" err="1" smtClean="0"/>
              <a:t>сховища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);</a:t>
            </a:r>
          </a:p>
          <a:p>
            <a:r>
              <a:rPr lang="ru-RU" sz="2400" dirty="0" smtClean="0">
                <a:hlinkClick r:id="rId2" tooltip="Танк"/>
              </a:rPr>
              <a:t>танки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3" tooltip="БМП"/>
              </a:rPr>
              <a:t>БМП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4" tooltip="Бронетранспортер"/>
              </a:rPr>
              <a:t>бронетранспортери</a:t>
            </a:r>
            <a:r>
              <a:rPr lang="ru-RU" sz="2400" dirty="0" smtClean="0"/>
              <a:t>, </a:t>
            </a:r>
            <a:r>
              <a:rPr lang="ru-RU" sz="2400" dirty="0" err="1" smtClean="0"/>
              <a:t>криті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автомобілі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засоби</a:t>
            </a:r>
            <a:r>
              <a:rPr lang="ru-RU" sz="2400" dirty="0" smtClean="0"/>
              <a:t> індивідуального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 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дихання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літнє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зимове</a:t>
            </a:r>
            <a:r>
              <a:rPr lang="ru-RU" sz="2400" dirty="0" smtClean="0"/>
              <a:t> обмундирування, кожушки, </a:t>
            </a:r>
            <a:r>
              <a:rPr lang="ru-RU" sz="2400" dirty="0" err="1" smtClean="0"/>
              <a:t>ватяні</a:t>
            </a:r>
            <a:r>
              <a:rPr lang="ru-RU" sz="2400" dirty="0" smtClean="0"/>
              <a:t> куртки, плащ-намети </a:t>
            </a:r>
            <a:r>
              <a:rPr lang="ru-RU" sz="2400" dirty="0" err="1" smtClean="0"/>
              <a:t>і</a:t>
            </a:r>
            <a:r>
              <a:rPr lang="ru-RU" sz="2400" dirty="0" smtClean="0"/>
              <a:t> плащ-накидки;</a:t>
            </a:r>
          </a:p>
          <a:p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укриття</a:t>
            </a:r>
            <a:r>
              <a:rPr lang="ru-RU" sz="2400" dirty="0" smtClean="0"/>
              <a:t>: яри, канави, ями, </a:t>
            </a:r>
            <a:r>
              <a:rPr lang="ru-RU" sz="2400" dirty="0" err="1" smtClean="0"/>
              <a:t>підземні</a:t>
            </a:r>
            <a:r>
              <a:rPr lang="ru-RU" sz="2400" dirty="0" smtClean="0"/>
              <a:t> виробки, печери, </a:t>
            </a:r>
            <a:r>
              <a:rPr lang="ru-RU" sz="2400" dirty="0" err="1" smtClean="0"/>
              <a:t>кам'яні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будівлі</a:t>
            </a:r>
            <a:r>
              <a:rPr lang="ru-RU" sz="2400" dirty="0" smtClean="0"/>
              <a:t>, паркани, навіси;</a:t>
            </a:r>
          </a:p>
          <a:p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матеріали</a:t>
            </a:r>
            <a:r>
              <a:rPr lang="ru-RU" sz="2400" dirty="0" smtClean="0"/>
              <a:t> (</a:t>
            </a:r>
            <a:r>
              <a:rPr lang="ru-RU" sz="2400" dirty="0" err="1" smtClean="0"/>
              <a:t>дерев'яні</a:t>
            </a:r>
            <a:r>
              <a:rPr lang="ru-RU" sz="2400" dirty="0" smtClean="0"/>
              <a:t> </a:t>
            </a:r>
            <a:r>
              <a:rPr lang="ru-RU" sz="2400" dirty="0" err="1" smtClean="0"/>
              <a:t>щити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настили</a:t>
            </a:r>
            <a:r>
              <a:rPr lang="ru-RU" sz="2400" dirty="0" smtClean="0"/>
              <a:t>,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із </a:t>
            </a:r>
            <a:r>
              <a:rPr lang="ru-RU" sz="2400" dirty="0" err="1" smtClean="0"/>
              <a:t>зелених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гілок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трави).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Захист</a:t>
            </a:r>
            <a:r>
              <a:rPr lang="ru-RU" sz="3600" b="1" dirty="0" smtClean="0">
                <a:solidFill>
                  <a:srgbClr val="FFFF00"/>
                </a:solidFill>
              </a:rPr>
              <a:t> озброєння </a:t>
            </a:r>
            <a:r>
              <a:rPr lang="ru-RU" sz="3600" b="1" dirty="0" err="1" smtClean="0">
                <a:solidFill>
                  <a:srgbClr val="FFFF00"/>
                </a:solidFill>
              </a:rPr>
              <a:t>і</a:t>
            </a:r>
            <a:r>
              <a:rPr lang="ru-RU" sz="3600" b="1" dirty="0" smtClean="0">
                <a:solidFill>
                  <a:srgbClr val="FFFF00"/>
                </a:solidFill>
              </a:rPr>
              <a:t> військової </a:t>
            </a:r>
            <a:r>
              <a:rPr lang="ru-RU" sz="3600" b="1" dirty="0" err="1" smtClean="0">
                <a:solidFill>
                  <a:srgbClr val="FFFF00"/>
                </a:solidFill>
              </a:rPr>
              <a:t>техніки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від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уражаючої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дії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запалювальної</a:t>
            </a:r>
            <a:r>
              <a:rPr lang="ru-RU" sz="3600" b="1" dirty="0" smtClean="0">
                <a:solidFill>
                  <a:srgbClr val="FFFF00"/>
                </a:solidFill>
              </a:rPr>
              <a:t> зброї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ru-RU" sz="2800" dirty="0" smtClean="0"/>
              <a:t>Для </a:t>
            </a:r>
            <a:r>
              <a:rPr lang="ru-RU" sz="2800" dirty="0" err="1" smtClean="0"/>
              <a:t>захисту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запалювальної</a:t>
            </a:r>
            <a:r>
              <a:rPr lang="ru-RU" sz="2800" dirty="0" smtClean="0"/>
              <a:t> зброї озброєння </a:t>
            </a:r>
            <a:r>
              <a:rPr lang="ru-RU" sz="2800" dirty="0" err="1" smtClean="0"/>
              <a:t>і</a:t>
            </a:r>
            <a:r>
              <a:rPr lang="ru-RU" sz="2800" dirty="0" smtClean="0"/>
              <a:t> військової </a:t>
            </a:r>
            <a:r>
              <a:rPr lang="ru-RU" sz="2800" dirty="0" err="1" smtClean="0"/>
              <a:t>техніки</a:t>
            </a:r>
            <a:r>
              <a:rPr lang="ru-RU" sz="2800" dirty="0" smtClean="0"/>
              <a:t> 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окопи та </a:t>
            </a:r>
            <a:r>
              <a:rPr lang="ru-RU" sz="2800" dirty="0" err="1" smtClean="0"/>
              <a:t>укриття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обладнані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перекриттями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укриття</a:t>
            </a:r>
            <a:r>
              <a:rPr lang="ru-RU" sz="2800" dirty="0" smtClean="0"/>
              <a:t> (</a:t>
            </a:r>
            <a:r>
              <a:rPr lang="ru-RU" sz="2800" dirty="0" err="1" smtClean="0"/>
              <a:t>лісові</a:t>
            </a:r>
            <a:r>
              <a:rPr lang="ru-RU" sz="2800" dirty="0" smtClean="0"/>
              <a:t> масиви, балки, </a:t>
            </a:r>
            <a:r>
              <a:rPr lang="ru-RU" sz="2800" dirty="0" err="1" smtClean="0"/>
              <a:t>лощини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брезенти, тенти 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чохли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покриття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виготовлені</a:t>
            </a:r>
            <a:r>
              <a:rPr lang="ru-RU" sz="2800" dirty="0" smtClean="0"/>
              <a:t> з </a:t>
            </a:r>
            <a:r>
              <a:rPr lang="ru-RU" sz="2800" dirty="0" err="1" smtClean="0"/>
              <a:t>місцевих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матеріалів</a:t>
            </a:r>
            <a:r>
              <a:rPr lang="ru-RU" sz="2800" dirty="0" smtClean="0"/>
              <a:t>; </a:t>
            </a:r>
            <a:r>
              <a:rPr lang="ru-RU" sz="2800" dirty="0" err="1" smtClean="0"/>
              <a:t>табельні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пожежегасіння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latin typeface="Segoe UI" pitchFamily="34" charset="0"/>
                <a:cs typeface="Segoe UI" pitchFamily="34" charset="0"/>
              </a:rPr>
              <a:t>Дякую за увагу!</a:t>
            </a:r>
            <a:endParaRPr lang="ru-RU" sz="4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Осколкові боєприпаси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FF00"/>
                </a:solidFill>
              </a:rPr>
              <a:t>Осколковий</a:t>
            </a:r>
            <a:r>
              <a:rPr lang="ru-RU" b="1" dirty="0" smtClean="0">
                <a:solidFill>
                  <a:srgbClr val="FFFF00"/>
                </a:solidFill>
              </a:rPr>
              <a:t> снаряд</a:t>
            </a:r>
            <a:r>
              <a:rPr lang="ru-RU" dirty="0" smtClean="0"/>
              <a:t> — артилерійський снаряд основного </a:t>
            </a:r>
            <a:r>
              <a:rPr lang="ru-RU" dirty="0" err="1" smtClean="0"/>
              <a:t>призначення</a:t>
            </a:r>
            <a:r>
              <a:rPr lang="ru-RU" dirty="0" smtClean="0"/>
              <a:t>, при вибуху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dirty="0" err="1" smtClean="0"/>
              <a:t>уражається</a:t>
            </a:r>
            <a:r>
              <a:rPr lang="ru-RU" dirty="0" smtClean="0"/>
              <a:t> осколками корпусу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smtClean="0"/>
              <a:t>продуктами </a:t>
            </a:r>
            <a:r>
              <a:rPr lang="ru-RU" dirty="0" smtClean="0"/>
              <a:t>вибуху </a:t>
            </a:r>
            <a:r>
              <a:rPr lang="ru-RU" dirty="0" err="1" smtClean="0"/>
              <a:t>і</a:t>
            </a:r>
            <a:r>
              <a:rPr lang="ru-RU" dirty="0" smtClean="0"/>
              <a:t> ударною </a:t>
            </a:r>
            <a:r>
              <a:rPr lang="ru-RU" dirty="0" err="1" smtClean="0"/>
              <a:t>хвилею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наземній</a:t>
            </a:r>
            <a:r>
              <a:rPr lang="ru-RU" dirty="0" smtClean="0"/>
              <a:t>, </a:t>
            </a:r>
            <a:r>
              <a:rPr lang="ru-RU" dirty="0" err="1" smtClean="0"/>
              <a:t>зенітній</a:t>
            </a:r>
            <a:r>
              <a:rPr lang="ru-RU" dirty="0" smtClean="0"/>
              <a:t>, </a:t>
            </a:r>
            <a:r>
              <a:rPr lang="ru-RU" dirty="0" err="1" smtClean="0"/>
              <a:t>морській</a:t>
            </a:r>
            <a:r>
              <a:rPr lang="ru-RU" dirty="0" smtClean="0"/>
              <a:t> </a:t>
            </a:r>
            <a:r>
              <a:rPr lang="ru-RU" dirty="0" err="1" smtClean="0"/>
              <a:t>артилерії</a:t>
            </a:r>
            <a:r>
              <a:rPr lang="ru-RU" dirty="0" smtClean="0"/>
              <a:t> та авіаційному </a:t>
            </a:r>
            <a:r>
              <a:rPr lang="ru-RU" dirty="0" err="1" smtClean="0"/>
              <a:t>озброєнні</a:t>
            </a:r>
            <a:r>
              <a:rPr lang="ru-RU" dirty="0" smtClean="0"/>
              <a:t> для ураження </a:t>
            </a:r>
            <a:r>
              <a:rPr lang="ru-RU" dirty="0" err="1" smtClean="0"/>
              <a:t>відкритої</a:t>
            </a:r>
            <a:r>
              <a:rPr lang="ru-RU" dirty="0" smtClean="0"/>
              <a:t> та той,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за легкими </a:t>
            </a:r>
            <a:r>
              <a:rPr lang="ru-RU" dirty="0" err="1" smtClean="0"/>
              <a:t>укриттями</a:t>
            </a:r>
            <a:r>
              <a:rPr lang="ru-RU" dirty="0" smtClean="0"/>
              <a:t> живої сили </a:t>
            </a:r>
            <a:r>
              <a:rPr lang="ru-RU" dirty="0" err="1" smtClean="0"/>
              <a:t>і</a:t>
            </a:r>
            <a:r>
              <a:rPr lang="ru-RU" dirty="0" smtClean="0"/>
              <a:t> військової </a:t>
            </a:r>
            <a:r>
              <a:rPr lang="ru-RU" dirty="0" err="1" smtClean="0"/>
              <a:t>техніки</a:t>
            </a:r>
            <a:r>
              <a:rPr lang="ru-RU" dirty="0" smtClean="0"/>
              <a:t> противника, у тому </a:t>
            </a:r>
            <a:r>
              <a:rPr lang="ru-RU" dirty="0" err="1" smtClean="0"/>
              <a:t>числі</a:t>
            </a:r>
            <a:r>
              <a:rPr lang="ru-RU" dirty="0" smtClean="0"/>
              <a:t> літальних </a:t>
            </a:r>
            <a:r>
              <a:rPr lang="ru-RU" dirty="0" err="1" smtClean="0"/>
              <a:t>апаратів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Уражаюча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снаряду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осколковості</a:t>
            </a:r>
            <a:r>
              <a:rPr lang="ru-RU" dirty="0" smtClean="0"/>
              <a:t>, характеру </a:t>
            </a:r>
            <a:r>
              <a:rPr lang="ru-RU" dirty="0" err="1" smtClean="0"/>
              <a:t>цілі</a:t>
            </a:r>
            <a:r>
              <a:rPr lang="ru-RU" dirty="0" smtClean="0"/>
              <a:t> та умов стрільби. </a:t>
            </a:r>
            <a:r>
              <a:rPr lang="ru-RU" dirty="0" err="1" smtClean="0"/>
              <a:t>Осколковість</a:t>
            </a:r>
            <a:r>
              <a:rPr lang="ru-RU" dirty="0" smtClean="0"/>
              <a:t> </a:t>
            </a:r>
            <a:r>
              <a:rPr lang="ru-RU" dirty="0" err="1" smtClean="0"/>
              <a:t>осколкового</a:t>
            </a:r>
            <a:r>
              <a:rPr lang="ru-RU" dirty="0" smtClean="0"/>
              <a:t> </a:t>
            </a:r>
            <a:r>
              <a:rPr lang="ru-RU" dirty="0" smtClean="0"/>
              <a:t>снаряду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осколків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розриві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формою, </a:t>
            </a:r>
            <a:r>
              <a:rPr lang="ru-RU" dirty="0" err="1" smtClean="0"/>
              <a:t>початковою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розльоту</a:t>
            </a:r>
            <a:r>
              <a:rPr lang="ru-RU" dirty="0" smtClean="0"/>
              <a:t> </a:t>
            </a:r>
            <a:r>
              <a:rPr lang="ru-RU" dirty="0" err="1" smtClean="0"/>
              <a:t>осколків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розподілом</a:t>
            </a:r>
            <a:r>
              <a:rPr lang="ru-RU" dirty="0" smtClean="0"/>
              <a:t> по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масі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Осколки</a:t>
            </a:r>
            <a:r>
              <a:rPr lang="ru-RU" dirty="0" smtClean="0"/>
              <a:t>, як правило, </a:t>
            </a:r>
            <a:r>
              <a:rPr lang="ru-RU" dirty="0" err="1" smtClean="0"/>
              <a:t>утворюються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дроблення</a:t>
            </a:r>
            <a:r>
              <a:rPr lang="ru-RU" dirty="0" smtClean="0"/>
              <a:t> корпусу снаряду при вибуху </a:t>
            </a:r>
            <a:r>
              <a:rPr lang="ru-RU" dirty="0" err="1" smtClean="0"/>
              <a:t>розривного</a:t>
            </a:r>
            <a:r>
              <a:rPr lang="ru-RU" dirty="0" smtClean="0"/>
              <a:t> заряду.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осколкових</a:t>
            </a:r>
            <a:r>
              <a:rPr lang="ru-RU" dirty="0" smtClean="0"/>
              <a:t> снарядах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спеціальне</a:t>
            </a:r>
            <a:r>
              <a:rPr lang="ru-RU" dirty="0" smtClean="0"/>
              <a:t> </a:t>
            </a:r>
            <a:r>
              <a:rPr lang="ru-RU" dirty="0" err="1" smtClean="0"/>
              <a:t>спорядження</a:t>
            </a:r>
            <a:r>
              <a:rPr lang="ru-RU" dirty="0" smtClean="0"/>
              <a:t> (кульки, </a:t>
            </a:r>
            <a:r>
              <a:rPr lang="ru-RU" dirty="0" err="1" smtClean="0"/>
              <a:t>голки</a:t>
            </a:r>
            <a:r>
              <a:rPr lang="ru-RU" dirty="0" smtClean="0"/>
              <a:t> та </a:t>
            </a:r>
            <a:r>
              <a:rPr lang="ru-RU" dirty="0" err="1" smtClean="0"/>
              <a:t>тощо</a:t>
            </a:r>
            <a:r>
              <a:rPr lang="ru-RU" dirty="0" smtClean="0"/>
              <a:t>) або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конструктивні</a:t>
            </a:r>
            <a:r>
              <a:rPr lang="ru-RU" dirty="0" smtClean="0"/>
              <a:t> заходи з </a:t>
            </a:r>
            <a:r>
              <a:rPr lang="ru-RU" dirty="0" err="1" smtClean="0"/>
              <a:t>дроблення</a:t>
            </a:r>
            <a:r>
              <a:rPr lang="ru-RU" dirty="0" smtClean="0"/>
              <a:t> корпусу (виточки на </a:t>
            </a:r>
            <a:r>
              <a:rPr lang="ru-RU" dirty="0" err="1" smtClean="0"/>
              <a:t>корпусі</a:t>
            </a:r>
            <a:r>
              <a:rPr lang="ru-RU" dirty="0" smtClean="0"/>
              <a:t>, </a:t>
            </a:r>
            <a:r>
              <a:rPr lang="ru-RU" dirty="0" err="1" smtClean="0"/>
              <a:t>рифлені</a:t>
            </a:r>
            <a:r>
              <a:rPr lang="ru-RU" dirty="0" smtClean="0"/>
              <a:t> сорочки, </a:t>
            </a:r>
            <a:r>
              <a:rPr lang="ru-RU" dirty="0" err="1" smtClean="0"/>
              <a:t>кільця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otothek_df_ps_0000004_Windrad_einer_kleinkalibrigen_Splitterbombe_(ca._10-12_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63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Наслідки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осколкового</a:t>
            </a:r>
            <a:r>
              <a:rPr lang="ru-RU" sz="1600" dirty="0"/>
              <a:t> </a:t>
            </a:r>
            <a:r>
              <a:rPr lang="ru-RU" sz="1600" dirty="0" err="1"/>
              <a:t>боєприпасу</a:t>
            </a:r>
            <a:r>
              <a:rPr lang="ru-RU" sz="1600" dirty="0"/>
              <a:t> (в </a:t>
            </a:r>
            <a:r>
              <a:rPr lang="ru-RU" sz="1600" dirty="0" err="1"/>
              <a:t>даному</a:t>
            </a:r>
            <a:r>
              <a:rPr lang="ru-RU" sz="1600" dirty="0"/>
              <a:t> </a:t>
            </a:r>
            <a:r>
              <a:rPr lang="ru-RU" sz="1600" dirty="0" err="1"/>
              <a:t>випадку</a:t>
            </a:r>
            <a:r>
              <a:rPr lang="ru-RU" sz="1600" dirty="0"/>
              <a:t> — </a:t>
            </a:r>
            <a:r>
              <a:rPr lang="ru-RU" sz="1600" dirty="0" err="1" smtClean="0"/>
              <a:t>осколкова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авіаційна</a:t>
            </a:r>
            <a:r>
              <a:rPr lang="ru-RU" sz="1600" dirty="0" smtClean="0"/>
              <a:t> </a:t>
            </a:r>
            <a:r>
              <a:rPr lang="ru-RU" sz="1600" dirty="0"/>
              <a:t>бомба)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Фугасні боєприпаси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Фугасний </a:t>
            </a:r>
            <a:r>
              <a:rPr lang="uk-UA" dirty="0" err="1" smtClean="0">
                <a:solidFill>
                  <a:srgbClr val="FFFF00"/>
                </a:solidFill>
              </a:rPr>
              <a:t>боєприпас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фр. </a:t>
            </a:r>
            <a:r>
              <a:rPr lang="en-US" i="1" dirty="0" smtClean="0"/>
              <a:t>F</a:t>
            </a:r>
            <a:r>
              <a:rPr lang="ru-RU" i="1" dirty="0" err="1" smtClean="0"/>
              <a:t>ougasse</a:t>
            </a:r>
            <a:r>
              <a:rPr lang="ru-RU" dirty="0" smtClean="0"/>
              <a:t>) —артилерійський снаряд основного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фугасної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dirty="0" err="1" smtClean="0"/>
              <a:t>уражається</a:t>
            </a:r>
            <a:r>
              <a:rPr lang="ru-RU" dirty="0" smtClean="0"/>
              <a:t> продуктами вибуху </a:t>
            </a:r>
            <a:r>
              <a:rPr lang="ru-RU" dirty="0" err="1" smtClean="0"/>
              <a:t>розривного</a:t>
            </a:r>
            <a:r>
              <a:rPr lang="ru-RU" dirty="0" smtClean="0"/>
              <a:t> заряду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Фугасний</a:t>
            </a:r>
            <a:r>
              <a:rPr lang="ru-RU" dirty="0" smtClean="0"/>
              <a:t> </a:t>
            </a:r>
            <a:r>
              <a:rPr lang="ru-RU" dirty="0" smtClean="0"/>
              <a:t>снаряд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в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артилерійських</a:t>
            </a:r>
            <a:r>
              <a:rPr lang="ru-RU" dirty="0" smtClean="0"/>
              <a:t> гарматах </a:t>
            </a:r>
            <a:r>
              <a:rPr lang="ru-RU" dirty="0" smtClean="0"/>
              <a:t>калібру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smtClean="0"/>
              <a:t>152 мм для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міцних</a:t>
            </a:r>
            <a:r>
              <a:rPr lang="ru-RU" dirty="0" smtClean="0"/>
              <a:t> оборонних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мінних</a:t>
            </a:r>
            <a:r>
              <a:rPr lang="ru-RU" dirty="0" smtClean="0"/>
              <a:t>, </a:t>
            </a:r>
            <a:r>
              <a:rPr lang="ru-RU" dirty="0" err="1" smtClean="0"/>
              <a:t>дротяних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загороджень</a:t>
            </a:r>
            <a:r>
              <a:rPr lang="ru-RU" dirty="0" smtClean="0"/>
              <a:t>, командних </a:t>
            </a:r>
            <a:r>
              <a:rPr lang="ru-RU" dirty="0" err="1" smtClean="0"/>
              <a:t>пунктів</a:t>
            </a:r>
            <a:r>
              <a:rPr lang="ru-RU" dirty="0" smtClean="0"/>
              <a:t>,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дерево- або деревокам'яне </a:t>
            </a:r>
            <a:r>
              <a:rPr lang="ru-RU" dirty="0" err="1" smtClean="0"/>
              <a:t>захисне</a:t>
            </a:r>
            <a:r>
              <a:rPr lang="ru-RU" dirty="0" smtClean="0"/>
              <a:t> </a:t>
            </a:r>
            <a:r>
              <a:rPr lang="ru-RU" dirty="0" err="1" smtClean="0"/>
              <a:t>покриття</a:t>
            </a:r>
            <a:r>
              <a:rPr lang="ru-RU" dirty="0" smtClean="0"/>
              <a:t>, </a:t>
            </a:r>
            <a:r>
              <a:rPr lang="ru-RU" dirty="0" err="1" smtClean="0"/>
              <a:t>кам'яних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цегляних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, </a:t>
            </a:r>
            <a:r>
              <a:rPr lang="ru-RU" dirty="0" err="1" smtClean="0"/>
              <a:t>перетворених</a:t>
            </a:r>
            <a:r>
              <a:rPr lang="ru-RU" dirty="0" smtClean="0"/>
              <a:t> противником </a:t>
            </a:r>
            <a:r>
              <a:rPr lang="ru-RU" dirty="0" smtClean="0"/>
              <a:t>на </a:t>
            </a:r>
            <a:r>
              <a:rPr lang="ru-RU" dirty="0" err="1" smtClean="0"/>
              <a:t>опорні</a:t>
            </a:r>
            <a:r>
              <a:rPr lang="ru-RU" dirty="0" smtClean="0"/>
              <a:t> пункти.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ітолов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143768" cy="5857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Фугасний снаряд російського виробництва “Кітолов-2”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фугасного </a:t>
            </a:r>
            <a:r>
              <a:rPr lang="ru-RU" sz="2400" dirty="0" smtClean="0"/>
              <a:t>снаряда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обсягом</a:t>
            </a:r>
            <a:r>
              <a:rPr lang="ru-RU" sz="2400" dirty="0" smtClean="0"/>
              <a:t> воронки,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ґрунті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 вибуху, величинами </a:t>
            </a:r>
            <a:r>
              <a:rPr lang="ru-RU" sz="2400" dirty="0" err="1" smtClean="0"/>
              <a:t>надмірного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імпульсу</a:t>
            </a:r>
            <a:r>
              <a:rPr lang="ru-RU" sz="2400" dirty="0" smtClean="0"/>
              <a:t> </a:t>
            </a:r>
            <a:r>
              <a:rPr lang="ru-RU" sz="2400" dirty="0" err="1" smtClean="0"/>
              <a:t>ударної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хвилі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воронка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вибуху 203-мм фугасного снаряда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 діаметр 5-7 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глибину</a:t>
            </a:r>
            <a:r>
              <a:rPr lang="ru-RU" sz="2400" dirty="0" smtClean="0"/>
              <a:t> 2-3,5 </a:t>
            </a:r>
            <a:r>
              <a:rPr lang="ru-RU" sz="2400" dirty="0" err="1" smtClean="0"/>
              <a:t>м</a:t>
            </a:r>
            <a:r>
              <a:rPr lang="ru-RU" sz="2400" dirty="0" err="1" smtClean="0"/>
              <a:t>ягом</a:t>
            </a:r>
            <a:r>
              <a:rPr lang="ru-RU" sz="2400" dirty="0" smtClean="0"/>
              <a:t> </a:t>
            </a:r>
            <a:r>
              <a:rPr lang="ru-RU" sz="2400" dirty="0" smtClean="0"/>
              <a:t>воронки,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ґрунті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 вибуху, величинами </a:t>
            </a:r>
            <a:r>
              <a:rPr lang="ru-RU" sz="2400" dirty="0" err="1" smtClean="0"/>
              <a:t>надмірного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імпульсу</a:t>
            </a:r>
            <a:r>
              <a:rPr lang="ru-RU" sz="2400" dirty="0" smtClean="0"/>
              <a:t> </a:t>
            </a:r>
            <a:r>
              <a:rPr lang="ru-RU" sz="2400" dirty="0" err="1" smtClean="0"/>
              <a:t>ударної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Рисунок 8" descr="781px-Shem_OskFugSnar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2714620"/>
            <a:ext cx="7439025" cy="394335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Боєприпаси об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smtClean="0">
                <a:solidFill>
                  <a:srgbClr val="FFFF00"/>
                </a:solidFill>
              </a:rPr>
              <a:t>ємного вибуху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Боєприпаси </a:t>
            </a:r>
            <a:r>
              <a:rPr lang="ru-RU" b="1" dirty="0" err="1" smtClean="0">
                <a:solidFill>
                  <a:srgbClr val="FFFF00"/>
                </a:solidFill>
              </a:rPr>
              <a:t>об'ємного</a:t>
            </a:r>
            <a:r>
              <a:rPr lang="ru-RU" b="1" dirty="0" smtClean="0">
                <a:solidFill>
                  <a:srgbClr val="FFFF00"/>
                </a:solidFill>
              </a:rPr>
              <a:t> вибуху</a:t>
            </a:r>
            <a:r>
              <a:rPr lang="ru-RU" dirty="0" smtClean="0"/>
              <a:t> — боєприпаси, принцип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фізичному</a:t>
            </a:r>
            <a:r>
              <a:rPr lang="ru-RU" dirty="0" smtClean="0"/>
              <a:t> </a:t>
            </a:r>
            <a:r>
              <a:rPr lang="ru-RU" dirty="0" err="1" smtClean="0"/>
              <a:t>явищі</a:t>
            </a:r>
            <a:r>
              <a:rPr lang="ru-RU" dirty="0" smtClean="0"/>
              <a:t> — </a:t>
            </a:r>
            <a:r>
              <a:rPr lang="ru-RU" dirty="0" err="1" smtClean="0"/>
              <a:t>детонації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в </a:t>
            </a:r>
            <a:r>
              <a:rPr lang="ru-RU" dirty="0" err="1" smtClean="0"/>
              <a:t>сумішах</a:t>
            </a:r>
            <a:r>
              <a:rPr lang="ru-RU" dirty="0" smtClean="0"/>
              <a:t> </a:t>
            </a:r>
            <a:r>
              <a:rPr lang="ru-RU" dirty="0" err="1" smtClean="0"/>
              <a:t>пальних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з </a:t>
            </a:r>
            <a:r>
              <a:rPr lang="ru-RU" dirty="0" err="1" smtClean="0"/>
              <a:t>повітрям</a:t>
            </a:r>
            <a:r>
              <a:rPr lang="ru-RU" dirty="0" smtClean="0"/>
              <a:t>.</a:t>
            </a:r>
          </a:p>
          <a:p>
            <a:pPr marL="550926" indent="-514350" algn="ctr">
              <a:buFont typeface="+mj-lt"/>
              <a:buAutoNum type="arabicPeriod"/>
            </a:pPr>
            <a:r>
              <a:rPr lang="uk-UA" sz="2400" dirty="0" smtClean="0"/>
              <a:t>Зривник</a:t>
            </a:r>
          </a:p>
          <a:p>
            <a:pPr marL="550926" indent="-514350" algn="ctr">
              <a:buFont typeface="+mj-lt"/>
              <a:buAutoNum type="arabicPeriod"/>
            </a:pPr>
            <a:r>
              <a:rPr lang="uk-UA" sz="2400" dirty="0" smtClean="0"/>
              <a:t>Корпус</a:t>
            </a:r>
          </a:p>
          <a:p>
            <a:pPr marL="550926" indent="-514350" algn="ctr">
              <a:buFont typeface="+mj-lt"/>
              <a:buAutoNum type="arabicPeriod"/>
            </a:pPr>
            <a:r>
              <a:rPr lang="uk-UA" sz="2400" dirty="0" smtClean="0"/>
              <a:t>Розривний заряд</a:t>
            </a:r>
          </a:p>
          <a:p>
            <a:pPr marL="550926" indent="-514350" algn="ctr">
              <a:buFont typeface="+mj-lt"/>
              <a:buAutoNum type="arabicPeriod"/>
            </a:pPr>
            <a:r>
              <a:rPr lang="uk-UA" sz="2400" dirty="0" smtClean="0"/>
              <a:t>Паливна суміш</a:t>
            </a:r>
          </a:p>
          <a:p>
            <a:pPr marL="550926" indent="-514350" algn="ctr">
              <a:buFont typeface="+mj-lt"/>
              <a:buAutoNum type="arabicPeriod"/>
            </a:pPr>
            <a:r>
              <a:rPr lang="uk-UA" sz="2400" dirty="0" smtClean="0"/>
              <a:t>Пристрій ініціювання паливної суміші</a:t>
            </a:r>
          </a:p>
          <a:p>
            <a:pPr marL="550926" indent="-514350" algn="ctr">
              <a:buFont typeface="+mj-lt"/>
              <a:buAutoNum type="arabicPeriod"/>
            </a:pPr>
            <a:r>
              <a:rPr lang="uk-UA" sz="2400" dirty="0" smtClean="0"/>
              <a:t>Гальмовий парашут</a:t>
            </a:r>
            <a:endParaRPr lang="ru-RU" sz="2400" dirty="0"/>
          </a:p>
        </p:txBody>
      </p:sp>
      <p:pic>
        <p:nvPicPr>
          <p:cNvPr id="4" name="Рисунок 3" descr="7378_html_m4d5f54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1474860" cy="3645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72272"/>
            <a:ext cx="56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Типова</a:t>
            </a:r>
            <a:r>
              <a:rPr lang="ru-RU" dirty="0"/>
              <a:t> схема </a:t>
            </a:r>
            <a:r>
              <a:rPr lang="ru-RU" dirty="0" err="1"/>
              <a:t>боєприпасу</a:t>
            </a:r>
            <a:r>
              <a:rPr lang="ru-RU" dirty="0"/>
              <a:t> </a:t>
            </a:r>
            <a:r>
              <a:rPr lang="ru-RU" dirty="0" err="1"/>
              <a:t>об’ємного</a:t>
            </a:r>
            <a:r>
              <a:rPr lang="ru-RU" dirty="0"/>
              <a:t> вибуху</a:t>
            </a: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5295900"/>
            <a:ext cx="2867025" cy="1562100"/>
          </a:xfrm>
          <a:prstGeom prst="round2Diag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255</TotalTime>
  <Words>238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Cучасні засоби масового ураження</vt:lpstr>
      <vt:lpstr>План</vt:lpstr>
      <vt:lpstr>Осколкові боєприпаси</vt:lpstr>
      <vt:lpstr>Слайд 4</vt:lpstr>
      <vt:lpstr>Слайд 5</vt:lpstr>
      <vt:lpstr>Фугасні боєприпаси</vt:lpstr>
      <vt:lpstr>Слайд 7</vt:lpstr>
      <vt:lpstr>Слайд 8</vt:lpstr>
      <vt:lpstr>Боєприпаси об’ємного вибуху</vt:lpstr>
      <vt:lpstr>Слайд 10</vt:lpstr>
      <vt:lpstr>Слайд 11</vt:lpstr>
      <vt:lpstr>Слайд 12</vt:lpstr>
      <vt:lpstr>Запалювальна зброя</vt:lpstr>
      <vt:lpstr>Слайд 14</vt:lpstr>
      <vt:lpstr>Характеристики та властивості сучасної  запалювальної зброї </vt:lpstr>
      <vt:lpstr>Запальні суміші на основі нафтопродуктів (напалм) </vt:lpstr>
      <vt:lpstr>Слайд 17</vt:lpstr>
      <vt:lpstr>Слайд 18</vt:lpstr>
      <vt:lpstr>Металізовані запальні суміші (пирогели) </vt:lpstr>
      <vt:lpstr>Терміти і термітні склади</vt:lpstr>
      <vt:lpstr>Білий фосфор і пластифікований білий фосфор </vt:lpstr>
      <vt:lpstr>Слайд 22</vt:lpstr>
      <vt:lpstr>Захист особового складу від уражаючої дії запалювальної зброї</vt:lpstr>
      <vt:lpstr>Захист озброєння і військової техніки від уражаючої дії запалювальної зброї 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Cучасні засоби масового ураження</dc:title>
  <dc:creator>Admin</dc:creator>
  <cp:lastModifiedBy>Admin</cp:lastModifiedBy>
  <cp:revision>26</cp:revision>
  <dcterms:created xsi:type="dcterms:W3CDTF">2014-03-06T14:14:37Z</dcterms:created>
  <dcterms:modified xsi:type="dcterms:W3CDTF">2014-03-06T18:29:53Z</dcterms:modified>
</cp:coreProperties>
</file>