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42B689-378D-438E-91EA-2E97E42BAA3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33ACB2-4DE7-466B-97AD-C40B721D78A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00024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9600" dirty="0" err="1" smtClean="0"/>
              <a:t>iPhone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786190"/>
            <a:ext cx="7854696" cy="1752600"/>
          </a:xfrm>
        </p:spPr>
        <p:txBody>
          <a:bodyPr/>
          <a:lstStyle/>
          <a:p>
            <a:r>
              <a:rPr lang="ru-RU" dirty="0" smtClean="0"/>
              <a:t>История от </a:t>
            </a:r>
            <a:r>
              <a:rPr lang="en-US" dirty="0" smtClean="0"/>
              <a:t>A </a:t>
            </a:r>
            <a:r>
              <a:rPr lang="ru-RU" dirty="0" smtClean="0"/>
              <a:t>до Я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3G </a:t>
            </a:r>
            <a:r>
              <a:rPr lang="ru-RU" dirty="0" smtClean="0"/>
              <a:t>в новом </a:t>
            </a:r>
            <a:r>
              <a:rPr lang="ru-RU" dirty="0" err="1" smtClean="0"/>
              <a:t>сматфоне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Важность поддержки 3G для устройства, позиционируемого как интернет-планшет, привела к тому, что именно этот аспект вызвал наибольшее количество фантазий относительно времени появления данной технологии в </a:t>
            </a:r>
            <a:r>
              <a:rPr lang="ru-RU" dirty="0" err="1" smtClean="0"/>
              <a:t>iPhone</a:t>
            </a:r>
            <a:r>
              <a:rPr lang="ru-RU" baseline="30000" dirty="0" smtClean="0"/>
              <a:t>[25]</a:t>
            </a:r>
            <a:r>
              <a:rPr lang="ru-RU" dirty="0" smtClean="0"/>
              <a:t>. По безопасности </a:t>
            </a:r>
            <a:r>
              <a:rPr lang="ru-RU" dirty="0" err="1" smtClean="0"/>
              <a:t>iPhone</a:t>
            </a:r>
            <a:r>
              <a:rPr lang="ru-RU" dirty="0" smtClean="0"/>
              <a:t> уступал коммуникаторам </a:t>
            </a:r>
            <a:r>
              <a:rPr lang="ru-RU" dirty="0" err="1" smtClean="0"/>
              <a:t>BlackBerry</a:t>
            </a:r>
            <a:r>
              <a:rPr lang="ru-RU" baseline="30000" dirty="0" smtClean="0"/>
              <a:t>[26]</a:t>
            </a:r>
            <a:r>
              <a:rPr lang="ru-RU" dirty="0" smtClean="0"/>
              <a:t> и поэтому не получил распространения в корпоративном сегменте. Первый </a:t>
            </a:r>
            <a:r>
              <a:rPr lang="ru-RU" dirty="0" err="1" smtClean="0"/>
              <a:t>iPhone</a:t>
            </a:r>
            <a:r>
              <a:rPr lang="ru-RU" dirty="0" smtClean="0"/>
              <a:t> официально не поддерживал сервис коротких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сообщений MMS из-за его низкой популярности, но умельцы научились и таки сделали приложение для передачи MMS, которое неофициально можно было установить в </a:t>
            </a:r>
            <a:r>
              <a:rPr lang="ru-RU" dirty="0" err="1" smtClean="0"/>
              <a:t>iPhone</a:t>
            </a:r>
            <a:r>
              <a:rPr lang="ru-RU" dirty="0" smtClean="0"/>
              <a:t>. Стоимость </a:t>
            </a:r>
            <a:r>
              <a:rPr lang="ru-RU" dirty="0" err="1" smtClean="0"/>
              <a:t>iPhone</a:t>
            </a:r>
            <a:r>
              <a:rPr lang="ru-RU" dirty="0" smtClean="0"/>
              <a:t> в момент начала продаж составляла 499 долларов за модель с 4GB и 599 долларов за модель с 8GB встроенной памяти. Так же позже вышла модель с 16 GB</a:t>
            </a:r>
            <a:r>
              <a:rPr lang="ru-RU" baseline="30000" dirty="0" smtClean="0"/>
              <a:t>[27]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iPhone 3G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36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iPhone</a:t>
            </a:r>
            <a:r>
              <a:rPr lang="en-US" dirty="0" smtClean="0"/>
              <a:t> 3G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Второе поколение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устройств </a:t>
            </a:r>
            <a:r>
              <a:rPr lang="ru-RU" dirty="0" err="1" smtClean="0"/>
              <a:t>Apple</a:t>
            </a:r>
            <a:r>
              <a:rPr lang="ru-RU" dirty="0" smtClean="0"/>
              <a:t> было анонсировано на конференции разработчиков WWDC 2008, новая модель получила название «</a:t>
            </a:r>
            <a:r>
              <a:rPr lang="ru-RU" dirty="0" err="1" smtClean="0"/>
              <a:t>iPhone</a:t>
            </a:r>
            <a:r>
              <a:rPr lang="ru-RU" dirty="0" smtClean="0"/>
              <a:t> 3G».</a:t>
            </a:r>
          </a:p>
          <a:p>
            <a:pPr>
              <a:buNone/>
            </a:pPr>
            <a:r>
              <a:rPr lang="ru-RU" dirty="0" smtClean="0"/>
              <a:t>Помимо поддержки сетей третьего поколения, </a:t>
            </a:r>
            <a:r>
              <a:rPr lang="ru-RU" dirty="0" err="1" smtClean="0"/>
              <a:t>iPhone</a:t>
            </a:r>
            <a:r>
              <a:rPr lang="ru-RU" dirty="0" smtClean="0"/>
              <a:t> 3G получил </a:t>
            </a:r>
            <a:r>
              <a:rPr lang="ru-RU" dirty="0" smtClean="0"/>
              <a:t>поддержку</a:t>
            </a:r>
            <a:r>
              <a:rPr lang="en-US" dirty="0" smtClean="0"/>
              <a:t> </a:t>
            </a:r>
            <a:r>
              <a:rPr lang="ru-RU" dirty="0" smtClean="0"/>
              <a:t>GPS</a:t>
            </a:r>
            <a:r>
              <a:rPr lang="ru-RU" dirty="0" smtClean="0"/>
              <a:t> и A-GPS при использовании 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Maps</a:t>
            </a:r>
            <a:r>
              <a:rPr lang="ru-RU" dirty="0" smtClean="0"/>
              <a:t> (то есть только через Интернет) и оснащался новой версией операционной системы — </a:t>
            </a:r>
            <a:r>
              <a:rPr lang="ru-RU" dirty="0" err="1" smtClean="0"/>
              <a:t>iPhone</a:t>
            </a:r>
            <a:r>
              <a:rPr lang="ru-RU" dirty="0" smtClean="0"/>
              <a:t> OS 2.0. Дизайн устройства был модифицирован: металлическая задняя крышка заменена на пластиковую панель (чёрного или белого цвета) отличной от прежней формы. Была снижена цена с контрактом оператора до 199 долларов за модель с 8 GB и 299 долларов — с 16 GB встроенной памяти. Сфера распространения </a:t>
            </a:r>
            <a:r>
              <a:rPr lang="ru-RU" dirty="0" err="1" smtClean="0"/>
              <a:t>iPhone</a:t>
            </a:r>
            <a:r>
              <a:rPr lang="ru-RU" dirty="0" smtClean="0"/>
              <a:t> расширилась до 70 стран в течение нескольких </a:t>
            </a:r>
            <a:r>
              <a:rPr lang="ru-RU" dirty="0" smtClean="0"/>
              <a:t>месяцев.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iPhone </a:t>
            </a:r>
            <a:r>
              <a:rPr smtClean="0"/>
              <a:t>3GS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/>
              <a:t>iPhone</a:t>
            </a:r>
            <a:r>
              <a:rPr lang="en-US" b="1" dirty="0" smtClean="0"/>
              <a:t> </a:t>
            </a:r>
            <a:r>
              <a:rPr lang="en-US" b="1" dirty="0" smtClean="0"/>
              <a:t>3GS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Является третьим поколением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устройств </a:t>
            </a:r>
            <a:r>
              <a:rPr lang="ru-RU" dirty="0" err="1" smtClean="0"/>
              <a:t>Apple</a:t>
            </a:r>
            <a:r>
              <a:rPr lang="ru-RU" dirty="0" smtClean="0"/>
              <a:t>. Был представлен 8 июня 2009 года на конференции WWDC</a:t>
            </a:r>
            <a:r>
              <a:rPr lang="ru-RU" baseline="30000" dirty="0" smtClean="0"/>
              <a:t>[29]</a:t>
            </a:r>
            <a:r>
              <a:rPr lang="ru-RU" dirty="0" smtClean="0"/>
              <a:t>. По </a:t>
            </a:r>
            <a:r>
              <a:rPr lang="ru-RU" dirty="0" err="1" smtClean="0"/>
              <a:t>заявлениямApple</a:t>
            </a:r>
            <a:r>
              <a:rPr lang="ru-RU" dirty="0" smtClean="0"/>
              <a:t>, новинка обладает примерно вдвое большей скоростью работы некоторых приложений (буква S — сокращение англ. «</a:t>
            </a:r>
            <a:r>
              <a:rPr lang="ru-RU" dirty="0" err="1" smtClean="0"/>
              <a:t>Speed</a:t>
            </a:r>
            <a:r>
              <a:rPr lang="ru-RU" dirty="0" smtClean="0"/>
              <a:t>», «скорость»</a:t>
            </a:r>
            <a:r>
              <a:rPr lang="ru-RU" baseline="30000" dirty="0" smtClean="0"/>
              <a:t>[30]</a:t>
            </a:r>
            <a:r>
              <a:rPr lang="ru-RU" dirty="0" smtClean="0"/>
              <a:t>). Телефон оснащён новыми аккумулятором и процессором, 3-мегапиксельнойкамерой с </a:t>
            </a:r>
            <a:r>
              <a:rPr lang="ru-RU" dirty="0" err="1" smtClean="0"/>
              <a:t>автофокусом</a:t>
            </a:r>
            <a:r>
              <a:rPr lang="ru-RU" dirty="0" smtClean="0"/>
              <a:t> и поддержкой записи VGA-видео с частотой 30 кадров в секунду, цифровым компасом, обеспечивает аппаратное шифрование данных для защиты пользовательских данных, имеет функцию голосового </a:t>
            </a:r>
            <a:r>
              <a:rPr lang="ru-RU" dirty="0" err="1" smtClean="0"/>
              <a:t>управленияи</a:t>
            </a:r>
            <a:r>
              <a:rPr lang="ru-RU" dirty="0" smtClean="0"/>
              <a:t> поставляется также в конфигурации с 32 GB встроенной памяти. С выходом </a:t>
            </a:r>
            <a:r>
              <a:rPr lang="ru-RU" dirty="0" err="1" smtClean="0"/>
              <a:t>iPhone</a:t>
            </a:r>
            <a:r>
              <a:rPr lang="ru-RU" dirty="0" smtClean="0"/>
              <a:t> 4 модели </a:t>
            </a:r>
            <a:r>
              <a:rPr lang="ru-RU" dirty="0" err="1" smtClean="0"/>
              <a:t>iPhone</a:t>
            </a:r>
            <a:r>
              <a:rPr lang="ru-RU" dirty="0" smtClean="0"/>
              <a:t> 3GS с 16 и 32 GB встроенной памяти были сняты с производства и </a:t>
            </a:r>
            <a:r>
              <a:rPr lang="ru-RU" dirty="0" smtClean="0"/>
              <a:t>были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iPhone </a:t>
            </a:r>
            <a:r>
              <a:rPr smtClean="0"/>
              <a:t>4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285728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iPhone</a:t>
            </a:r>
            <a:r>
              <a:rPr lang="en-US" dirty="0" smtClean="0"/>
              <a:t>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Данная модель получила название </a:t>
            </a:r>
            <a:r>
              <a:rPr lang="ru-RU" b="1" dirty="0" err="1" smtClean="0"/>
              <a:t>iPhone</a:t>
            </a:r>
            <a:r>
              <a:rPr lang="ru-RU" b="1" dirty="0" smtClean="0"/>
              <a:t> 4</a:t>
            </a:r>
            <a:r>
              <a:rPr lang="ru-RU" dirty="0" smtClean="0"/>
              <a:t>, без буквы «G», вероятно, из-за отсутствия поддержки сетей четвёртого поколения (4G). </a:t>
            </a:r>
            <a:r>
              <a:rPr lang="ru-RU" dirty="0" err="1" smtClean="0"/>
              <a:t>iPhone</a:t>
            </a:r>
            <a:r>
              <a:rPr lang="ru-RU" dirty="0" smtClean="0"/>
              <a:t> 4 был представлен Стивом Джобсом на ежегодной конференции WWDC 7 июня 2010 года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Также </a:t>
            </a:r>
            <a:r>
              <a:rPr lang="ru-RU" dirty="0" err="1" smtClean="0"/>
              <a:t>Apple</a:t>
            </a:r>
            <a:r>
              <a:rPr lang="ru-RU" dirty="0" smtClean="0"/>
              <a:t> организовала более совершенную поддержку корпоративных клиентов, использующих </a:t>
            </a:r>
            <a:r>
              <a:rPr lang="ru-RU" dirty="0" err="1" smtClean="0"/>
              <a:t>iPhone</a:t>
            </a:r>
            <a:r>
              <a:rPr lang="ru-RU" dirty="0" smtClean="0"/>
              <a:t> 4. По мнению Стива Джобса, это обеспечит более надежную защиту данных.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iPhone </a:t>
            </a:r>
            <a:r>
              <a:rPr smtClean="0"/>
              <a:t>4S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/>
              <a:t>iPhone</a:t>
            </a:r>
            <a:r>
              <a:rPr lang="en-US" b="1" dirty="0" smtClean="0"/>
              <a:t> </a:t>
            </a:r>
            <a:r>
              <a:rPr lang="en-US" b="1" dirty="0" smtClean="0"/>
              <a:t>4S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 октября 2011 года в 10 часов по тихоокеанскому времени в штаб-квартире компании </a:t>
            </a:r>
            <a:r>
              <a:rPr lang="ru-RU" dirty="0" err="1" smtClean="0"/>
              <a:t>Apple</a:t>
            </a:r>
            <a:r>
              <a:rPr lang="ru-RU" dirty="0" smtClean="0"/>
              <a:t> в </a:t>
            </a:r>
            <a:r>
              <a:rPr lang="ru-RU" dirty="0" err="1" smtClean="0"/>
              <a:t>Купертино</a:t>
            </a:r>
            <a:r>
              <a:rPr lang="ru-RU" dirty="0" smtClean="0"/>
              <a:t> началось мероприятие «</a:t>
            </a:r>
            <a:r>
              <a:rPr lang="ru-RU" dirty="0" err="1" smtClean="0"/>
              <a:t>Let’s</a:t>
            </a:r>
            <a:r>
              <a:rPr lang="ru-RU" dirty="0" smtClean="0"/>
              <a:t> </a:t>
            </a:r>
            <a:r>
              <a:rPr lang="ru-RU" dirty="0" err="1" smtClean="0"/>
              <a:t>Talk</a:t>
            </a:r>
            <a:r>
              <a:rPr lang="ru-RU" dirty="0" smtClean="0"/>
              <a:t> </a:t>
            </a:r>
            <a:r>
              <a:rPr lang="ru-RU" dirty="0" err="1" smtClean="0"/>
              <a:t>iPhone</a:t>
            </a:r>
            <a:r>
              <a:rPr lang="ru-RU" dirty="0" smtClean="0"/>
              <a:t>», на котором была представлена новая модель </a:t>
            </a:r>
            <a:r>
              <a:rPr lang="ru-RU" dirty="0" err="1" smtClean="0"/>
              <a:t>iPhone</a:t>
            </a:r>
            <a:r>
              <a:rPr lang="ru-RU" dirty="0" smtClean="0"/>
              <a:t> — 4S ("S" значит - </a:t>
            </a:r>
            <a:r>
              <a:rPr lang="ru-RU" dirty="0" err="1" smtClean="0"/>
              <a:t>Speed</a:t>
            </a:r>
            <a:r>
              <a:rPr lang="ru-RU" dirty="0" smtClean="0"/>
              <a:t>, как и в случае с 3GS). Вместо привычного публике </a:t>
            </a:r>
            <a:r>
              <a:rPr lang="ru-RU" dirty="0" smtClean="0"/>
              <a:t>Стива </a:t>
            </a:r>
            <a:r>
              <a:rPr lang="ru-RU" dirty="0" smtClean="0"/>
              <a:t>Джобса смартфон представил Тим Кук, старший вице-президент отдела международного маркетинга </a:t>
            </a:r>
            <a:r>
              <a:rPr lang="ru-RU" dirty="0" err="1" smtClean="0"/>
              <a:t>Apple</a:t>
            </a:r>
            <a:r>
              <a:rPr lang="ru-RU" dirty="0" smtClean="0"/>
              <a:t>. Стив Джобс в это время находился в палате клиники в Пало-Альто.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iPhone 5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История возникновения </a:t>
            </a:r>
            <a:r>
              <a:rPr lang="ru-RU" dirty="0" err="1" smtClean="0"/>
              <a:t>iPhone</a:t>
            </a:r>
            <a:r>
              <a:rPr lang="ru-RU" dirty="0" smtClean="0"/>
              <a:t> связана с появлением популярного плеера </a:t>
            </a:r>
            <a:r>
              <a:rPr lang="ru-RU" dirty="0" err="1" smtClean="0"/>
              <a:t>iPod</a:t>
            </a:r>
            <a:r>
              <a:rPr lang="ru-RU" dirty="0" smtClean="0"/>
              <a:t>. В период 2002-2004 годов директор </a:t>
            </a:r>
            <a:r>
              <a:rPr lang="ru-RU" dirty="0" err="1" smtClean="0"/>
              <a:t>Apple</a:t>
            </a:r>
            <a:r>
              <a:rPr lang="ru-RU" dirty="0" smtClean="0"/>
              <a:t> Стив Джобс стал разрабатывать идею создания устройства, способного объединить в себе все </a:t>
            </a:r>
            <a:r>
              <a:rPr lang="ru-RU" dirty="0" err="1" smtClean="0"/>
              <a:t>гаджеты</a:t>
            </a:r>
            <a:r>
              <a:rPr lang="ru-RU" dirty="0" smtClean="0"/>
              <a:t>, которые людям приходилось носить по отдельности: мобильный телефон, плеер, КПК. Эту нишу могли занять появившиеся в то время и набиравшие популярность смартфоны</a:t>
            </a:r>
            <a:r>
              <a:rPr lang="ru-RU" baseline="30000" dirty="0" smtClean="0"/>
              <a:t>[13]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iPhone</a:t>
            </a:r>
            <a:r>
              <a:rPr lang="en-US" dirty="0" smtClean="0"/>
              <a:t>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12 сентября 2012 года в Сан-Франциско, Калифорния, был представлен </a:t>
            </a:r>
            <a:r>
              <a:rPr lang="ru-RU" dirty="0" err="1" smtClean="0"/>
              <a:t>iPhone</a:t>
            </a:r>
            <a:r>
              <a:rPr lang="ru-RU" dirty="0" smtClean="0"/>
              <a:t> шестого поколения (</a:t>
            </a:r>
            <a:r>
              <a:rPr lang="ru-RU" dirty="0" err="1" smtClean="0"/>
              <a:t>iPhone</a:t>
            </a:r>
            <a:r>
              <a:rPr lang="ru-RU" dirty="0" smtClean="0"/>
              <a:t> 5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Работает на операционной системе </a:t>
            </a:r>
            <a:r>
              <a:rPr lang="ru-RU" dirty="0" err="1" smtClean="0"/>
              <a:t>iOS</a:t>
            </a:r>
            <a:r>
              <a:rPr lang="ru-RU" dirty="0" smtClean="0"/>
              <a:t> </a:t>
            </a:r>
            <a:r>
              <a:rPr lang="ru-RU" dirty="0" smtClean="0"/>
              <a:t>6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С </a:t>
            </a:r>
            <a:r>
              <a:rPr lang="ru-RU" dirty="0" smtClean="0"/>
              <a:t>начала продаж </a:t>
            </a:r>
            <a:r>
              <a:rPr lang="ru-RU" dirty="0" err="1" smtClean="0"/>
              <a:t>iPhone</a:t>
            </a:r>
            <a:r>
              <a:rPr lang="ru-RU" dirty="0" smtClean="0"/>
              <a:t> 5, которые одновременно сопровождались выходом в свет новой версии </a:t>
            </a:r>
            <a:r>
              <a:rPr lang="ru-RU" dirty="0" err="1" smtClean="0"/>
              <a:t>iOS</a:t>
            </a:r>
            <a:r>
              <a:rPr lang="ru-RU" dirty="0" smtClean="0"/>
              <a:t> под индексом 6.0, многочисленными пользователями были </a:t>
            </a:r>
            <a:r>
              <a:rPr lang="ru-RU" dirty="0" smtClean="0"/>
              <a:t>выявлены </a:t>
            </a:r>
            <a:r>
              <a:rPr lang="ru-RU" dirty="0" smtClean="0"/>
              <a:t>серьёзные проблемы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Сравнение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Сравнение </a:t>
            </a:r>
            <a:r>
              <a:rPr lang="en-US" dirty="0" err="1" smtClean="0"/>
              <a:t>iPhone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599" cy="507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/>
                <a:gridCol w="885860"/>
                <a:gridCol w="757214"/>
                <a:gridCol w="945018"/>
                <a:gridCol w="1175657"/>
                <a:gridCol w="1175657"/>
                <a:gridCol w="1175657"/>
              </a:tblGrid>
              <a:tr h="39132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Модель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/>
                        <a:t>iPhone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2G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3G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3GS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B0080"/>
                          </a:solidFill>
                        </a:rPr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B0080"/>
                          </a:solidFill>
                        </a:rPr>
                        <a:t>4S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9132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B0080"/>
                          </a:solidFill>
                        </a:rPr>
                        <a:t>Видео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</a:tr>
              <a:tr h="47398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B0080"/>
                          </a:solidFill>
                        </a:rPr>
                        <a:t>Музыка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40</a:t>
                      </a:r>
                    </a:p>
                  </a:txBody>
                  <a:tcPr anchor="ctr"/>
                </a:tc>
              </a:tr>
              <a:tr h="6848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Wi-Fi</a:t>
                      </a:r>
                      <a:r>
                        <a:rPr lang="en-US" dirty="0"/>
                        <a:t> </a:t>
                      </a:r>
                      <a:r>
                        <a:rPr lang="ru-RU" dirty="0"/>
                        <a:t>просмотр </a:t>
                      </a:r>
                      <a:r>
                        <a:rPr lang="ru-RU" dirty="0" err="1"/>
                        <a:t>веб-страниц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</a:tr>
              <a:tr h="6848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3G</a:t>
                      </a:r>
                      <a:r>
                        <a:rPr lang="en-US" dirty="0"/>
                        <a:t> </a:t>
                      </a:r>
                      <a:r>
                        <a:rPr lang="ru-RU" dirty="0"/>
                        <a:t>просмотр </a:t>
                      </a:r>
                      <a:r>
                        <a:rPr lang="ru-RU" dirty="0" err="1"/>
                        <a:t>веб-страниц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solidFill>
                            <a:srgbClr val="808080"/>
                          </a:solidFill>
                        </a:rPr>
                        <a:t>Н/Д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</a:t>
                      </a:r>
                    </a:p>
                  </a:txBody>
                  <a:tcPr anchor="ctr"/>
                </a:tc>
              </a:tr>
              <a:tr h="6848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LTE</a:t>
                      </a:r>
                      <a:r>
                        <a:rPr lang="en-US" dirty="0"/>
                        <a:t> </a:t>
                      </a:r>
                      <a:r>
                        <a:rPr lang="ru-RU" dirty="0"/>
                        <a:t>просмотр </a:t>
                      </a:r>
                      <a:r>
                        <a:rPr lang="ru-RU" dirty="0" err="1"/>
                        <a:t>веб-страниц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solidFill>
                            <a:srgbClr val="808080"/>
                          </a:solidFill>
                        </a:rPr>
                        <a:t>Н/Д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solidFill>
                            <a:srgbClr val="808080"/>
                          </a:solidFill>
                        </a:rPr>
                        <a:t>Н/Д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solidFill>
                            <a:srgbClr val="808080"/>
                          </a:solidFill>
                        </a:rPr>
                        <a:t>Н/Д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solidFill>
                            <a:srgbClr val="808080"/>
                          </a:solidFill>
                        </a:rPr>
                        <a:t>Н/Д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solidFill>
                            <a:srgbClr val="808080"/>
                          </a:solidFill>
                        </a:rPr>
                        <a:t>Н/Д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</a:t>
                      </a:r>
                    </a:p>
                  </a:txBody>
                  <a:tcPr anchor="ctr"/>
                </a:tc>
              </a:tr>
              <a:tr h="6848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B0080"/>
                          </a:solidFill>
                        </a:rPr>
                        <a:t>2G</a:t>
                      </a:r>
                      <a:r>
                        <a:rPr lang="en-US" dirty="0"/>
                        <a:t> </a:t>
                      </a:r>
                      <a:r>
                        <a:rPr lang="ru-RU" dirty="0"/>
                        <a:t>время разговоров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</a:t>
                      </a:r>
                    </a:p>
                  </a:txBody>
                  <a:tcPr anchor="ctr"/>
                </a:tc>
              </a:tr>
              <a:tr h="684825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В режиме ожидания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225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Интересно, что сам Стив Джобс на конференции D: </a:t>
            </a:r>
            <a:r>
              <a:rPr lang="ru-RU" dirty="0" err="1" smtClean="0"/>
              <a:t>All</a:t>
            </a:r>
            <a:r>
              <a:rPr lang="ru-RU" dirty="0" smtClean="0"/>
              <a:t> </a:t>
            </a:r>
            <a:r>
              <a:rPr lang="ru-RU" dirty="0" err="1" smtClean="0"/>
              <a:t>Things</a:t>
            </a:r>
            <a:r>
              <a:rPr lang="ru-RU" dirty="0" smtClean="0"/>
              <a:t> </a:t>
            </a:r>
            <a:r>
              <a:rPr lang="ru-RU" dirty="0" err="1" smtClean="0"/>
              <a:t>Digital</a:t>
            </a:r>
            <a:r>
              <a:rPr lang="ru-RU" dirty="0" smtClean="0"/>
              <a:t> (</a:t>
            </a:r>
            <a:r>
              <a:rPr lang="ru-RU" i="1" dirty="0" smtClean="0"/>
              <a:t>англ.</a:t>
            </a:r>
            <a:r>
              <a:rPr lang="ru-RU" dirty="0" smtClean="0"/>
              <a:t>) 2010 года, проводимой Уолл-стрит </a:t>
            </a:r>
            <a:r>
              <a:rPr lang="ru-RU" dirty="0" err="1" smtClean="0"/>
              <a:t>джорнал</a:t>
            </a:r>
            <a:r>
              <a:rPr lang="ru-RU" dirty="0" smtClean="0"/>
              <a:t>, заявил о первенстве идеи планшета над появившейся из неё позже идеей телефона (</a:t>
            </a:r>
            <a:r>
              <a:rPr lang="ru-RU" dirty="0" err="1" smtClean="0"/>
              <a:t>iPhone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Первый проект телефона, носивший кодовое название «</a:t>
            </a:r>
            <a:r>
              <a:rPr lang="ru-RU" dirty="0" err="1" smtClean="0"/>
              <a:t>Purple</a:t>
            </a:r>
            <a:r>
              <a:rPr lang="ru-RU" dirty="0" smtClean="0"/>
              <a:t> 1», не был доведён до </a:t>
            </a:r>
            <a:r>
              <a:rPr lang="ru-RU" dirty="0" smtClean="0"/>
              <a:t>конца.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6"/>
            <a:ext cx="8229600" cy="114300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001156" cy="550072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Следующим этапом для </a:t>
            </a:r>
            <a:r>
              <a:rPr lang="ru-RU" dirty="0" err="1" smtClean="0"/>
              <a:t>Apple</a:t>
            </a:r>
            <a:r>
              <a:rPr lang="ru-RU" dirty="0" smtClean="0"/>
              <a:t> стало участие в создании мобильного </a:t>
            </a:r>
            <a:r>
              <a:rPr lang="ru-RU" dirty="0" err="1" smtClean="0"/>
              <a:t>телефонаMotorola</a:t>
            </a:r>
            <a:r>
              <a:rPr lang="ru-RU" dirty="0" smtClean="0"/>
              <a:t> ROKR, вышедшего на рынок в сентябре 2005 года. Устройство позиционировалось как плеер, тесно интегрированный с проигрывателем </a:t>
            </a:r>
            <a:r>
              <a:rPr lang="ru-RU" dirty="0" err="1" smtClean="0"/>
              <a:t>iTunes</a:t>
            </a:r>
            <a:r>
              <a:rPr lang="ru-RU" dirty="0" smtClean="0"/>
              <a:t>. Интерфейс плеера в телефоне был создан </a:t>
            </a:r>
            <a:r>
              <a:rPr lang="ru-RU" dirty="0" err="1" smtClean="0"/>
              <a:t>Apple</a:t>
            </a:r>
            <a:r>
              <a:rPr lang="ru-RU" dirty="0" smtClean="0"/>
              <a:t> и напоминал интерфейс </a:t>
            </a:r>
            <a:r>
              <a:rPr lang="ru-RU" dirty="0" err="1" smtClean="0"/>
              <a:t>iPod</a:t>
            </a:r>
            <a:r>
              <a:rPr lang="ru-RU" dirty="0" smtClean="0"/>
              <a:t>. Однако, ввиду неудачного дизайна и слабой функциональности, телефон так и не получил широкого распространения и даже был назван провалом </a:t>
            </a:r>
            <a:r>
              <a:rPr lang="ru-RU" dirty="0" smtClean="0"/>
              <a:t>года.</a:t>
            </a:r>
            <a:endParaRPr lang="ru-RU" dirty="0" smtClean="0"/>
          </a:p>
          <a:p>
            <a:r>
              <a:rPr lang="ru-RU" dirty="0" smtClean="0"/>
              <a:t>Несмотря на отсутствие успеха с </a:t>
            </a:r>
            <a:r>
              <a:rPr lang="ru-RU" dirty="0" err="1" smtClean="0"/>
              <a:t>Motorola</a:t>
            </a:r>
            <a:r>
              <a:rPr lang="ru-RU" dirty="0" smtClean="0"/>
              <a:t> ROKR, уже в феврале 2005 года Стив Джобс начал переговоры о двухстороннем партнёрстве с сотовым оператором </a:t>
            </a:r>
            <a:r>
              <a:rPr lang="ru-RU" dirty="0" err="1" smtClean="0"/>
              <a:t>Cingular</a:t>
            </a:r>
            <a:r>
              <a:rPr lang="ru-RU" dirty="0" smtClean="0"/>
              <a:t>, заявив, что его компания способна и намеревается представить собственное </a:t>
            </a:r>
            <a:r>
              <a:rPr lang="ru-RU" dirty="0" smtClean="0"/>
              <a:t>устройство. </a:t>
            </a:r>
            <a:r>
              <a:rPr lang="ru-RU" dirty="0" smtClean="0"/>
              <a:t>Разработка </a:t>
            </a:r>
            <a:r>
              <a:rPr lang="ru-RU" dirty="0" err="1" smtClean="0"/>
              <a:t>iPhone</a:t>
            </a:r>
            <a:r>
              <a:rPr lang="ru-RU" dirty="0" smtClean="0"/>
              <a:t> проходила в обстановке строгой секретности. Инженеры, работавшие над различными частями (программной и аппаратной) продукта, не имели возможности общаться друг с другом. Для переговоров с </a:t>
            </a:r>
            <a:r>
              <a:rPr lang="ru-RU" dirty="0" err="1" smtClean="0"/>
              <a:t>Cingular</a:t>
            </a:r>
            <a:r>
              <a:rPr lang="ru-RU" dirty="0" smtClean="0"/>
              <a:t>, представители </a:t>
            </a:r>
            <a:r>
              <a:rPr lang="ru-RU" dirty="0" err="1" smtClean="0"/>
              <a:t>Apple</a:t>
            </a:r>
            <a:r>
              <a:rPr lang="ru-RU" dirty="0" smtClean="0"/>
              <a:t> регистрировались под видом сотрудников партнёрской компании </a:t>
            </a:r>
            <a:r>
              <a:rPr lang="ru-RU" dirty="0" err="1" smtClean="0"/>
              <a:t>Infineon</a:t>
            </a:r>
            <a:r>
              <a:rPr lang="ru-RU" dirty="0" smtClean="0"/>
              <a:t>. Проект имел внутреннее название «</a:t>
            </a:r>
            <a:r>
              <a:rPr lang="ru-RU" dirty="0" err="1" smtClean="0"/>
              <a:t>Purple</a:t>
            </a:r>
            <a:r>
              <a:rPr lang="ru-RU" dirty="0" smtClean="0"/>
              <a:t> 2</a:t>
            </a:r>
            <a:r>
              <a:rPr lang="ru-RU" dirty="0" smtClean="0"/>
              <a:t>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После выхода 18 декабря 2006 года одноимённого VoIP-телефона от компании </a:t>
            </a:r>
            <a:r>
              <a:rPr lang="ru-RU" dirty="0" err="1" smtClean="0"/>
              <a:t>Cisco</a:t>
            </a:r>
            <a:r>
              <a:rPr lang="ru-RU" dirty="0" smtClean="0"/>
              <a:t> многие посчитали, что мобильный телефон от </a:t>
            </a:r>
            <a:r>
              <a:rPr lang="ru-RU" dirty="0" err="1" smtClean="0"/>
              <a:t>Apple</a:t>
            </a:r>
            <a:r>
              <a:rPr lang="ru-RU" dirty="0" smtClean="0"/>
              <a:t> так и не будет </a:t>
            </a:r>
            <a:r>
              <a:rPr lang="ru-RU" dirty="0" smtClean="0"/>
              <a:t>создан. </a:t>
            </a:r>
            <a:r>
              <a:rPr lang="ru-RU" dirty="0" smtClean="0"/>
              <a:t>В это время инженеры </a:t>
            </a:r>
            <a:r>
              <a:rPr lang="ru-RU" dirty="0" err="1" smtClean="0"/>
              <a:t>Apple</a:t>
            </a:r>
            <a:r>
              <a:rPr lang="ru-RU" dirty="0" smtClean="0"/>
              <a:t> продолжали работать, надеясь выпустить телефон или хотя бы работающий прототип к заданному </a:t>
            </a:r>
            <a:r>
              <a:rPr lang="ru-RU" dirty="0" smtClean="0"/>
              <a:t>сроку.</a:t>
            </a:r>
            <a:endParaRPr lang="ru-RU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Название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Название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Успех, сопутствовавший плеерам </a:t>
            </a:r>
            <a:r>
              <a:rPr lang="ru-RU" dirty="0" err="1" smtClean="0"/>
              <a:t>iPod</a:t>
            </a:r>
            <a:r>
              <a:rPr lang="ru-RU" dirty="0" smtClean="0"/>
              <a:t> и другим продуктам с приставкой «</a:t>
            </a:r>
            <a:r>
              <a:rPr lang="ru-RU" dirty="0" err="1" smtClean="0"/>
              <a:t>i</a:t>
            </a:r>
            <a:r>
              <a:rPr lang="ru-RU" dirty="0" smtClean="0"/>
              <a:t>», побудил маркетинговый отдел и руководство компании к её использованию и в названии телефона — «</a:t>
            </a:r>
            <a:r>
              <a:rPr lang="ru-RU" dirty="0" err="1" smtClean="0"/>
              <a:t>iPhone</a:t>
            </a:r>
            <a:r>
              <a:rPr lang="ru-RU" dirty="0" smtClean="0"/>
              <a:t>». </a:t>
            </a:r>
            <a:r>
              <a:rPr lang="ru-RU" dirty="0" smtClean="0"/>
              <a:t>Однако </a:t>
            </a:r>
            <a:r>
              <a:rPr lang="ru-RU" dirty="0" smtClean="0"/>
              <a:t>это вызвало ряд сложностей.</a:t>
            </a:r>
          </a:p>
          <a:p>
            <a:pPr>
              <a:buNone/>
            </a:pPr>
            <a:r>
              <a:rPr lang="ru-RU" dirty="0" smtClean="0"/>
              <a:t>Торговая марка «</a:t>
            </a:r>
            <a:r>
              <a:rPr lang="ru-RU" dirty="0" err="1" smtClean="0"/>
              <a:t>iPhone</a:t>
            </a:r>
            <a:r>
              <a:rPr lang="ru-RU" dirty="0" smtClean="0"/>
              <a:t>» была зарегистрирована 20 марта 1996 года компанией </a:t>
            </a:r>
            <a:r>
              <a:rPr lang="ru-RU" dirty="0" err="1" smtClean="0"/>
              <a:t>Infogear</a:t>
            </a:r>
            <a:r>
              <a:rPr lang="ru-RU" dirty="0" smtClean="0"/>
              <a:t>, </a:t>
            </a:r>
            <a:r>
              <a:rPr lang="ru-RU" dirty="0" smtClean="0"/>
              <a:t>которая была приобретена компанией </a:t>
            </a:r>
            <a:r>
              <a:rPr lang="ru-RU" dirty="0" err="1" smtClean="0"/>
              <a:t>Cisco</a:t>
            </a:r>
            <a:r>
              <a:rPr lang="ru-RU" dirty="0" smtClean="0"/>
              <a:t> </a:t>
            </a:r>
            <a:r>
              <a:rPr lang="ru-RU" dirty="0" err="1" smtClean="0"/>
              <a:t>Systems</a:t>
            </a:r>
            <a:r>
              <a:rPr lang="ru-RU" dirty="0" smtClean="0"/>
              <a:t> 16 марта 2000 года вместе с правами на эту марку. 18 декабря 2006 </a:t>
            </a:r>
            <a:r>
              <a:rPr lang="ru-RU" dirty="0" err="1" smtClean="0"/>
              <a:t>годаCisco</a:t>
            </a:r>
            <a:r>
              <a:rPr lang="ru-RU" dirty="0" smtClean="0"/>
              <a:t> выпустила линейку VoIP-телефонов «</a:t>
            </a:r>
            <a:r>
              <a:rPr lang="ru-RU" dirty="0" err="1" smtClean="0"/>
              <a:t>Linksys</a:t>
            </a:r>
            <a:r>
              <a:rPr lang="ru-RU" dirty="0" smtClean="0"/>
              <a:t> </a:t>
            </a:r>
            <a:r>
              <a:rPr lang="ru-RU" dirty="0" err="1" smtClean="0"/>
              <a:t>iPhone</a:t>
            </a:r>
            <a:r>
              <a:rPr lang="ru-RU" dirty="0" smtClean="0"/>
              <a:t> </a:t>
            </a:r>
            <a:r>
              <a:rPr lang="ru-RU" dirty="0" smtClean="0"/>
              <a:t>WIP».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После объявления 9 января 2007 года о выпуске </a:t>
            </a:r>
            <a:r>
              <a:rPr lang="ru-RU" dirty="0" err="1" smtClean="0"/>
              <a:t>Apple</a:t>
            </a:r>
            <a:r>
              <a:rPr lang="ru-RU" dirty="0" smtClean="0"/>
              <a:t> мобильного телефона с названием «</a:t>
            </a:r>
            <a:r>
              <a:rPr lang="ru-RU" dirty="0" err="1" smtClean="0"/>
              <a:t>iPhone</a:t>
            </a:r>
            <a:r>
              <a:rPr lang="ru-RU" dirty="0" smtClean="0"/>
              <a:t>» </a:t>
            </a:r>
            <a:r>
              <a:rPr lang="ru-RU" dirty="0" err="1" smtClean="0"/>
              <a:t>компанияCisco</a:t>
            </a:r>
            <a:r>
              <a:rPr lang="ru-RU" dirty="0" smtClean="0"/>
              <a:t> подала в суд на </a:t>
            </a:r>
            <a:r>
              <a:rPr lang="ru-RU" dirty="0" err="1" smtClean="0"/>
              <a:t>Apple</a:t>
            </a:r>
            <a:r>
              <a:rPr lang="ru-RU" dirty="0" smtClean="0"/>
              <a:t> за неправомерное использование торговой </a:t>
            </a:r>
            <a:r>
              <a:rPr lang="ru-RU" dirty="0" smtClean="0"/>
              <a:t>марки.</a:t>
            </a:r>
            <a:r>
              <a:rPr lang="ru-RU" dirty="0" smtClean="0"/>
              <a:t> 21 февраля 2007 </a:t>
            </a:r>
            <a:r>
              <a:rPr lang="ru-RU" dirty="0" err="1" smtClean="0"/>
              <a:t>годакомпании</a:t>
            </a:r>
            <a:r>
              <a:rPr lang="ru-RU" dirty="0" smtClean="0"/>
              <a:t> достигли соглашения о совместном использовании торговой марки «</a:t>
            </a:r>
            <a:r>
              <a:rPr lang="ru-RU" dirty="0" err="1" smtClean="0"/>
              <a:t>iPhone</a:t>
            </a:r>
            <a:r>
              <a:rPr lang="ru-RU" dirty="0" smtClean="0"/>
              <a:t>», детали которого не </a:t>
            </a:r>
            <a:r>
              <a:rPr lang="ru-RU" dirty="0" smtClean="0"/>
              <a:t>разглашались.</a:t>
            </a:r>
            <a:endParaRPr lang="ru-RU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iPhone </a:t>
            </a:r>
            <a:r>
              <a:rPr lang="ru-RU" dirty="0" smtClean="0"/>
              <a:t>первого </a:t>
            </a:r>
            <a:r>
              <a:rPr lang="ru-RU" dirty="0" smtClean="0"/>
              <a:t>поколения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iPhone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iPhone</a:t>
            </a:r>
            <a:r>
              <a:rPr lang="ru-RU" dirty="0" smtClean="0"/>
              <a:t> первого поколения был представлен на выставке </a:t>
            </a:r>
            <a:r>
              <a:rPr lang="ru-RU" dirty="0" err="1" smtClean="0"/>
              <a:t>MacWorld</a:t>
            </a:r>
            <a:r>
              <a:rPr lang="ru-RU" dirty="0" smtClean="0"/>
              <a:t> 9 января2007 года</a:t>
            </a:r>
            <a:r>
              <a:rPr lang="ru-RU" baseline="30000" dirty="0" smtClean="0"/>
              <a:t>[23]</a:t>
            </a:r>
            <a:r>
              <a:rPr lang="ru-RU" dirty="0" smtClean="0"/>
              <a:t>, а 29 июня того же года появился в магазинах. Он имел алюминиевую заднюю панель и небольшую пластиковую крышку в нижней части аппарата, закрывавшую антенны GSM-приёмника и </a:t>
            </a:r>
            <a:r>
              <a:rPr lang="ru-RU" dirty="0" err="1" smtClean="0"/>
              <a:t>Wi-Fi</a:t>
            </a:r>
            <a:r>
              <a:rPr lang="ru-RU" dirty="0" smtClean="0"/>
              <a:t>/</a:t>
            </a:r>
            <a:r>
              <a:rPr lang="ru-RU" dirty="0" err="1" smtClean="0"/>
              <a:t>Bluetooth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Новый смартфон, как и предполагалось, объединил в себе все возможности телефона, музыкального плеера и карманного компьютера</a:t>
            </a:r>
            <a:r>
              <a:rPr lang="ru-RU" baseline="30000" dirty="0" smtClean="0"/>
              <a:t>[13]</a:t>
            </a:r>
            <a:r>
              <a:rPr lang="ru-RU" dirty="0" smtClean="0"/>
              <a:t>. Однако он обладал и рядом недостатков. Одним из наиболее существенных из них, вызвавшим наибольшую критику, являлось отсутствие поддержки 3G, приведшее к необходимости использования для доступа в Интернет существенно менее скоростной </a:t>
            </a:r>
            <a:r>
              <a:rPr lang="ru-RU" dirty="0" err="1" smtClean="0"/>
              <a:t>технологииEDGE</a:t>
            </a:r>
            <a:r>
              <a:rPr lang="ru-RU" baseline="30000" dirty="0" smtClean="0"/>
              <a:t>[24]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219</Words>
  <Application>Microsoft Office PowerPoint</Application>
  <PresentationFormat>Экран (4:3)</PresentationFormat>
  <Paragraphs>98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iPhone</vt:lpstr>
      <vt:lpstr>История</vt:lpstr>
      <vt:lpstr>Слайд 3</vt:lpstr>
      <vt:lpstr>Слайд 4</vt:lpstr>
      <vt:lpstr>Слайд 5</vt:lpstr>
      <vt:lpstr>Название</vt:lpstr>
      <vt:lpstr>Название</vt:lpstr>
      <vt:lpstr>iPhone первого поколения</vt:lpstr>
      <vt:lpstr>iPhone</vt:lpstr>
      <vt:lpstr>3G в новом сматфоне</vt:lpstr>
      <vt:lpstr>iPhone 3G</vt:lpstr>
      <vt:lpstr>iPhone 3G</vt:lpstr>
      <vt:lpstr>iPhone 3GS</vt:lpstr>
      <vt:lpstr>iPhone 3GS</vt:lpstr>
      <vt:lpstr>iPhone 4</vt:lpstr>
      <vt:lpstr>iPhone 4</vt:lpstr>
      <vt:lpstr>iPhone 4S</vt:lpstr>
      <vt:lpstr>iPhone 4S</vt:lpstr>
      <vt:lpstr>iPhone 5</vt:lpstr>
      <vt:lpstr>iPhone 5</vt:lpstr>
      <vt:lpstr>Сравнение</vt:lpstr>
      <vt:lpstr>Сравнение iPhone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8</cp:revision>
  <dcterms:created xsi:type="dcterms:W3CDTF">2012-12-20T19:12:39Z</dcterms:created>
  <dcterms:modified xsi:type="dcterms:W3CDTF">2012-12-20T21:11:04Z</dcterms:modified>
</cp:coreProperties>
</file>