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6" r:id="rId11"/>
    <p:sldId id="268" r:id="rId12"/>
    <p:sldId id="262" r:id="rId13"/>
    <p:sldId id="267" r:id="rId14"/>
    <p:sldId id="265" r:id="rId15"/>
    <p:sldId id="269" r:id="rId16"/>
    <p:sldId id="270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D6009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3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964397"/>
            <a:ext cx="7772400" cy="910835"/>
          </a:xfrm>
        </p:spPr>
        <p:txBody>
          <a:bodyPr/>
          <a:lstStyle>
            <a:lvl1pPr>
              <a:defRPr>
                <a:solidFill>
                  <a:srgbClr val="D6009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2678907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99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99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10" y="1200151"/>
            <a:ext cx="385289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85289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151335"/>
            <a:ext cx="385447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10" y="1631156"/>
            <a:ext cx="385447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385606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385606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67875"/>
            <a:ext cx="7929618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3" y="535767"/>
            <a:ext cx="2822603" cy="540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5769"/>
            <a:ext cx="4926040" cy="40588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13" y="1125132"/>
            <a:ext cx="2822603" cy="346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42924"/>
            <a:ext cx="5486400" cy="29027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rgbClr val="0099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0" y="205979"/>
            <a:ext cx="792961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200151"/>
            <a:ext cx="785818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ECB78-09D0-4BEF-BBCC-7C71EAC5E3AD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6009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964397"/>
            <a:ext cx="7772400" cy="117530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Життя і наукова діяльність О.М. Бутлерова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Виконала</a:t>
            </a:r>
            <a:endParaRPr lang="uk-UA" dirty="0" smtClean="0"/>
          </a:p>
          <a:p>
            <a:r>
              <a:rPr lang="uk-UA" dirty="0" smtClean="0"/>
              <a:t>Учениця 11-А класу</a:t>
            </a:r>
          </a:p>
          <a:p>
            <a:r>
              <a:rPr lang="uk-UA" dirty="0" smtClean="0"/>
              <a:t>Кузнєцова Анастасія</a:t>
            </a:r>
            <a:endParaRPr lang="uk-UA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31590"/>
            <a:ext cx="3852862" cy="2866529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987574"/>
            <a:ext cx="3394075" cy="3394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8808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Ізомери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i="1" dirty="0" smtClean="0"/>
              <a:t>    </a:t>
            </a:r>
            <a:r>
              <a:rPr lang="uk-UA" i="1" dirty="0"/>
              <a:t>Бутлеров вперше пояснив явище ізомерії тим, що ізомери - це сполуки, що володіють однаковим елементарним складом, але різним хімічним будовою. У свою чергу, залежність властивостей ізомерів і взагалі органічних сполук від їх хімічної будови пояснюється існуванням у них передається вздовж зв'язків «взаємного впливу атомів», в результаті якого атоми в залежності від їх структурного оточення набувають різне «хімічне значення».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728216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3478"/>
            <a:ext cx="6840760" cy="4824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7547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1923678"/>
            <a:ext cx="7772400" cy="910835"/>
          </a:xfrm>
        </p:spPr>
        <p:txBody>
          <a:bodyPr/>
          <a:lstStyle/>
          <a:p>
            <a:r>
              <a:rPr lang="uk-UA" dirty="0" smtClean="0"/>
              <a:t>Цікавий факт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5540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43558"/>
            <a:ext cx="7858180" cy="3394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i="1" dirty="0" smtClean="0"/>
              <a:t>   «Великий хімік», саме це було написано на дошці, яку наказала повісити на груди Сашкові Бутлерову адміністрація Казанської  гімназії. Так було покарано юного хіміка за скоєння вибуху в пансіоні цього навчального закладу. За іронією долі напис виявився пророчим: ім'я творця теорії хімічної будови назавжди вписано в історію хімічної науки.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209536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95686"/>
            <a:ext cx="7772400" cy="910835"/>
          </a:xfrm>
        </p:spPr>
        <p:txBody>
          <a:bodyPr/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uk-U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6254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1923678"/>
            <a:ext cx="7772400" cy="910835"/>
          </a:xfrm>
        </p:spPr>
        <p:txBody>
          <a:bodyPr/>
          <a:lstStyle/>
          <a:p>
            <a:r>
              <a:rPr lang="uk-UA" dirty="0" smtClean="0"/>
              <a:t>Життя О.М. Бутлерова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87510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971600" y="1131590"/>
            <a:ext cx="3852890" cy="33944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 smtClean="0"/>
              <a:t>    </a:t>
            </a:r>
            <a:r>
              <a:rPr lang="ru-RU" i="1" dirty="0" err="1"/>
              <a:t>Народився</a:t>
            </a:r>
            <a:r>
              <a:rPr lang="ru-RU" i="1" dirty="0"/>
              <a:t> </a:t>
            </a:r>
            <a:r>
              <a:rPr lang="ru-RU" i="1" dirty="0" err="1"/>
              <a:t>Олександр</a:t>
            </a:r>
            <a:r>
              <a:rPr lang="ru-RU" i="1" dirty="0"/>
              <a:t> Михайлович 25 </a:t>
            </a:r>
            <a:r>
              <a:rPr lang="ru-RU" i="1" dirty="0" err="1"/>
              <a:t>серпня</a:t>
            </a:r>
            <a:r>
              <a:rPr lang="ru-RU" i="1" dirty="0"/>
              <a:t> 1828 ро­ку в </a:t>
            </a:r>
            <a:r>
              <a:rPr lang="ru-RU" i="1" dirty="0" err="1"/>
              <a:t>сім’ї</a:t>
            </a:r>
            <a:r>
              <a:rPr lang="ru-RU" i="1" dirty="0"/>
              <a:t> </a:t>
            </a:r>
            <a:r>
              <a:rPr lang="ru-RU" i="1" dirty="0" err="1"/>
              <a:t>відставного</a:t>
            </a:r>
            <a:r>
              <a:rPr lang="ru-RU" i="1" dirty="0"/>
              <a:t> полковника </a:t>
            </a:r>
            <a:r>
              <a:rPr lang="ru-RU" i="1" dirty="0" err="1"/>
              <a:t>Михайла</a:t>
            </a:r>
            <a:r>
              <a:rPr lang="ru-RU" i="1" dirty="0"/>
              <a:t> </a:t>
            </a:r>
            <a:r>
              <a:rPr lang="ru-RU" i="1" dirty="0" err="1"/>
              <a:t>Васильовича</a:t>
            </a:r>
            <a:r>
              <a:rPr lang="ru-RU" i="1" dirty="0"/>
              <a:t> Бутлерова у м. </a:t>
            </a:r>
            <a:r>
              <a:rPr lang="ru-RU" i="1" dirty="0" err="1"/>
              <a:t>Чистополі</a:t>
            </a:r>
            <a:r>
              <a:rPr lang="ru-RU" i="1" dirty="0"/>
              <a:t> </a:t>
            </a:r>
            <a:r>
              <a:rPr lang="ru-RU" i="1" dirty="0" err="1"/>
              <a:t>Казанської</a:t>
            </a:r>
            <a:r>
              <a:rPr lang="ru-RU" i="1" dirty="0"/>
              <a:t> </a:t>
            </a:r>
            <a:r>
              <a:rPr lang="ru-RU" i="1" dirty="0" err="1"/>
              <a:t>губернії</a:t>
            </a:r>
            <a:r>
              <a:rPr lang="ru-RU" i="1" dirty="0"/>
              <a:t>.</a:t>
            </a:r>
            <a:endParaRPr lang="uk-UA" i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853" y="1200150"/>
            <a:ext cx="2545556" cy="3394075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483518"/>
            <a:ext cx="7858180" cy="4111105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uk-UA" i="1" dirty="0" smtClean="0"/>
              <a:t>    </a:t>
            </a:r>
            <a:r>
              <a:rPr lang="uk-UA" i="1" dirty="0"/>
              <a:t>Через кілька днів після народження Олександра по­мерла його мати, і хлопчик свої дитячі роки проводив то у діда з бабусею, то в домівці батька.</a:t>
            </a:r>
          </a:p>
          <a:p>
            <a:pPr marL="0" indent="0" fontAlgn="base">
              <a:buNone/>
            </a:pPr>
            <a:r>
              <a:rPr lang="uk-UA" i="1" dirty="0" smtClean="0"/>
              <a:t>    Коли </a:t>
            </a:r>
            <a:r>
              <a:rPr lang="uk-UA" i="1" dirty="0"/>
              <a:t>Сашкові минуло вісім років, його одвезли до Казані, де він навчався в приватному пансіоні, що стояв на рівні гімназії.</a:t>
            </a:r>
          </a:p>
          <a:p>
            <a:pPr marL="0" indent="0" fontAlgn="base">
              <a:buNone/>
            </a:pPr>
            <a:r>
              <a:rPr lang="uk-UA" i="1" dirty="0" smtClean="0"/>
              <a:t>    Чотирнадцятирічним </a:t>
            </a:r>
            <a:r>
              <a:rPr lang="uk-UA" i="1" dirty="0"/>
              <a:t>хлопцем він написав твір «Лист про пожежу 24 серпня 1842 року», який було від­значено як найкращий по всьому Казанському навчаль­ному округу.</a:t>
            </a:r>
          </a:p>
          <a:p>
            <a:pPr marL="0" indent="0" fontAlgn="base">
              <a:buNone/>
            </a:pPr>
            <a:r>
              <a:rPr lang="uk-UA" i="1" dirty="0" smtClean="0"/>
              <a:t>    Михайло </a:t>
            </a:r>
            <a:r>
              <a:rPr lang="uk-UA" i="1" dirty="0"/>
              <a:t>Васильович намагався виховати в сина по­чуття полум’яного патріота.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5820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699542"/>
            <a:ext cx="7858180" cy="3895081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uk-UA" i="1" dirty="0" smtClean="0"/>
              <a:t>    </a:t>
            </a:r>
            <a:r>
              <a:rPr lang="ru-RU" i="1" dirty="0"/>
              <a:t>У 40-х роках </a:t>
            </a:r>
            <a:r>
              <a:rPr lang="ru-RU" i="1" dirty="0" err="1"/>
              <a:t>своїми</a:t>
            </a:r>
            <a:r>
              <a:rPr lang="ru-RU" i="1" dirty="0"/>
              <a:t> </a:t>
            </a:r>
            <a:r>
              <a:rPr lang="ru-RU" i="1" dirty="0" err="1"/>
              <a:t>успіхами</a:t>
            </a:r>
            <a:r>
              <a:rPr lang="ru-RU" i="1" dirty="0"/>
              <a:t> в </a:t>
            </a:r>
            <a:r>
              <a:rPr lang="ru-RU" i="1" dirty="0" err="1"/>
              <a:t>розвитку</a:t>
            </a:r>
            <a:r>
              <a:rPr lang="ru-RU" i="1" dirty="0"/>
              <a:t> </a:t>
            </a:r>
            <a:r>
              <a:rPr lang="ru-RU" i="1" dirty="0" err="1"/>
              <a:t>органічної</a:t>
            </a:r>
            <a:r>
              <a:rPr lang="ru-RU" i="1" dirty="0"/>
              <a:t> </a:t>
            </a:r>
            <a:r>
              <a:rPr lang="ru-RU" i="1" dirty="0" err="1"/>
              <a:t>хімії</a:t>
            </a:r>
            <a:r>
              <a:rPr lang="ru-RU" i="1" dirty="0"/>
              <a:t> на перше </a:t>
            </a:r>
            <a:r>
              <a:rPr lang="ru-RU" i="1" dirty="0" err="1"/>
              <a:t>місце</a:t>
            </a:r>
            <a:r>
              <a:rPr lang="ru-RU" i="1" dirty="0"/>
              <a:t> </a:t>
            </a:r>
            <a:r>
              <a:rPr lang="ru-RU" i="1" dirty="0" err="1"/>
              <a:t>вийшов</a:t>
            </a:r>
            <a:r>
              <a:rPr lang="ru-RU" i="1" dirty="0"/>
              <a:t> </a:t>
            </a:r>
            <a:r>
              <a:rPr lang="ru-RU" i="1" dirty="0" err="1"/>
              <a:t>Казанський</a:t>
            </a:r>
            <a:r>
              <a:rPr lang="ru-RU" i="1" dirty="0"/>
              <a:t> </a:t>
            </a:r>
            <a:r>
              <a:rPr lang="ru-RU" i="1" dirty="0" err="1"/>
              <a:t>університет</a:t>
            </a:r>
            <a:r>
              <a:rPr lang="ru-RU" i="1" dirty="0"/>
              <a:t>. Тут </a:t>
            </a:r>
            <a:r>
              <a:rPr lang="ru-RU" i="1" dirty="0" err="1"/>
              <a:t>виникла</a:t>
            </a:r>
            <a:r>
              <a:rPr lang="ru-RU" i="1" dirty="0"/>
              <a:t> школа М. М. </a:t>
            </a:r>
            <a:r>
              <a:rPr lang="ru-RU" i="1" dirty="0" err="1"/>
              <a:t>Зініна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привернула до себе </a:t>
            </a:r>
            <a:r>
              <a:rPr lang="ru-RU" i="1" dirty="0" err="1"/>
              <a:t>ува­гу</a:t>
            </a:r>
            <a:r>
              <a:rPr lang="ru-RU" i="1" dirty="0"/>
              <a:t> </a:t>
            </a:r>
            <a:r>
              <a:rPr lang="ru-RU" i="1" dirty="0" err="1"/>
              <a:t>вчених</a:t>
            </a:r>
            <a:r>
              <a:rPr lang="ru-RU" i="1" dirty="0"/>
              <a:t> </a:t>
            </a:r>
            <a:r>
              <a:rPr lang="ru-RU" i="1" dirty="0" err="1"/>
              <a:t>усього</a:t>
            </a:r>
            <a:r>
              <a:rPr lang="ru-RU" i="1" dirty="0"/>
              <a:t> </a:t>
            </a:r>
            <a:r>
              <a:rPr lang="ru-RU" i="1" dirty="0" err="1"/>
              <a:t>світу</a:t>
            </a:r>
            <a:r>
              <a:rPr lang="ru-RU" i="1" dirty="0"/>
              <a:t>. До </a:t>
            </a:r>
            <a:r>
              <a:rPr lang="ru-RU" i="1" dirty="0" err="1"/>
              <a:t>цього</a:t>
            </a:r>
            <a:r>
              <a:rPr lang="ru-RU" i="1" dirty="0"/>
              <a:t> </a:t>
            </a:r>
            <a:r>
              <a:rPr lang="ru-RU" i="1" dirty="0" err="1"/>
              <a:t>університету</a:t>
            </a:r>
            <a:r>
              <a:rPr lang="ru-RU" i="1" dirty="0"/>
              <a:t> і </a:t>
            </a:r>
            <a:r>
              <a:rPr lang="ru-RU" i="1" dirty="0" err="1"/>
              <a:t>вирішив</a:t>
            </a:r>
            <a:r>
              <a:rPr lang="ru-RU" i="1" dirty="0"/>
              <a:t> </a:t>
            </a:r>
            <a:r>
              <a:rPr lang="ru-RU" i="1" dirty="0" err="1"/>
              <a:t>вступити</a:t>
            </a:r>
            <a:r>
              <a:rPr lang="ru-RU" i="1" dirty="0"/>
              <a:t> </a:t>
            </a:r>
            <a:r>
              <a:rPr lang="ru-RU" i="1" dirty="0" err="1"/>
              <a:t>юний</a:t>
            </a:r>
            <a:r>
              <a:rPr lang="ru-RU" i="1" dirty="0"/>
              <a:t> Бутлеров, </a:t>
            </a:r>
            <a:r>
              <a:rPr lang="ru-RU" i="1" dirty="0" err="1"/>
              <a:t>якому</a:t>
            </a:r>
            <a:r>
              <a:rPr lang="ru-RU" i="1" dirty="0"/>
              <a:t> </a:t>
            </a:r>
            <a:r>
              <a:rPr lang="ru-RU" i="1" dirty="0" err="1"/>
              <a:t>щойно</a:t>
            </a:r>
            <a:r>
              <a:rPr lang="ru-RU" i="1" dirty="0"/>
              <a:t> минуло </a:t>
            </a:r>
            <a:r>
              <a:rPr lang="ru-RU" i="1" dirty="0" err="1"/>
              <a:t>шістнад­цять</a:t>
            </a:r>
            <a:r>
              <a:rPr lang="ru-RU" i="1" dirty="0"/>
              <a:t> </a:t>
            </a:r>
            <a:r>
              <a:rPr lang="ru-RU" i="1" dirty="0" err="1"/>
              <a:t>років</a:t>
            </a:r>
            <a:r>
              <a:rPr lang="ru-RU" i="1" dirty="0"/>
              <a:t>. </a:t>
            </a:r>
            <a:r>
              <a:rPr lang="ru-RU" i="1" dirty="0" err="1"/>
              <a:t>Восени</a:t>
            </a:r>
            <a:r>
              <a:rPr lang="ru-RU" i="1" dirty="0"/>
              <a:t> 1844 р. </a:t>
            </a:r>
            <a:r>
              <a:rPr lang="ru-RU" i="1" dirty="0" err="1"/>
              <a:t>він</a:t>
            </a:r>
            <a:r>
              <a:rPr lang="ru-RU" i="1" dirty="0"/>
              <a:t> подав </a:t>
            </a:r>
            <a:r>
              <a:rPr lang="ru-RU" i="1" dirty="0" err="1"/>
              <a:t>заяву</a:t>
            </a:r>
            <a:r>
              <a:rPr lang="ru-RU" i="1" dirty="0"/>
              <a:t> на </a:t>
            </a:r>
            <a:r>
              <a:rPr lang="ru-RU" i="1" dirty="0" err="1"/>
              <a:t>природни­чий</a:t>
            </a:r>
            <a:r>
              <a:rPr lang="ru-RU" i="1" dirty="0"/>
              <a:t> </a:t>
            </a:r>
            <a:r>
              <a:rPr lang="ru-RU" i="1" dirty="0" err="1"/>
              <a:t>відділ</a:t>
            </a:r>
            <a:r>
              <a:rPr lang="ru-RU" i="1" dirty="0"/>
              <a:t> </a:t>
            </a:r>
            <a:r>
              <a:rPr lang="ru-RU" i="1" dirty="0" err="1"/>
              <a:t>фізико-математичного</a:t>
            </a:r>
            <a:r>
              <a:rPr lang="ru-RU" i="1" dirty="0"/>
              <a:t> </a:t>
            </a:r>
            <a:r>
              <a:rPr lang="ru-RU" i="1" dirty="0" smtClean="0"/>
              <a:t>факультету.</a:t>
            </a:r>
            <a:r>
              <a:rPr lang="ru-RU" i="1" dirty="0"/>
              <a:t> У </a:t>
            </a:r>
            <a:r>
              <a:rPr lang="ru-RU" i="1" dirty="0" err="1"/>
              <a:t>перші</a:t>
            </a:r>
            <a:r>
              <a:rPr lang="ru-RU" i="1" dirty="0"/>
              <a:t> роки </a:t>
            </a:r>
            <a:r>
              <a:rPr lang="ru-RU" i="1" dirty="0" err="1"/>
              <a:t>перебування</a:t>
            </a:r>
            <a:r>
              <a:rPr lang="ru-RU" i="1" dirty="0"/>
              <a:t> в </a:t>
            </a:r>
            <a:r>
              <a:rPr lang="ru-RU" i="1" dirty="0" err="1"/>
              <a:t>університеті</a:t>
            </a:r>
            <a:r>
              <a:rPr lang="ru-RU" i="1" dirty="0"/>
              <a:t> Бутлеров так </a:t>
            </a:r>
            <a:r>
              <a:rPr lang="ru-RU" i="1" dirty="0" err="1"/>
              <a:t>захопився</a:t>
            </a:r>
            <a:r>
              <a:rPr lang="ru-RU" i="1" dirty="0"/>
              <a:t> </a:t>
            </a:r>
            <a:r>
              <a:rPr lang="ru-RU" i="1" dirty="0" err="1"/>
              <a:t>зоологією</a:t>
            </a:r>
            <a:r>
              <a:rPr lang="ru-RU" i="1" dirty="0"/>
              <a:t> та </a:t>
            </a:r>
            <a:r>
              <a:rPr lang="ru-RU" i="1" dirty="0" err="1"/>
              <a:t>ботанікою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хімія</a:t>
            </a:r>
            <a:r>
              <a:rPr lang="ru-RU" i="1" dirty="0"/>
              <a:t> лиши­лась на другому </a:t>
            </a:r>
            <a:r>
              <a:rPr lang="ru-RU" i="1" dirty="0" err="1"/>
              <a:t>плані</a:t>
            </a:r>
            <a:r>
              <a:rPr lang="ru-RU" i="1" dirty="0"/>
              <a:t>.</a:t>
            </a:r>
          </a:p>
          <a:p>
            <a:pPr marL="0" indent="0" fontAlgn="base">
              <a:buNone/>
            </a:pPr>
            <a:r>
              <a:rPr lang="ru-RU" i="1" dirty="0" smtClean="0"/>
              <a:t>     В </a:t>
            </a:r>
            <a:r>
              <a:rPr lang="ru-RU" i="1" dirty="0" err="1"/>
              <a:t>університеті</a:t>
            </a:r>
            <a:r>
              <a:rPr lang="ru-RU" i="1" dirty="0"/>
              <a:t> Бутлеров </a:t>
            </a:r>
            <a:r>
              <a:rPr lang="ru-RU" i="1" dirty="0" err="1"/>
              <a:t>потоваришував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студентами Вагнером і </a:t>
            </a:r>
            <a:r>
              <a:rPr lang="ru-RU" i="1" dirty="0" err="1"/>
              <a:t>П’ятницьким</a:t>
            </a:r>
            <a:r>
              <a:rPr lang="ru-RU" i="1" dirty="0"/>
              <a:t>.</a:t>
            </a:r>
          </a:p>
          <a:p>
            <a:pPr marL="0" indent="0">
              <a:buNone/>
            </a:pP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874421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1779662"/>
            <a:ext cx="7772400" cy="910835"/>
          </a:xfrm>
        </p:spPr>
        <p:txBody>
          <a:bodyPr/>
          <a:lstStyle/>
          <a:p>
            <a:r>
              <a:rPr lang="uk-UA" dirty="0"/>
              <a:t>Науковий </a:t>
            </a:r>
            <a:r>
              <a:rPr lang="uk-UA" dirty="0" smtClean="0"/>
              <a:t>внесок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5768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500" dirty="0" smtClean="0"/>
              <a:t>Теорія хімічної будови органічних сполук</a:t>
            </a:r>
            <a:endParaRPr lang="uk-UA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 smtClean="0"/>
              <a:t>    </a:t>
            </a:r>
            <a:r>
              <a:rPr lang="uk-UA" i="1" dirty="0"/>
              <a:t>За цією теорією властивості хімічні сполуки залежать від кількості і якості атомів, з яких складається молекула, від послідовності і характеру їхнього зв'язку та взаємного впливу. Бутлеров вважав, що кожній молекулі речовини відповідає певна будова, яку можна виразити за допомогою формули, де більш-менш точно відображені реальні зв'язки та розташування атомів у молекулі. Теорія Бутлерова пояснила явище ізомерії, дала можливість визначити будову органічних речовин і передбачити нові класи органічних сполук.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854231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положення теорії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10400" dirty="0" smtClean="0"/>
              <a:t> </a:t>
            </a:r>
            <a:r>
              <a:rPr lang="ru-RU" sz="10400" i="1" dirty="0"/>
              <a:t>у </a:t>
            </a:r>
            <a:r>
              <a:rPr lang="ru-RU" sz="10400" i="1" dirty="0" err="1"/>
              <a:t>хімічних</a:t>
            </a:r>
            <a:r>
              <a:rPr lang="ru-RU" sz="10400" i="1" dirty="0"/>
              <a:t> </a:t>
            </a:r>
            <a:r>
              <a:rPr lang="ru-RU" sz="10400" i="1" dirty="0" err="1"/>
              <a:t>сполуках</a:t>
            </a:r>
            <a:r>
              <a:rPr lang="ru-RU" sz="10400" i="1" dirty="0"/>
              <a:t> </a:t>
            </a:r>
            <a:r>
              <a:rPr lang="ru-RU" sz="10400" i="1" dirty="0" err="1"/>
              <a:t>атоми</a:t>
            </a:r>
            <a:r>
              <a:rPr lang="ru-RU" sz="10400" i="1" dirty="0"/>
              <a:t> </a:t>
            </a:r>
            <a:r>
              <a:rPr lang="ru-RU" sz="10400" i="1" dirty="0" err="1"/>
              <a:t>з'єднуються</a:t>
            </a:r>
            <a:r>
              <a:rPr lang="ru-RU" sz="10400" i="1" dirty="0"/>
              <a:t> </a:t>
            </a:r>
            <a:r>
              <a:rPr lang="ru-RU" sz="10400" i="1" dirty="0" err="1"/>
              <a:t>між</a:t>
            </a:r>
            <a:r>
              <a:rPr lang="ru-RU" sz="10400" i="1" dirty="0"/>
              <a:t> собою у </a:t>
            </a:r>
            <a:r>
              <a:rPr lang="ru-RU" sz="10400" i="1" dirty="0" err="1"/>
              <a:t>певному</a:t>
            </a:r>
            <a:r>
              <a:rPr lang="ru-RU" sz="10400" i="1" dirty="0"/>
              <a:t> порядку </a:t>
            </a:r>
            <a:r>
              <a:rPr lang="ru-RU" sz="10400" i="1" dirty="0" err="1"/>
              <a:t>відповідно</a:t>
            </a:r>
            <a:r>
              <a:rPr lang="ru-RU" sz="10400" i="1" dirty="0"/>
              <a:t> до </a:t>
            </a:r>
            <a:r>
              <a:rPr lang="ru-RU" sz="10400" i="1" dirty="0" err="1"/>
              <a:t>їх</a:t>
            </a:r>
            <a:r>
              <a:rPr lang="ru-RU" sz="10400" i="1" dirty="0"/>
              <a:t> </a:t>
            </a:r>
            <a:r>
              <a:rPr lang="ru-RU" sz="10400" i="1" dirty="0" err="1"/>
              <a:t>валентності</a:t>
            </a:r>
            <a:r>
              <a:rPr lang="ru-RU" sz="10400" i="1" dirty="0"/>
              <a:t>, </a:t>
            </a:r>
            <a:r>
              <a:rPr lang="ru-RU" sz="10400" i="1" dirty="0" err="1"/>
              <a:t>що</a:t>
            </a:r>
            <a:r>
              <a:rPr lang="ru-RU" sz="10400" i="1" dirty="0"/>
              <a:t> </a:t>
            </a:r>
            <a:r>
              <a:rPr lang="ru-RU" sz="10400" i="1" dirty="0" err="1"/>
              <a:t>визначає</a:t>
            </a:r>
            <a:r>
              <a:rPr lang="ru-RU" sz="10400" i="1" dirty="0"/>
              <a:t> </a:t>
            </a:r>
            <a:r>
              <a:rPr lang="ru-RU" sz="10400" i="1" dirty="0" err="1"/>
              <a:t>хімічну</a:t>
            </a:r>
            <a:r>
              <a:rPr lang="ru-RU" sz="10400" i="1" dirty="0"/>
              <a:t> </a:t>
            </a:r>
            <a:r>
              <a:rPr lang="ru-RU" sz="10400" i="1" dirty="0" err="1"/>
              <a:t>будову</a:t>
            </a:r>
            <a:r>
              <a:rPr lang="ru-RU" sz="10400" i="1" dirty="0"/>
              <a:t> молекул;</a:t>
            </a:r>
          </a:p>
          <a:p>
            <a:r>
              <a:rPr lang="uk-UA" sz="10400" i="1" dirty="0" smtClean="0"/>
              <a:t>    хімічні </a:t>
            </a:r>
            <a:r>
              <a:rPr lang="uk-UA" sz="10400" i="1" dirty="0"/>
              <a:t>і фізичні властивості органічних сполук залежать як від природи і кількості атомів, що входять до їх складу, так і від хімічної будови молекул</a:t>
            </a:r>
            <a:r>
              <a:rPr lang="uk-UA" sz="10400" i="1" dirty="0" smtClean="0"/>
              <a:t>;</a:t>
            </a:r>
          </a:p>
          <a:p>
            <a:r>
              <a:rPr lang="ru-RU" sz="9200" i="1" dirty="0"/>
              <a:t>для </a:t>
            </a:r>
            <a:r>
              <a:rPr lang="ru-RU" sz="9200" i="1" dirty="0" err="1"/>
              <a:t>кожної</a:t>
            </a:r>
            <a:r>
              <a:rPr lang="ru-RU" sz="9200" i="1" dirty="0"/>
              <a:t> </a:t>
            </a:r>
            <a:r>
              <a:rPr lang="ru-RU" sz="9200" i="1" dirty="0" err="1"/>
              <a:t>емпіричної</a:t>
            </a:r>
            <a:r>
              <a:rPr lang="ru-RU" sz="9200" i="1" dirty="0"/>
              <a:t> </a:t>
            </a:r>
            <a:r>
              <a:rPr lang="ru-RU" sz="9200" i="1" dirty="0" err="1"/>
              <a:t>формули</a:t>
            </a:r>
            <a:r>
              <a:rPr lang="ru-RU" sz="9200" i="1" dirty="0"/>
              <a:t> </a:t>
            </a:r>
            <a:r>
              <a:rPr lang="ru-RU" sz="9200" i="1" dirty="0" err="1"/>
              <a:t>можна</a:t>
            </a:r>
            <a:r>
              <a:rPr lang="ru-RU" sz="9200" i="1" dirty="0"/>
              <a:t> </a:t>
            </a:r>
            <a:r>
              <a:rPr lang="ru-RU" sz="9200" i="1" dirty="0" err="1"/>
              <a:t>вивести</a:t>
            </a:r>
            <a:r>
              <a:rPr lang="ru-RU" sz="9200" i="1" dirty="0"/>
              <a:t> </a:t>
            </a:r>
            <a:r>
              <a:rPr lang="ru-RU" sz="9200" i="1" dirty="0" err="1"/>
              <a:t>певну</a:t>
            </a:r>
            <a:r>
              <a:rPr lang="ru-RU" sz="9200" i="1" dirty="0"/>
              <a:t> </a:t>
            </a:r>
            <a:r>
              <a:rPr lang="ru-RU" sz="9200" i="1" dirty="0" err="1"/>
              <a:t>кількість</a:t>
            </a:r>
            <a:r>
              <a:rPr lang="ru-RU" sz="9200" i="1" dirty="0"/>
              <a:t> теоретично </a:t>
            </a:r>
            <a:r>
              <a:rPr lang="ru-RU" sz="9200" i="1" dirty="0" err="1"/>
              <a:t>можливих</a:t>
            </a:r>
            <a:r>
              <a:rPr lang="ru-RU" sz="9200" i="1" dirty="0"/>
              <a:t> структур (</a:t>
            </a:r>
            <a:r>
              <a:rPr lang="ru-RU" sz="9200" i="1" dirty="0" err="1"/>
              <a:t>ізомерів</a:t>
            </a:r>
            <a:r>
              <a:rPr lang="ru-RU" sz="9200" i="1" dirty="0"/>
              <a:t>);</a:t>
            </a:r>
            <a:endParaRPr lang="uk-UA" sz="9200" i="1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8343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положення теорії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300" i="1" dirty="0" err="1"/>
              <a:t>кожна</a:t>
            </a:r>
            <a:r>
              <a:rPr lang="ru-RU" sz="2300" i="1" dirty="0"/>
              <a:t> </a:t>
            </a:r>
            <a:r>
              <a:rPr lang="ru-RU" sz="2300" i="1" dirty="0" err="1"/>
              <a:t>органічна</a:t>
            </a:r>
            <a:r>
              <a:rPr lang="ru-RU" sz="2300" i="1" dirty="0"/>
              <a:t> </a:t>
            </a:r>
            <a:r>
              <a:rPr lang="ru-RU" sz="2300" i="1" dirty="0" err="1"/>
              <a:t>речовина</a:t>
            </a:r>
            <a:r>
              <a:rPr lang="ru-RU" sz="2300" i="1" dirty="0"/>
              <a:t> </a:t>
            </a:r>
            <a:r>
              <a:rPr lang="ru-RU" sz="2300" i="1" dirty="0" err="1"/>
              <a:t>має</a:t>
            </a:r>
            <a:r>
              <a:rPr lang="ru-RU" sz="2300" i="1" dirty="0"/>
              <a:t> </a:t>
            </a:r>
            <a:r>
              <a:rPr lang="ru-RU" sz="2300" i="1" dirty="0" err="1"/>
              <a:t>лише</a:t>
            </a:r>
            <a:r>
              <a:rPr lang="ru-RU" sz="2300" i="1" dirty="0"/>
              <a:t> одну формулу </a:t>
            </a:r>
            <a:r>
              <a:rPr lang="ru-RU" sz="2300" i="1" dirty="0" err="1"/>
              <a:t>хімічної</a:t>
            </a:r>
            <a:r>
              <a:rPr lang="ru-RU" sz="2300" i="1" dirty="0"/>
              <a:t> </a:t>
            </a:r>
            <a:r>
              <a:rPr lang="ru-RU" sz="2300" i="1" dirty="0" err="1"/>
              <a:t>будови</a:t>
            </a:r>
            <a:r>
              <a:rPr lang="ru-RU" sz="2300" i="1" dirty="0"/>
              <a:t>, яка </a:t>
            </a:r>
            <a:r>
              <a:rPr lang="ru-RU" sz="2300" i="1" dirty="0" err="1"/>
              <a:t>дає</a:t>
            </a:r>
            <a:r>
              <a:rPr lang="ru-RU" sz="2300" i="1" dirty="0"/>
              <a:t> </a:t>
            </a:r>
            <a:r>
              <a:rPr lang="ru-RU" sz="2300" i="1" dirty="0" err="1"/>
              <a:t>уявлення</a:t>
            </a:r>
            <a:r>
              <a:rPr lang="ru-RU" sz="2300" i="1" dirty="0"/>
              <a:t> про </a:t>
            </a:r>
            <a:r>
              <a:rPr lang="ru-RU" sz="2300" i="1" dirty="0" err="1"/>
              <a:t>властивості</a:t>
            </a:r>
            <a:r>
              <a:rPr lang="ru-RU" sz="2300" i="1" dirty="0"/>
              <a:t> </a:t>
            </a:r>
            <a:r>
              <a:rPr lang="ru-RU" sz="2300" i="1" dirty="0" err="1"/>
              <a:t>даної</a:t>
            </a:r>
            <a:r>
              <a:rPr lang="ru-RU" sz="2300" i="1" dirty="0"/>
              <a:t> </a:t>
            </a:r>
            <a:r>
              <a:rPr lang="ru-RU" sz="2300" i="1" dirty="0" err="1"/>
              <a:t>сполуки</a:t>
            </a:r>
            <a:r>
              <a:rPr lang="ru-RU" sz="2300" i="1" dirty="0" smtClean="0"/>
              <a:t>;</a:t>
            </a:r>
          </a:p>
          <a:p>
            <a:r>
              <a:rPr lang="ru-RU" sz="2300" i="1" dirty="0"/>
              <a:t> у молекулах </a:t>
            </a:r>
            <a:r>
              <a:rPr lang="ru-RU" sz="2300" i="1" dirty="0" err="1"/>
              <a:t>існує</a:t>
            </a:r>
            <a:r>
              <a:rPr lang="ru-RU" sz="2300" i="1" dirty="0"/>
              <a:t> </a:t>
            </a:r>
            <a:r>
              <a:rPr lang="ru-RU" sz="2300" i="1" dirty="0" err="1"/>
              <a:t>взаємний</a:t>
            </a:r>
            <a:r>
              <a:rPr lang="ru-RU" sz="2300" i="1" dirty="0"/>
              <a:t> </a:t>
            </a:r>
            <a:r>
              <a:rPr lang="ru-RU" sz="2300" i="1" dirty="0" err="1"/>
              <a:t>вплив</a:t>
            </a:r>
            <a:r>
              <a:rPr lang="ru-RU" sz="2300" i="1" dirty="0"/>
              <a:t> </a:t>
            </a:r>
            <a:r>
              <a:rPr lang="ru-RU" sz="2300" i="1" dirty="0" err="1"/>
              <a:t>атомів</a:t>
            </a:r>
            <a:r>
              <a:rPr lang="ru-RU" sz="2300" i="1" dirty="0"/>
              <a:t> як </a:t>
            </a:r>
            <a:r>
              <a:rPr lang="ru-RU" sz="2300" i="1" dirty="0" err="1"/>
              <a:t>безпосередньо</a:t>
            </a:r>
            <a:r>
              <a:rPr lang="ru-RU" sz="2300" i="1" dirty="0"/>
              <a:t> </a:t>
            </a:r>
            <a:r>
              <a:rPr lang="ru-RU" sz="2300" i="1" dirty="0" err="1"/>
              <a:t>звязаних</a:t>
            </a:r>
            <a:r>
              <a:rPr lang="ru-RU" sz="2300" i="1" dirty="0"/>
              <a:t>, так і </a:t>
            </a:r>
            <a:r>
              <a:rPr lang="ru-RU" sz="2300" i="1" dirty="0" err="1"/>
              <a:t>безпосередньо</a:t>
            </a:r>
            <a:r>
              <a:rPr lang="ru-RU" sz="2300" i="1" dirty="0"/>
              <a:t> не </a:t>
            </a:r>
            <a:r>
              <a:rPr lang="ru-RU" sz="2300" i="1" dirty="0" err="1"/>
              <a:t>звязаних</a:t>
            </a:r>
            <a:r>
              <a:rPr lang="ru-RU" sz="2300" i="1" dirty="0"/>
              <a:t> один з одним.</a:t>
            </a:r>
            <a:endParaRPr lang="uk-UA" sz="2300" i="1" dirty="0"/>
          </a:p>
        </p:txBody>
      </p:sp>
    </p:spTree>
    <p:extLst>
      <p:ext uri="{BB962C8B-B14F-4D97-AF65-F5344CB8AC3E}">
        <p14:creationId xmlns:p14="http://schemas.microsoft.com/office/powerpoint/2010/main" val="4152519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8996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F42B2D-C424-48C3-8C8D-02AD688B82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TS010389964</Template>
  <TotalTime>134</TotalTime>
  <Words>455</Words>
  <Application>Microsoft Office PowerPoint</Application>
  <PresentationFormat>Экран (16:9)</PresentationFormat>
  <Paragraphs>28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TS010389964</vt:lpstr>
      <vt:lpstr>Життя і наукова діяльність О.М. Бутлерова</vt:lpstr>
      <vt:lpstr>Життя О.М. Бутлерова</vt:lpstr>
      <vt:lpstr>Біографія</vt:lpstr>
      <vt:lpstr>Презентация PowerPoint</vt:lpstr>
      <vt:lpstr>Презентация PowerPoint</vt:lpstr>
      <vt:lpstr>Науковий внесок</vt:lpstr>
      <vt:lpstr>Теорія хімічної будови органічних сполук</vt:lpstr>
      <vt:lpstr>Основні положення теорії</vt:lpstr>
      <vt:lpstr>Основні положення теорії</vt:lpstr>
      <vt:lpstr>Презентация PowerPoint</vt:lpstr>
      <vt:lpstr>Ізомери</vt:lpstr>
      <vt:lpstr>Презентация PowerPoint</vt:lpstr>
      <vt:lpstr>Цікавий факт</vt:lpstr>
      <vt:lpstr>Презентация PowerPoint</vt:lpstr>
      <vt:lpstr>Дякую за увагу!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subject>Шаблон оформления</dc:subject>
  <dc:creator>Anastasiya</dc:creator>
  <dc:description>Корпорация Майкрософт
Шаблон оформления</dc:description>
  <cp:lastModifiedBy>Anastasiya</cp:lastModifiedBy>
  <cp:revision>9</cp:revision>
  <dcterms:created xsi:type="dcterms:W3CDTF">2014-09-07T18:30:50Z</dcterms:created>
  <dcterms:modified xsi:type="dcterms:W3CDTF">2014-09-07T20:45:21Z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TC103899649990</vt:lpwstr>
  </property>
</Properties>
</file>