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2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77" r:id="rId17"/>
    <p:sldId id="268" r:id="rId18"/>
    <p:sldId id="292" r:id="rId19"/>
    <p:sldId id="293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9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410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50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53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44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167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915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03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0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54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6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4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3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64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16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36A213D-9F2E-4F64-9B85-8B711E60148A}" type="datetimeFigureOut">
              <a:rPr lang="ru-RU" smtClean="0"/>
              <a:t>29.09.2014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DBF35BB-2692-4AB6-8ACA-A9D5F6984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64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" y="361949"/>
            <a:ext cx="11761470" cy="2971801"/>
          </a:xfrm>
        </p:spPr>
        <p:txBody>
          <a:bodyPr>
            <a:noAutofit/>
          </a:bodyPr>
          <a:lstStyle/>
          <a:p>
            <a:r>
              <a:rPr lang="ru-RU" sz="13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Субкультури</a:t>
            </a:r>
            <a:endParaRPr lang="ru-RU" sz="1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2400" dirty="0" smtClean="0">
                <a:latin typeface="Century Schoolbook" panose="02040604050505020304" pitchFamily="18" charset="0"/>
              </a:rPr>
              <a:t>Підготувала </a:t>
            </a:r>
            <a:endParaRPr lang="uk-UA" sz="2400" dirty="0">
              <a:latin typeface="Century Schoolbook" panose="02040604050505020304" pitchFamily="18" charset="0"/>
            </a:endParaRPr>
          </a:p>
          <a:p>
            <a:r>
              <a:rPr lang="uk-UA" sz="2400" dirty="0" smtClean="0">
                <a:latin typeface="Century Schoolbook" panose="02040604050505020304" pitchFamily="18" charset="0"/>
              </a:rPr>
              <a:t>учениця </a:t>
            </a:r>
            <a:r>
              <a:rPr lang="uk-UA" sz="2400" dirty="0">
                <a:latin typeface="Century Schoolbook" panose="02040604050505020304" pitchFamily="18" charset="0"/>
              </a:rPr>
              <a:t>11-Б класу</a:t>
            </a:r>
          </a:p>
          <a:p>
            <a:r>
              <a:rPr lang="uk-UA" sz="2400" dirty="0" smtClean="0">
                <a:latin typeface="Century Schoolbook" panose="02040604050505020304" pitchFamily="18" charset="0"/>
              </a:rPr>
              <a:t>Красноармійського </a:t>
            </a:r>
            <a:r>
              <a:rPr lang="uk-UA" sz="2400" dirty="0">
                <a:latin typeface="Century Schoolbook" panose="02040604050505020304" pitchFamily="18" charset="0"/>
              </a:rPr>
              <a:t>НВК</a:t>
            </a:r>
          </a:p>
          <a:p>
            <a:r>
              <a:rPr lang="uk-UA" sz="2400" dirty="0">
                <a:latin typeface="Century Schoolbook" panose="02040604050505020304" pitchFamily="18" charset="0"/>
              </a:rPr>
              <a:t>Шевченко </a:t>
            </a:r>
            <a:r>
              <a:rPr lang="uk-UA" sz="2400" dirty="0" smtClean="0">
                <a:latin typeface="Century Schoolbook" panose="02040604050505020304" pitchFamily="18" charset="0"/>
              </a:rPr>
              <a:t>Елліна</a:t>
            </a:r>
            <a:endParaRPr lang="ru-RU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0699" y="14140"/>
            <a:ext cx="5655427" cy="1071710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tx1"/>
                </a:solidFill>
                <a:latin typeface="Century Schoolbook" panose="02040604050505020304" pitchFamily="18" charset="0"/>
              </a:rPr>
              <a:t>Панк, панки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9150" y="925830"/>
            <a:ext cx="7562850" cy="5817869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uk-UA" dirty="0" smtClean="0"/>
              <a:t>   </a:t>
            </a:r>
            <a:r>
              <a:rPr lang="en-US" dirty="0" smtClean="0"/>
              <a:t>-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молодіжна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субкультура,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виникла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середині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70-х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років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Великобританії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США,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Канаді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та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Австралії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характерними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особливостями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якої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є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любов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панк-рок,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критичне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ставлення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суспільства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політики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  <a:p>
            <a:pPr marL="36900" indent="0">
              <a:buNone/>
            </a:pPr>
            <a:r>
              <a:rPr lang="ru-RU" sz="2600" i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 </a:t>
            </a:r>
            <a:r>
              <a:rPr lang="ru-RU" sz="2600" i="1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Зовнішній</a:t>
            </a:r>
            <a:r>
              <a:rPr lang="ru-RU" sz="2600" i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i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вигляд</a:t>
            </a:r>
            <a:r>
              <a:rPr lang="ru-RU" sz="2600" i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i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панків</a:t>
            </a:r>
            <a:r>
              <a:rPr lang="ru-RU" sz="2600" i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endParaRPr lang="ru-RU" sz="26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Панки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фарбують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волосся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яскраві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неприродні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кольори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начёсивают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фіксують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їх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лаком, гелем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пивом,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щоб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вони стояли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сторч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. В 80-х у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панків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стала модною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зачіска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"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ірокез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". </a:t>
            </a:r>
            <a:endParaRPr lang="ru-RU" sz="26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</a:t>
            </a:r>
            <a:r>
              <a:rPr lang="ru-RU" sz="26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Носять</a:t>
            </a: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закочені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джинси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деякі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попередньо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вимочують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джинси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розчині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відбілювача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щоб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пішли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рудими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розлученнями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Носять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важкі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черевики, а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також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кеди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777" r="17011"/>
          <a:stretch/>
        </p:blipFill>
        <p:spPr>
          <a:xfrm>
            <a:off x="0" y="664845"/>
            <a:ext cx="4532892" cy="4558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210" y="21992"/>
            <a:ext cx="4957706" cy="68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34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66" y="102870"/>
            <a:ext cx="8120624" cy="64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09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2150" y="320040"/>
            <a:ext cx="6089767" cy="1131570"/>
          </a:xfrm>
        </p:spPr>
        <p:txBody>
          <a:bodyPr>
            <a:normAutofit fontScale="90000"/>
          </a:bodyPr>
          <a:lstStyle/>
          <a:p>
            <a:r>
              <a:rPr lang="ru-RU" sz="67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</a:t>
            </a:r>
            <a:r>
              <a:rPr lang="ru-RU" sz="67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окери</a:t>
            </a:r>
            <a:r>
              <a:rPr lang="ru-RU" sz="67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1" y="320040"/>
            <a:ext cx="5612130" cy="6400800"/>
          </a:xfrm>
        </p:spPr>
        <p:txBody>
          <a:bodyPr>
            <a:normAutofit fontScale="25000" lnSpcReduction="20000"/>
          </a:bodyPr>
          <a:lstStyle/>
          <a:p>
            <a:pPr marL="36900" indent="0">
              <a:buNone/>
            </a:pPr>
            <a:r>
              <a:rPr lang="ru-RU" dirty="0" smtClean="0"/>
              <a:t>   </a:t>
            </a:r>
          </a:p>
          <a:p>
            <a:pPr marL="36900" indent="0">
              <a:buNone/>
            </a:pPr>
            <a:r>
              <a:rPr lang="ru-RU" dirty="0" smtClean="0"/>
              <a:t>  </a:t>
            </a:r>
            <a:r>
              <a:rPr lang="ru-RU" sz="92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Рокери</a:t>
            </a:r>
            <a:r>
              <a:rPr lang="ru-RU" sz="92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з'явилися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як субкультура в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п'ятдесятих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- початку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шістдесятих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років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епоху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рок-н-ролу,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представниками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музики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стилю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якої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стали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Чак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Беррі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Однак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перше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рокерів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об'єднував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тільки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один принцип - манера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їзди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мотоциклі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а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вже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потім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з'явилося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таке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поняття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як стиль. </a:t>
            </a:r>
            <a:endParaRPr lang="ru-RU" sz="92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</a:t>
            </a:r>
            <a:r>
              <a:rPr lang="ru-RU" sz="92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Рокери</a:t>
            </a:r>
            <a:r>
              <a:rPr lang="ru-RU" sz="92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носять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шкіряні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мотоциклетні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куртки, в достатку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прикрашені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кнопками, латками, нашивками і шпильками. На головах у них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нерідко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досить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модні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шкіряні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кепки.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Зазвичай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вони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їздять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мотоциклі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шоломі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з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відкритим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обличчям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в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авіаційних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окулярах, і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білому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шовковому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шарфі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який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захищає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їх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рот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9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переохолодження</a:t>
            </a:r>
            <a:r>
              <a:rPr lang="ru-RU" sz="9200" dirty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30" y="1062990"/>
            <a:ext cx="5243948" cy="54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6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95" y="-9090"/>
            <a:ext cx="9644064" cy="686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19" y="109684"/>
            <a:ext cx="4057651" cy="970450"/>
          </a:xfrm>
        </p:spPr>
        <p:txBody>
          <a:bodyPr>
            <a:normAutofit fontScale="90000"/>
          </a:bodyPr>
          <a:lstStyle/>
          <a:p>
            <a:r>
              <a:rPr lang="ru-RU" sz="60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Рейвери</a:t>
            </a:r>
            <a:endParaRPr lang="ru-RU" sz="60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1597" y="109684"/>
            <a:ext cx="7630403" cy="6611155"/>
          </a:xfrm>
        </p:spPr>
        <p:txBody>
          <a:bodyPr/>
          <a:lstStyle/>
          <a:p>
            <a:pPr marL="36900" indent="0">
              <a:buNone/>
            </a:pPr>
            <a:r>
              <a:rPr lang="ru-RU" dirty="0" smtClean="0"/>
              <a:t>  </a:t>
            </a:r>
            <a:r>
              <a:rPr lang="ru-RU" sz="2400" dirty="0" smtClean="0"/>
              <a:t>-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молодіжна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субкультура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постійних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учасників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рейвов -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вечірок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електронної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танцювальної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отримали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масову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популярність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1988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році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Великобританії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  <a:p>
            <a:pPr marL="3690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Словом 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рейв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іноді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називається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вечірка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певною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музикою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просто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вечірка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всю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ніч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де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працюють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ді-джеї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а з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динаміків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звучить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електронна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  <a:p>
            <a:pPr marL="3690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</a:t>
            </a:r>
            <a:r>
              <a:rPr lang="ru-RU" sz="24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ДлЯ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зовнішнього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вигляду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рейверов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характерні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яскраві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кольори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одязі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пластикові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сонцезахисні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окуляри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короткі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фарбоване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волосся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юнаків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кольорові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пасма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довгого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волосся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дівчат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Вкрай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популярний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пірсинг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а в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дизайні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використовувався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символ "смайлик".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64" r="34834" b="9174"/>
          <a:stretch/>
        </p:blipFill>
        <p:spPr>
          <a:xfrm>
            <a:off x="0" y="1080134"/>
            <a:ext cx="4561597" cy="56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0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28587"/>
            <a:ext cx="9719310" cy="663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9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39" y="136058"/>
            <a:ext cx="6204067" cy="970450"/>
          </a:xfrm>
        </p:spPr>
        <p:txBody>
          <a:bodyPr>
            <a:noAutofit/>
          </a:bodyPr>
          <a:lstStyle/>
          <a:p>
            <a:r>
              <a:rPr lang="ru-RU" sz="66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Хіп</a:t>
            </a:r>
            <a:r>
              <a:rPr lang="ru-RU" sz="6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-хоп</a:t>
            </a:r>
            <a:endParaRPr lang="ru-RU" sz="6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415" y="1106508"/>
            <a:ext cx="5601305" cy="575149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 </a:t>
            </a:r>
            <a:r>
              <a:rPr lang="ru-RU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Культурний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феномен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вуличного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мистецтва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мистецтва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мегаполісу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включає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в себе три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різних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напрямки: </a:t>
            </a:r>
          </a:p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1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Живопис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/ дизайн - "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Графіті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" 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-</a:t>
            </a:r>
            <a:r>
              <a:rPr lang="ru-RU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настінні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розписи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малюнки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; </a:t>
            </a:r>
          </a:p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2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Танцювальний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стиль - "Брейк-данс" ("</a:t>
            </a:r>
            <a:r>
              <a:rPr lang="en-US" dirty="0">
                <a:solidFill>
                  <a:schemeClr val="tx1"/>
                </a:solidFill>
                <a:latin typeface="Century Schoolbook" panose="02040604050505020304" pitchFamily="18" charset="0"/>
              </a:rPr>
              <a:t>break dance")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унікальний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по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своїй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пластичності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ритмічності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танець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якою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заклав моду для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всієї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культури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хип-​​хопа - спортивного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одягу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; </a:t>
            </a:r>
          </a:p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3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Музичний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стиль - "Реп" </a:t>
            </a:r>
            <a:r>
              <a:rPr lang="ru-RU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ритмічний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речитатив з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чітко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позначеними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римами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музичний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ритм,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задається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entury Schoolbook" panose="02040604050505020304" pitchFamily="18" charset="0"/>
              </a:rPr>
              <a:t>DJ. 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Реп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має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три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класифікації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: "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швидкий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реп" (один репер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розмовляє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іншим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); "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життєвий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" реп (часто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містить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мат); "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комерційний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реп" (хип-​​хоп, </a:t>
            </a:r>
            <a:r>
              <a:rPr lang="en-US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r`n`b</a:t>
            </a:r>
            <a:r>
              <a:rPr lang="en-US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танцювальний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реп).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404" y="114552"/>
            <a:ext cx="4999153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79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552" y="0"/>
            <a:ext cx="10253358" cy="67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82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158" y="83820"/>
            <a:ext cx="10353762" cy="970450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Емо</a:t>
            </a:r>
            <a:endParaRPr lang="ru-RU" sz="60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23560" y="1054270"/>
            <a:ext cx="64465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sz="2800" dirty="0" err="1" smtClean="0"/>
              <a:t>Емо</a:t>
            </a:r>
            <a:r>
              <a:rPr lang="ru-RU" sz="2800" dirty="0" smtClean="0"/>
              <a:t> </a:t>
            </a:r>
            <a:r>
              <a:rPr lang="ru-RU" sz="2800" dirty="0"/>
              <a:t>- </a:t>
            </a:r>
            <a:r>
              <a:rPr lang="ru-RU" sz="2800" dirty="0" err="1"/>
              <a:t>молодіжна</a:t>
            </a:r>
            <a:r>
              <a:rPr lang="ru-RU" sz="2800" dirty="0"/>
              <a:t> субкультура,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утворилася</a:t>
            </a:r>
            <a:r>
              <a:rPr lang="ru-RU" sz="2800" dirty="0"/>
              <a:t> на </a:t>
            </a:r>
            <a:r>
              <a:rPr lang="ru-RU" sz="2800" dirty="0" err="1"/>
              <a:t>базі</a:t>
            </a:r>
            <a:r>
              <a:rPr lang="ru-RU" sz="2800" dirty="0"/>
              <a:t> </a:t>
            </a:r>
            <a:r>
              <a:rPr lang="ru-RU" sz="2800" dirty="0" err="1"/>
              <a:t>шанувальників</a:t>
            </a:r>
            <a:r>
              <a:rPr lang="ru-RU" sz="2800" dirty="0"/>
              <a:t> </a:t>
            </a:r>
            <a:r>
              <a:rPr lang="ru-RU" sz="2800" dirty="0" err="1"/>
              <a:t>однойменного</a:t>
            </a:r>
            <a:r>
              <a:rPr lang="ru-RU" sz="2800" dirty="0"/>
              <a:t> </a:t>
            </a:r>
            <a:r>
              <a:rPr lang="ru-RU" sz="2800" dirty="0" err="1"/>
              <a:t>музичного</a:t>
            </a:r>
            <a:r>
              <a:rPr lang="ru-RU" sz="2800" dirty="0"/>
              <a:t> стилю.</a:t>
            </a:r>
          </a:p>
          <a:p>
            <a:r>
              <a:rPr lang="ru-RU" sz="2800" dirty="0" err="1"/>
              <a:t>Кемо</a:t>
            </a:r>
            <a:r>
              <a:rPr lang="ru-RU" sz="2800" dirty="0"/>
              <a:t> </a:t>
            </a:r>
            <a:r>
              <a:rPr lang="ru-RU" sz="2800" dirty="0" err="1"/>
              <a:t>бере</a:t>
            </a:r>
            <a:r>
              <a:rPr lang="ru-RU" sz="2800" dirty="0"/>
              <a:t> початок у США.В початку 80-х на </a:t>
            </a:r>
            <a:r>
              <a:rPr lang="ru-RU" sz="2800" dirty="0" err="1"/>
              <a:t>музичній</a:t>
            </a:r>
            <a:r>
              <a:rPr lang="ru-RU" sz="2800" dirty="0"/>
              <a:t> </a:t>
            </a:r>
            <a:r>
              <a:rPr lang="ru-RU" sz="2800" dirty="0" err="1"/>
              <a:t>ниві</a:t>
            </a:r>
            <a:r>
              <a:rPr lang="ru-RU" sz="2800" dirty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усе </a:t>
            </a:r>
            <a:r>
              <a:rPr lang="ru-RU" sz="2800" dirty="0" err="1"/>
              <a:t>ще</a:t>
            </a:r>
            <a:r>
              <a:rPr lang="ru-RU" sz="2800" dirty="0"/>
              <a:t> </a:t>
            </a:r>
            <a:r>
              <a:rPr lang="ru-RU" sz="2800" dirty="0" err="1"/>
              <a:t>популярний</a:t>
            </a:r>
            <a:r>
              <a:rPr lang="ru-RU" sz="2800" dirty="0"/>
              <a:t> так званий "</a:t>
            </a:r>
            <a:r>
              <a:rPr lang="ru-RU" sz="2800" dirty="0" err="1"/>
              <a:t>Вашингтонський</a:t>
            </a:r>
            <a:r>
              <a:rPr lang="ru-RU" sz="2800" dirty="0"/>
              <a:t> </a:t>
            </a:r>
            <a:r>
              <a:rPr lang="ru-RU" sz="2800" dirty="0" err="1"/>
              <a:t>хардкор</a:t>
            </a:r>
            <a:r>
              <a:rPr lang="ru-RU" sz="2800" dirty="0"/>
              <a:t>" - </a:t>
            </a:r>
            <a:r>
              <a:rPr lang="ru-RU" sz="2800" dirty="0" err="1"/>
              <a:t>суміш</a:t>
            </a:r>
            <a:r>
              <a:rPr lang="ru-RU" sz="2800" dirty="0"/>
              <a:t> </a:t>
            </a:r>
            <a:r>
              <a:rPr lang="ru-RU" sz="2800" dirty="0" err="1"/>
              <a:t>важкого</a:t>
            </a:r>
            <a:r>
              <a:rPr lang="ru-RU" sz="2800" dirty="0"/>
              <a:t> року і панк-року.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вельми </a:t>
            </a:r>
            <a:r>
              <a:rPr lang="ru-RU" sz="2800" dirty="0" err="1"/>
              <a:t>оригінальний</a:t>
            </a:r>
            <a:r>
              <a:rPr lang="ru-RU" sz="2800" dirty="0"/>
              <a:t> стиль </a:t>
            </a:r>
            <a:r>
              <a:rPr lang="ru-RU" sz="2800" dirty="0" err="1"/>
              <a:t>звучання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супроводжувався</a:t>
            </a:r>
            <a:r>
              <a:rPr lang="ru-RU" sz="2800" dirty="0"/>
              <a:t> </a:t>
            </a:r>
            <a:r>
              <a:rPr lang="ru-RU" sz="2800" dirty="0" err="1"/>
              <a:t>безліччю</a:t>
            </a:r>
            <a:r>
              <a:rPr lang="ru-RU" sz="2800" dirty="0"/>
              <a:t> </a:t>
            </a:r>
            <a:r>
              <a:rPr lang="ru-RU" sz="2800" dirty="0" err="1"/>
              <a:t>шумів</a:t>
            </a:r>
            <a:r>
              <a:rPr lang="ru-RU" sz="2800" dirty="0"/>
              <a:t> і </a:t>
            </a:r>
            <a:r>
              <a:rPr lang="ru-RU" sz="2800" dirty="0" err="1"/>
              <a:t>сильним</a:t>
            </a:r>
            <a:r>
              <a:rPr lang="ru-RU" sz="2800" dirty="0"/>
              <a:t> вокалом.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35" y="83820"/>
            <a:ext cx="4320842" cy="64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1267556" y="411480"/>
            <a:ext cx="45719" cy="1981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89399"/>
            <a:ext cx="7268405" cy="6668601"/>
          </a:xfrm>
        </p:spPr>
        <p:txBody>
          <a:bodyPr>
            <a:normAutofit fontScale="85000" lnSpcReduction="10000"/>
          </a:bodyPr>
          <a:lstStyle/>
          <a:p>
            <a:pPr marL="36900" indent="0">
              <a:buNone/>
            </a:pPr>
            <a:r>
              <a:rPr lang="ru-RU" dirty="0" smtClean="0"/>
              <a:t>          </a:t>
            </a: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Имидж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емо</a:t>
            </a:r>
            <a:endParaRPr lang="ru-RU" sz="2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</a:t>
            </a:r>
            <a:r>
              <a:rPr lang="ru-RU" sz="26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Традиційною</a:t>
            </a: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зачіскою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емо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вважається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косий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рваний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чубчик до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кінчика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носа,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закриває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одне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око, а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ззаду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коротке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волосся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стирчить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різні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боки.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Перевага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віддається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жорстким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прямим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чорним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волоссям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.. Часто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емокіди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проколюють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вуха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роблять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тунелі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Крім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того, на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обличчі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емо-кида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може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бути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пірсинг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юнаки, і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дівчата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можуть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фарбувати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губи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під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колір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шкіри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використовувати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світлий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тональний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крем.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Очі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густо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підводять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олівцем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тушшю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завдяки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чому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вони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виглядають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яскравою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плямою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обличчі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Нігті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покривають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чорним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лаком</a:t>
            </a: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  <a:endParaRPr lang="ru-RU" sz="2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            </a:t>
            </a:r>
            <a:r>
              <a:rPr lang="ru-RU" sz="26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Одяг</a:t>
            </a:r>
            <a:endParaRPr lang="ru-RU" sz="26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</a:t>
            </a:r>
            <a:r>
              <a:rPr lang="ru-RU" sz="26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Емо</a:t>
            </a:r>
            <a:r>
              <a:rPr lang="ru-RU" sz="26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носять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рожево-чорних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тонах з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двокольоровими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візерунками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стилізованими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значками.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Основними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кольорами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одязі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є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чорний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рожевий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пурпурний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),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хоча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й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інші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шокуюче-яскраві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поєднання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вважаються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допустимими</a:t>
            </a:r>
            <a:r>
              <a:rPr lang="ru-RU" sz="2600" dirty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404" y="189399"/>
            <a:ext cx="4923596" cy="63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12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061816" y="243840"/>
            <a:ext cx="848243" cy="10591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43840"/>
            <a:ext cx="5166360" cy="653415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 smtClean="0"/>
              <a:t>   </a:t>
            </a:r>
            <a:r>
              <a:rPr lang="ru-RU" sz="24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Субкультура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-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соціальні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угруповання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які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об'єднано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тим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кожен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його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представників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себе до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нього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відносить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тобто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ідентифікує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). </a:t>
            </a:r>
            <a:endParaRPr lang="ru-RU" sz="24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</a:t>
            </a:r>
            <a:r>
              <a:rPr lang="ru-RU" sz="24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Кожен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представник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носій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субкультури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приймає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норми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цінності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картину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світу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стиль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життя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інше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- за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зразок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свого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існування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endParaRPr lang="ru-RU" sz="24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Але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паралельно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цим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існують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зовнішні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атрибути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свідчать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про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приналежність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певної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угрупованню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наприклад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: жаргон (сленг),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зачіска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зовнішній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вигляд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7684"/>
          <a:stretch/>
        </p:blipFill>
        <p:spPr>
          <a:xfrm>
            <a:off x="5074672" y="449580"/>
            <a:ext cx="6938257" cy="5642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32" y="68602"/>
            <a:ext cx="8840628" cy="67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9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969" y="857250"/>
            <a:ext cx="10631414" cy="5349239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uk-UA" sz="1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Дякую за </a:t>
            </a:r>
          </a:p>
          <a:p>
            <a:pPr marL="36900" indent="0">
              <a:buNone/>
            </a:pPr>
            <a:r>
              <a:rPr lang="uk-UA" sz="1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uk-UA" sz="1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     увагу!</a:t>
            </a:r>
            <a:endParaRPr lang="ru-RU" sz="1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0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-1"/>
            <a:ext cx="11715750" cy="1732449"/>
          </a:xfrm>
        </p:spPr>
        <p:txBody>
          <a:bodyPr>
            <a:noAutofit/>
          </a:bodyPr>
          <a:lstStyle/>
          <a:p>
            <a:r>
              <a:rPr lang="ru-RU" sz="60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Чому</a:t>
            </a:r>
            <a:r>
              <a:rPr lang="ru-RU" sz="60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60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виникають</a:t>
            </a:r>
            <a:r>
              <a:rPr lang="ru-RU" sz="60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60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субкультури</a:t>
            </a:r>
            <a:r>
              <a:rPr lang="ru-RU" sz="6000" dirty="0">
                <a:solidFill>
                  <a:schemeClr val="tx1"/>
                </a:solidFill>
                <a:latin typeface="Century Schoolbook" panose="02040604050505020304" pitchFamily="18" charset="0"/>
              </a:rPr>
              <a:t>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4900" y="1348740"/>
            <a:ext cx="7277100" cy="5383529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  </a:t>
            </a:r>
            <a:r>
              <a:rPr lang="ru-RU" sz="3200" dirty="0" err="1" smtClean="0">
                <a:solidFill>
                  <a:schemeClr val="tx1"/>
                </a:solidFill>
              </a:rPr>
              <a:t>Щ</a:t>
            </a:r>
            <a:r>
              <a:rPr lang="ru-RU" sz="32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об</a:t>
            </a:r>
            <a:r>
              <a:rPr lang="ru-RU" sz="32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вирішити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протиріччя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основний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культурі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якщо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вона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виявляється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нездатною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забезпечити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повое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покоління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дієвою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ідеологією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endParaRPr lang="ru-RU" sz="32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Субкультура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знаходить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форми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власній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стилістиці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поведінки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, у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мові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одязі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в ритуалах,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здатних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творчого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розвитку</a:t>
            </a:r>
            <a:r>
              <a:rPr lang="ru-RU" sz="3200" dirty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828800"/>
            <a:ext cx="4652010" cy="31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95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80" y="1268730"/>
            <a:ext cx="11487150" cy="4983479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Schoolbook" panose="02040604050505020304" pitchFamily="18" charset="0"/>
              </a:rPr>
              <a:t>Классификация </a:t>
            </a:r>
          </a:p>
          <a:p>
            <a:pPr marL="36900" indent="0">
              <a:buNone/>
            </a:pPr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ru-RU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Schoolbook" panose="02040604050505020304" pitchFamily="18" charset="0"/>
              </a:rPr>
              <a:t>  субкультур</a:t>
            </a:r>
            <a:endParaRPr lang="ru-RU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507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25" y="163830"/>
            <a:ext cx="6652865" cy="970450"/>
          </a:xfrm>
        </p:spPr>
        <p:txBody>
          <a:bodyPr>
            <a:normAutofit/>
          </a:bodyPr>
          <a:lstStyle/>
          <a:p>
            <a:r>
              <a:rPr lang="ru-RU" sz="5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Альтернативщики</a:t>
            </a:r>
            <a:r>
              <a:rPr lang="ru-RU" sz="5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45" y="1134280"/>
            <a:ext cx="6744305" cy="5723720"/>
          </a:xfrm>
        </p:spPr>
        <p:txBody>
          <a:bodyPr>
            <a:normAutofit/>
          </a:bodyPr>
          <a:lstStyle/>
          <a:p>
            <a:r>
              <a:rPr lang="ru-RU" dirty="0" smtClean="0"/>
              <a:t>-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молодіжна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субкультура,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виникла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початку 1980-х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років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згодом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занесена до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Росії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1990-х. </a:t>
            </a:r>
          </a:p>
          <a:p>
            <a:pPr marL="3690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Альтернатива 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- слово,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відбулося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назви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незалежних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не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мейнстримових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звукозаписних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лейблів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на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випускали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свої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платівки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музиканти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пропонують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"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альтернативну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"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яка не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має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чітких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кордонів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жанру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</a:p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Сформувалася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при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змішанні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металістів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панків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реперів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Успіх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альтернативної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поступове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перетворення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мейнстрім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забезпечили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такі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групи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як </a:t>
            </a:r>
            <a:r>
              <a:rPr lang="en-US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Nirvana, </a:t>
            </a:r>
            <a:r>
              <a:rPr lang="en-US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Korn</a:t>
            </a:r>
            <a:r>
              <a:rPr lang="en-US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та </a:t>
            </a:r>
            <a:r>
              <a:rPr lang="en-US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Limp </a:t>
            </a:r>
            <a:r>
              <a:rPr lang="en-US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Bizkit</a:t>
            </a:r>
            <a:r>
              <a:rPr lang="en-US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755" t="-530" r="8609" b="530"/>
          <a:stretch/>
        </p:blipFill>
        <p:spPr>
          <a:xfrm>
            <a:off x="6457950" y="1054270"/>
            <a:ext cx="5734050" cy="508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7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905" y="129540"/>
            <a:ext cx="10353762" cy="970450"/>
          </a:xfrm>
        </p:spPr>
        <p:txBody>
          <a:bodyPr>
            <a:noAutofit/>
          </a:bodyPr>
          <a:lstStyle/>
          <a:p>
            <a:r>
              <a:rPr lang="ru-RU" sz="6000" dirty="0" err="1">
                <a:solidFill>
                  <a:schemeClr val="tx1"/>
                </a:solidFill>
              </a:rPr>
              <a:t>Зовнішній</a:t>
            </a:r>
            <a:r>
              <a:rPr lang="ru-RU" sz="6000" dirty="0">
                <a:solidFill>
                  <a:schemeClr val="tx1"/>
                </a:solidFill>
              </a:rPr>
              <a:t> </a:t>
            </a:r>
            <a:r>
              <a:rPr lang="ru-RU" sz="6000" dirty="0" err="1">
                <a:solidFill>
                  <a:schemeClr val="tx1"/>
                </a:solidFill>
              </a:rPr>
              <a:t>вигляд</a:t>
            </a:r>
            <a:r>
              <a:rPr lang="ru-RU" sz="6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170" y="1099990"/>
            <a:ext cx="11841480" cy="5495119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</a:t>
            </a:r>
            <a:r>
              <a:rPr lang="ru-RU" sz="24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Залежить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віку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середовища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спілкування.Часто</a:t>
            </a: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зустрічається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сьогодні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конбінація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волосся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закривають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вуха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чорна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кеди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переважно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скейтерские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),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пірсинг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обличчі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тунелі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дреди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Однак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далеко не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всі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альтернативщики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схвалюють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таку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"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уніформу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", і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вважають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за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краще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просто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вільну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спортивний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популярних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брендів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  <a:p>
            <a:endParaRPr lang="ru-RU" sz="2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У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середовищі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альтернативників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популяризувати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татуювання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заняття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спортом, часто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екстремальними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його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видами і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вживання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алкоголю і /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різних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наркотичних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речовин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Однак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не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означає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всі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без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винятку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альтернативщики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мають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шкідливі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звички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їхня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риса, як і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зовнішній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вигляд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залежить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скоріше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особистих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якостей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ніж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приналежності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цієї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субкультури</a:t>
            </a:r>
            <a:r>
              <a:rPr lang="ru-RU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08" y="127730"/>
            <a:ext cx="11266384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0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5219" y="0"/>
            <a:ext cx="3289417" cy="970450"/>
          </a:xfrm>
        </p:spPr>
        <p:txBody>
          <a:bodyPr>
            <a:normAutofit fontScale="90000"/>
          </a:bodyPr>
          <a:lstStyle/>
          <a:p>
            <a:r>
              <a:rPr lang="ru-RU" sz="72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Готи</a:t>
            </a:r>
            <a:r>
              <a:rPr lang="ru-RU" sz="72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2070" y="845820"/>
            <a:ext cx="6949440" cy="5897879"/>
          </a:xfrm>
        </p:spPr>
        <p:txBody>
          <a:bodyPr>
            <a:normAutofit fontScale="85000" lnSpcReduction="10000"/>
          </a:bodyPr>
          <a:lstStyle/>
          <a:p>
            <a:pPr marL="36900" indent="0">
              <a:buNone/>
            </a:pPr>
            <a:r>
              <a:rPr lang="ru-RU" dirty="0" smtClean="0"/>
              <a:t>  -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представники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молодіжної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субкультури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зародилася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кінці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70-х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років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entury Schoolbook" panose="02040604050505020304" pitchFamily="18" charset="0"/>
              </a:rPr>
              <a:t>XX-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століття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хвилі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пост-панку</a:t>
            </a:r>
          </a:p>
          <a:p>
            <a:pPr marL="36900" indent="0">
              <a:buNone/>
            </a:pP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Х</a:t>
            </a:r>
            <a:r>
              <a:rPr lang="ru-RU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арактерні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такі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риси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: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похмурий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імідж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інтерес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містицизму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езотериці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декадансу,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любов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хоррор-літератури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фільмів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любов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готичної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(готик-рок, готик-метал 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дез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-рок,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дарквейв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т. п.). </a:t>
            </a:r>
          </a:p>
          <a:p>
            <a:pPr marL="36900" indent="0">
              <a:buNone/>
            </a:pPr>
            <a:r>
              <a:rPr lang="ru-RU" sz="40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 Образ </a:t>
            </a:r>
            <a:r>
              <a:rPr lang="ru-RU" sz="40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го</a:t>
            </a:r>
            <a:r>
              <a:rPr lang="uk-UA" sz="40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тів</a:t>
            </a:r>
            <a:endParaRPr lang="ru-RU" sz="40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Залишаються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два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незмінні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основні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елементи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: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переважаючий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колір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одягу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іноді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елементами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інших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кольорів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), 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також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виключно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срібні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прикраси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- золото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принципово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не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використовується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оскільки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розцінюється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як символ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звичайних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побитих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цінностей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також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колір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сонця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срібло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-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колір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місяця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). </a:t>
            </a:r>
          </a:p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 У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плані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іміджу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ранні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готи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відрізнялися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панків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лише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домінуючим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чорним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кольором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одягу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волосся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(з вставками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білого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червоного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синього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пурпурного) 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срібними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прикрасами. Вони носили рвану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одяг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навіть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ірокези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хоча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готів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ірокез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був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зазвичай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чорним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набагато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ширше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ніж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панків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поголений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тільки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по сторонам, на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скронях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).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Багато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їх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називали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entury Schoolbook" panose="02040604050505020304" pitchFamily="18" charset="0"/>
              </a:rPr>
              <a:t>Dark Punks (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Темні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Панки) за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зовнішню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схожість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і в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теж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час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похмуре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відміну</a:t>
            </a:r>
            <a:r>
              <a:rPr lang="ru-RU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30" y="48773"/>
            <a:ext cx="5377138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6"/>
            <a:ext cx="5096698" cy="69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7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820"/>
            <a:ext cx="12092940" cy="1356360"/>
          </a:xfrm>
        </p:spPr>
        <p:txBody>
          <a:bodyPr>
            <a:normAutofit fontScale="90000"/>
          </a:bodyPr>
          <a:lstStyle/>
          <a:p>
            <a:r>
              <a:rPr lang="ru-RU" sz="5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Металісти</a:t>
            </a:r>
            <a:r>
              <a:rPr lang="ru-RU" sz="5400" dirty="0">
                <a:solidFill>
                  <a:schemeClr val="tx1"/>
                </a:solidFill>
                <a:latin typeface="Century Schoolbook" panose="02040604050505020304" pitchFamily="18" charset="0"/>
              </a:rPr>
              <a:t> (</a:t>
            </a:r>
            <a:r>
              <a:rPr lang="ru-RU" sz="5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металхеди</a:t>
            </a:r>
            <a:r>
              <a:rPr lang="ru-RU" sz="5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5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або</a:t>
            </a:r>
            <a:r>
              <a:rPr lang="ru-RU" sz="54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54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металери</a:t>
            </a:r>
            <a:r>
              <a:rPr lang="ru-RU" sz="5400" dirty="0">
                <a:solidFill>
                  <a:schemeClr val="tx1"/>
                </a:solidFill>
                <a:latin typeface="Century Schoolbook" panose="02040604050505020304" pitchFamily="18" charset="0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" y="1440180"/>
            <a:ext cx="11772900" cy="5177790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-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це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молодіжна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субкультура,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натхненна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музикою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стилі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метал,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з'явилася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1970-і роки. </a:t>
            </a:r>
          </a:p>
          <a:p>
            <a:pPr marL="36900" indent="0">
              <a:buNone/>
            </a:pP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Субкультура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металістів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позбавлена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​​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яскраво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вираженої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ідеології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зосереджена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в основному,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навколо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музики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Тексти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метал-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груп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пропагують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незалежність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самостійність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впевненість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у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собі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культ «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сильної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особистості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». </a:t>
            </a:r>
            <a:endParaRPr lang="ru-RU" sz="28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6900" indent="0">
              <a:buNone/>
            </a:pP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Ставлення</a:t>
            </a:r>
            <a:r>
              <a:rPr lang="ru-RU" sz="28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до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релігії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різна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але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традиційно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вважається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що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металісти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не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релігійні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Незважаючи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велику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кількість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релігійної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і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окультної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містики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в текстах метал-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груп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, вони як правило не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носять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місіонерського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характеру і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сприймаються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шанувальниками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 як </a:t>
            </a:r>
            <a:r>
              <a:rPr lang="ru-RU" sz="28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алегорія</a:t>
            </a:r>
            <a:r>
              <a:rPr lang="ru-RU" sz="2800" dirty="0">
                <a:solidFill>
                  <a:schemeClr val="tx1"/>
                </a:solidFill>
                <a:latin typeface="Century Schoolbook" panose="020406040505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" y="83820"/>
            <a:ext cx="10664190" cy="66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7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5019" y="129540"/>
            <a:ext cx="6146917" cy="9704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Стиль </a:t>
            </a:r>
            <a:r>
              <a:rPr lang="ru-RU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одягу</a:t>
            </a:r>
            <a:r>
              <a:rPr lang="ru-RU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та жести</a:t>
            </a:r>
            <a:endParaRPr lang="ru-RU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2140" y="1223011"/>
            <a:ext cx="6499860" cy="5463538"/>
          </a:xfrm>
        </p:spPr>
        <p:txBody>
          <a:bodyPr>
            <a:normAutofit fontScale="32500" lnSpcReduction="20000"/>
          </a:bodyPr>
          <a:lstStyle/>
          <a:p>
            <a:pPr marL="36900" indent="0">
              <a:buNone/>
            </a:pPr>
            <a:r>
              <a:rPr lang="ru-RU" sz="8600" dirty="0" smtClean="0"/>
              <a:t>   </a:t>
            </a:r>
            <a:r>
              <a:rPr lang="ru-RU" sz="8600" dirty="0" err="1" smtClean="0"/>
              <a:t>Характерний</a:t>
            </a:r>
            <a:r>
              <a:rPr lang="ru-RU" sz="8600" dirty="0" smtClean="0"/>
              <a:t> </a:t>
            </a:r>
            <a:r>
              <a:rPr lang="ru-RU" sz="8600" dirty="0"/>
              <a:t>жест </a:t>
            </a:r>
            <a:r>
              <a:rPr lang="ru-RU" sz="8600" dirty="0" err="1"/>
              <a:t>металістів</a:t>
            </a:r>
            <a:r>
              <a:rPr lang="ru-RU" sz="8600" dirty="0"/>
              <a:t>, </a:t>
            </a:r>
            <a:r>
              <a:rPr lang="ru-RU" sz="8600" dirty="0" err="1"/>
              <a:t>відомий</a:t>
            </a:r>
            <a:r>
              <a:rPr lang="ru-RU" sz="8600" dirty="0"/>
              <a:t> в </a:t>
            </a:r>
            <a:r>
              <a:rPr lang="ru-RU" sz="8600" dirty="0" err="1"/>
              <a:t>Росії</a:t>
            </a:r>
            <a:r>
              <a:rPr lang="ru-RU" sz="8600" dirty="0"/>
              <a:t> як "коза" - </a:t>
            </a:r>
            <a:r>
              <a:rPr lang="ru-RU" sz="8600" dirty="0" err="1"/>
              <a:t>підкинутий</a:t>
            </a:r>
            <a:r>
              <a:rPr lang="ru-RU" sz="8600" dirty="0"/>
              <a:t> </a:t>
            </a:r>
            <a:r>
              <a:rPr lang="ru-RU" sz="8600" dirty="0" err="1"/>
              <a:t>вгору</a:t>
            </a:r>
            <a:r>
              <a:rPr lang="ru-RU" sz="8600" dirty="0"/>
              <a:t> кулак з </a:t>
            </a:r>
            <a:r>
              <a:rPr lang="ru-RU" sz="8600" dirty="0" err="1"/>
              <a:t>розціпленого</a:t>
            </a:r>
            <a:r>
              <a:rPr lang="ru-RU" sz="8600" dirty="0"/>
              <a:t> </a:t>
            </a:r>
            <a:r>
              <a:rPr lang="ru-RU" sz="8600" dirty="0" err="1"/>
              <a:t>мізинцем</a:t>
            </a:r>
            <a:r>
              <a:rPr lang="ru-RU" sz="8600" dirty="0"/>
              <a:t> і </a:t>
            </a:r>
            <a:r>
              <a:rPr lang="ru-RU" sz="8600" dirty="0" err="1"/>
              <a:t>вказівним</a:t>
            </a:r>
            <a:r>
              <a:rPr lang="ru-RU" sz="8600" dirty="0"/>
              <a:t> пальцем і </a:t>
            </a:r>
            <a:r>
              <a:rPr lang="ru-RU" sz="8600" dirty="0" err="1"/>
              <a:t>спрямованої</a:t>
            </a:r>
            <a:r>
              <a:rPr lang="ru-RU" sz="8600" dirty="0"/>
              <a:t> стороною </a:t>
            </a:r>
            <a:r>
              <a:rPr lang="ru-RU" sz="8600" dirty="0" err="1"/>
              <a:t>долоні</a:t>
            </a:r>
            <a:r>
              <a:rPr lang="ru-RU" sz="8600" dirty="0"/>
              <a:t> вперед. </a:t>
            </a:r>
            <a:endParaRPr lang="ru-RU" sz="8600" dirty="0" smtClean="0"/>
          </a:p>
          <a:p>
            <a:pPr marL="36900" indent="0">
              <a:buNone/>
            </a:pPr>
            <a:r>
              <a:rPr lang="ru-RU" sz="8600" dirty="0"/>
              <a:t> </a:t>
            </a:r>
            <a:r>
              <a:rPr lang="ru-RU" sz="8600" dirty="0" smtClean="0"/>
              <a:t> У </a:t>
            </a:r>
            <a:r>
              <a:rPr lang="ru-RU" sz="8600" dirty="0" err="1"/>
              <a:t>побут</a:t>
            </a:r>
            <a:r>
              <a:rPr lang="ru-RU" sz="8600" dirty="0"/>
              <a:t> </a:t>
            </a:r>
            <a:r>
              <a:rPr lang="ru-RU" sz="8600" dirty="0" err="1"/>
              <a:t>рокерів</a:t>
            </a:r>
            <a:r>
              <a:rPr lang="ru-RU" sz="8600" dirty="0"/>
              <a:t> і </a:t>
            </a:r>
            <a:r>
              <a:rPr lang="ru-RU" sz="8600" dirty="0" err="1"/>
              <a:t>металістів</a:t>
            </a:r>
            <a:r>
              <a:rPr lang="ru-RU" sz="8600" dirty="0"/>
              <a:t> "козу" і </a:t>
            </a:r>
            <a:r>
              <a:rPr lang="ru-RU" sz="8600" dirty="0" err="1"/>
              <a:t>запровадив</a:t>
            </a:r>
            <a:r>
              <a:rPr lang="ru-RU" sz="8600" dirty="0"/>
              <a:t> </a:t>
            </a:r>
            <a:r>
              <a:rPr lang="ru-RU" sz="8600" dirty="0" err="1"/>
              <a:t>співак</a:t>
            </a:r>
            <a:r>
              <a:rPr lang="ru-RU" sz="8600" dirty="0"/>
              <a:t> </a:t>
            </a:r>
            <a:r>
              <a:rPr lang="ru-RU" sz="8600" dirty="0" err="1"/>
              <a:t>Ронні</a:t>
            </a:r>
            <a:r>
              <a:rPr lang="ru-RU" sz="8600" dirty="0"/>
              <a:t> </a:t>
            </a:r>
            <a:r>
              <a:rPr lang="ru-RU" sz="8600" dirty="0" err="1" smtClean="0"/>
              <a:t>Діо</a:t>
            </a:r>
            <a:endParaRPr lang="ru-RU" sz="8600" dirty="0" smtClean="0"/>
          </a:p>
          <a:p>
            <a:pPr marL="36900" indent="0">
              <a:buNone/>
            </a:pPr>
            <a:r>
              <a:rPr lang="ru-RU" sz="8600" dirty="0"/>
              <a:t> </a:t>
            </a:r>
            <a:r>
              <a:rPr lang="ru-RU" sz="8600" dirty="0" smtClean="0"/>
              <a:t> </a:t>
            </a:r>
            <a:r>
              <a:rPr lang="ru-RU" sz="8600" dirty="0" err="1" smtClean="0"/>
              <a:t>Ронні</a:t>
            </a:r>
            <a:r>
              <a:rPr lang="ru-RU" sz="8600" dirty="0" smtClean="0"/>
              <a:t> </a:t>
            </a:r>
            <a:r>
              <a:rPr lang="ru-RU" sz="8600" dirty="0" err="1"/>
              <a:t>навчила</a:t>
            </a:r>
            <a:r>
              <a:rPr lang="ru-RU" sz="8600" dirty="0"/>
              <a:t> </a:t>
            </a:r>
            <a:r>
              <a:rPr lang="ru-RU" sz="8600" dirty="0" err="1"/>
              <a:t>цьому</a:t>
            </a:r>
            <a:r>
              <a:rPr lang="ru-RU" sz="8600" dirty="0"/>
              <a:t> жесту </a:t>
            </a:r>
            <a:r>
              <a:rPr lang="ru-RU" sz="8600" dirty="0" err="1"/>
              <a:t>його</a:t>
            </a:r>
            <a:r>
              <a:rPr lang="ru-RU" sz="8600" dirty="0"/>
              <a:t> бабуся, </a:t>
            </a:r>
            <a:r>
              <a:rPr lang="ru-RU" sz="8600" dirty="0" err="1"/>
              <a:t>забобонна</a:t>
            </a:r>
            <a:r>
              <a:rPr lang="ru-RU" sz="8600" dirty="0"/>
              <a:t> </a:t>
            </a:r>
            <a:r>
              <a:rPr lang="ru-RU" sz="8600" dirty="0" err="1"/>
              <a:t>італійка</a:t>
            </a:r>
            <a:r>
              <a:rPr lang="ru-RU" sz="8600" dirty="0"/>
              <a:t>. За </a:t>
            </a:r>
            <a:r>
              <a:rPr lang="ru-RU" sz="8600" dirty="0" err="1"/>
              <a:t>спогадами</a:t>
            </a:r>
            <a:r>
              <a:rPr lang="ru-RU" sz="8600" dirty="0"/>
              <a:t> </a:t>
            </a:r>
            <a:r>
              <a:rPr lang="ru-RU" sz="8600" dirty="0" err="1"/>
              <a:t>Ронні</a:t>
            </a:r>
            <a:r>
              <a:rPr lang="ru-RU" sz="8600" dirty="0"/>
              <a:t>, вона </a:t>
            </a:r>
            <a:r>
              <a:rPr lang="ru-RU" sz="8600" dirty="0" err="1"/>
              <a:t>складала</a:t>
            </a:r>
            <a:r>
              <a:rPr lang="ru-RU" sz="8600" dirty="0"/>
              <a:t> </a:t>
            </a:r>
            <a:r>
              <a:rPr lang="ru-RU" sz="8600" dirty="0" err="1"/>
              <a:t>цей</a:t>
            </a:r>
            <a:r>
              <a:rPr lang="ru-RU" sz="8600" dirty="0"/>
              <a:t> знак, </a:t>
            </a:r>
            <a:r>
              <a:rPr lang="ru-RU" sz="8600" dirty="0" err="1"/>
              <a:t>якщо</a:t>
            </a:r>
            <a:r>
              <a:rPr lang="ru-RU" sz="8600" dirty="0"/>
              <a:t> </a:t>
            </a:r>
            <a:r>
              <a:rPr lang="ru-RU" sz="8600" dirty="0" err="1"/>
              <a:t>зустрічала</a:t>
            </a:r>
            <a:r>
              <a:rPr lang="ru-RU" sz="8600" dirty="0"/>
              <a:t> </a:t>
            </a:r>
            <a:r>
              <a:rPr lang="ru-RU" sz="8600" dirty="0" err="1"/>
              <a:t>циган</a:t>
            </a:r>
            <a:r>
              <a:rPr lang="ru-RU" sz="8600" dirty="0"/>
              <a:t> та </a:t>
            </a:r>
            <a:r>
              <a:rPr lang="ru-RU" sz="8600" dirty="0" err="1"/>
              <a:t>інших</a:t>
            </a:r>
            <a:r>
              <a:rPr lang="ru-RU" sz="8600" dirty="0"/>
              <a:t> </a:t>
            </a:r>
            <a:r>
              <a:rPr lang="ru-RU" sz="8600" dirty="0" err="1"/>
              <a:t>підозрілих</a:t>
            </a:r>
            <a:r>
              <a:rPr lang="ru-RU" sz="8600" dirty="0"/>
              <a:t> людей, а </a:t>
            </a:r>
            <a:r>
              <a:rPr lang="ru-RU" sz="8600" dirty="0" err="1"/>
              <a:t>онукові</a:t>
            </a:r>
            <a:r>
              <a:rPr lang="ru-RU" sz="8600" dirty="0"/>
              <a:t> </a:t>
            </a:r>
            <a:r>
              <a:rPr lang="ru-RU" sz="8600" dirty="0" err="1"/>
              <a:t>Обьясняю</a:t>
            </a:r>
            <a:r>
              <a:rPr lang="ru-RU" sz="8600" dirty="0"/>
              <a:t>, </a:t>
            </a:r>
            <a:r>
              <a:rPr lang="ru-RU" sz="8600" dirty="0" err="1"/>
              <a:t>що</a:t>
            </a:r>
            <a:r>
              <a:rPr lang="ru-RU" sz="8600" dirty="0"/>
              <a:t> </a:t>
            </a:r>
            <a:r>
              <a:rPr lang="ru-RU" sz="8600" dirty="0" err="1"/>
              <a:t>це</a:t>
            </a:r>
            <a:r>
              <a:rPr lang="ru-RU" sz="8600" dirty="0"/>
              <a:t> </a:t>
            </a:r>
            <a:r>
              <a:rPr lang="ru-RU" sz="8600" dirty="0" err="1"/>
              <a:t>захищає</a:t>
            </a:r>
            <a:r>
              <a:rPr lang="ru-RU" sz="8600" dirty="0"/>
              <a:t> </a:t>
            </a:r>
            <a:r>
              <a:rPr lang="ru-RU" sz="8600" dirty="0" err="1"/>
              <a:t>від</a:t>
            </a:r>
            <a:r>
              <a:rPr lang="ru-RU" sz="8600" dirty="0"/>
              <a:t> "</a:t>
            </a:r>
            <a:r>
              <a:rPr lang="en-US" sz="8600" dirty="0" err="1"/>
              <a:t>malocchio</a:t>
            </a:r>
            <a:r>
              <a:rPr lang="en-US" sz="8600" dirty="0"/>
              <a:t>", </a:t>
            </a:r>
            <a:r>
              <a:rPr lang="en-US" dirty="0"/>
              <a:t>"</a:t>
            </a:r>
            <a:r>
              <a:rPr lang="ru-RU" sz="12800" dirty="0"/>
              <a:t>лихого ока".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4" y="147488"/>
            <a:ext cx="5312987" cy="65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66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238</TotalTime>
  <Words>1340</Words>
  <Application>Microsoft Office PowerPoint</Application>
  <PresentationFormat>Широкоэкранный</PresentationFormat>
  <Paragraphs>62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Calisto MT</vt:lpstr>
      <vt:lpstr>Century Schoolbook</vt:lpstr>
      <vt:lpstr>Trebuchet MS</vt:lpstr>
      <vt:lpstr>Wingdings 2</vt:lpstr>
      <vt:lpstr>Грифель</vt:lpstr>
      <vt:lpstr>Субкультури</vt:lpstr>
      <vt:lpstr>Презентация PowerPoint</vt:lpstr>
      <vt:lpstr>Чому виникають субкультури? </vt:lpstr>
      <vt:lpstr>Презентация PowerPoint</vt:lpstr>
      <vt:lpstr>Альтернативщики </vt:lpstr>
      <vt:lpstr>Зовнішній вигляд </vt:lpstr>
      <vt:lpstr>Готи </vt:lpstr>
      <vt:lpstr>Металісти (металхеди або металери)</vt:lpstr>
      <vt:lpstr>Стиль одягу та жести</vt:lpstr>
      <vt:lpstr>Панк, панки </vt:lpstr>
      <vt:lpstr>Презентация PowerPoint</vt:lpstr>
      <vt:lpstr>Рокери  </vt:lpstr>
      <vt:lpstr>Презентация PowerPoint</vt:lpstr>
      <vt:lpstr>Рейвери</vt:lpstr>
      <vt:lpstr>Презентация PowerPoint</vt:lpstr>
      <vt:lpstr>Хіп-хоп</vt:lpstr>
      <vt:lpstr>Презентация PowerPoint</vt:lpstr>
      <vt:lpstr>Емо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Субкультури</dc:title>
  <dc:creator>Эллина Шевченко</dc:creator>
  <cp:lastModifiedBy>Эллина Шевченко</cp:lastModifiedBy>
  <cp:revision>19</cp:revision>
  <dcterms:created xsi:type="dcterms:W3CDTF">2014-09-28T18:23:51Z</dcterms:created>
  <dcterms:modified xsi:type="dcterms:W3CDTF">2014-09-29T14:41:51Z</dcterms:modified>
</cp:coreProperties>
</file>