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0" autoAdjust="0"/>
    <p:restoredTop sz="94660"/>
  </p:normalViewPr>
  <p:slideViewPr>
    <p:cSldViewPr>
      <p:cViewPr varScale="1">
        <p:scale>
          <a:sx n="86" d="100"/>
          <a:sy n="86" d="100"/>
        </p:scale>
        <p:origin x="-5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AEDBC-E6A5-4D9E-ABAF-4311ABA46CF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C89EE-7269-4FE9-A50F-F8C41F99E0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C89EE-7269-4FE9-A50F-F8C41F99E0E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CD44-C1F9-4F4A-9CAB-3D02B2AE2EC0}" type="datetimeFigureOut">
              <a:rPr lang="ru-RU" smtClean="0"/>
              <a:pPr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AF410-7575-46D2-B991-3045C162A9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lu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20.jpeg"/><Relationship Id="rId7" Type="http://schemas.openxmlformats.org/officeDocument/2006/relationships/image" Target="../media/image24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astudent.com/tag/%d1%81%d0%be%d1%86%d1%96%d0%b0%d0%bb%d1%8c%d0%bd%d0%b8%d0%b9-%d0%b7%d0%b0%d1%85%d0%b8%d1%81%d1%82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7"/>
            <a:ext cx="8029604" cy="3243284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r>
              <a:rPr lang="uk-UA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Соціальне забезпечення</a:t>
            </a:r>
            <a:endParaRPr lang="ru-RU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4357694"/>
            <a:ext cx="4786346" cy="214314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Підготувала:</a:t>
            </a:r>
          </a:p>
          <a:p>
            <a:r>
              <a:rPr lang="uk-U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чениця 11 – А класу</a:t>
            </a:r>
          </a:p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Хавер Катерина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 advTm="567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Право соціального забезпечення є частиною (елементом) права соціального захисту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00298" y="2169145"/>
            <a:ext cx="4286280" cy="435771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                  </a:t>
            </a:r>
            <a:r>
              <a:rPr lang="uk-UA" sz="4000" b="1" dirty="0" smtClean="0">
                <a:solidFill>
                  <a:schemeClr val="bg1"/>
                </a:solidFill>
              </a:rPr>
              <a:t>60 %</a:t>
            </a:r>
          </a:p>
        </p:txBody>
      </p:sp>
      <p:sp>
        <p:nvSpPr>
          <p:cNvPr id="7" name="Пирог 6"/>
          <p:cNvSpPr/>
          <p:nvPr/>
        </p:nvSpPr>
        <p:spPr>
          <a:xfrm>
            <a:off x="2500298" y="2169145"/>
            <a:ext cx="3929090" cy="4286280"/>
          </a:xfrm>
          <a:prstGeom prst="pie">
            <a:avLst>
              <a:gd name="adj1" fmla="val 7100121"/>
              <a:gd name="adj2" fmla="val 1620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4000" b="1" dirty="0" smtClean="0">
                <a:solidFill>
                  <a:schemeClr val="tx1"/>
                </a:solidFill>
              </a:rPr>
              <a:t>40%</a:t>
            </a:r>
            <a:endParaRPr lang="ru-RU" sz="4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://t1.gstatic.com/images?q=tbn:ANd9GcRH03yvR4UexBaYVaq55svdjm3rR4vrtUoK_ACgam6j5gxdUDw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3271679"/>
            <a:ext cx="2124075" cy="2152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sn.vn.ua/wp-content/uploads/2010/09/fss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3214686"/>
            <a:ext cx="2152650" cy="21526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5531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/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 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Конституція України (ст.46) встановила право громадян на соціальний захист, що включає право на забезпечення в разі повної, часткової втрати працездатності, втрати годувальника, безробіття, а також у старості та в інших випадках, передбачених законом. В Конституції йдеться про право на соціальний захист,  а не право на соціальне забезпечення.</a:t>
            </a:r>
          </a:p>
          <a:p>
            <a:endParaRPr lang="ru-RU" dirty="0"/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4714884"/>
            <a:ext cx="3209425" cy="2000240"/>
          </a:xfrm>
          <a:prstGeom prst="rect">
            <a:avLst/>
          </a:prstGeom>
        </p:spPr>
      </p:pic>
    </p:spTree>
  </p:cSld>
  <p:clrMapOvr>
    <a:masterClrMapping/>
  </p:clrMapOvr>
  <p:transition spd="med" advTm="1314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500990" cy="1357322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Предмет права соціального забезпечення формують відносини</a:t>
            </a:r>
            <a:r>
              <a:rPr lang="ru-RU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000240"/>
            <a:ext cx="7229468" cy="4740277"/>
          </a:xfrm>
        </p:spPr>
        <p:txBody>
          <a:bodyPr>
            <a:normAutofit fontScale="92500" lnSpcReduction="20000"/>
          </a:bodyPr>
          <a:lstStyle/>
          <a:p>
            <a:pPr marL="608013" indent="-571500">
              <a:buNone/>
            </a:pPr>
            <a:r>
              <a:rPr lang="uk-UA" sz="3000" dirty="0" smtClean="0"/>
              <a:t>1)Соціально-забезпечувальні</a:t>
            </a:r>
            <a:r>
              <a:rPr lang="ru-RU" sz="3000" dirty="0" smtClean="0"/>
              <a:t>– </a:t>
            </a:r>
            <a:r>
              <a:rPr lang="ru-RU" sz="3000" dirty="0" err="1" smtClean="0"/>
              <a:t>пенсійні</a:t>
            </a:r>
            <a:r>
              <a:rPr lang="ru-RU" sz="3000" dirty="0" smtClean="0"/>
              <a:t> </a:t>
            </a:r>
            <a:r>
              <a:rPr lang="ru-RU" sz="3000" dirty="0" err="1" smtClean="0"/>
              <a:t>правовідносини</a:t>
            </a:r>
            <a:r>
              <a:rPr lang="ru-RU" sz="3000" dirty="0" smtClean="0"/>
              <a:t> (основа предмета права </a:t>
            </a:r>
            <a:r>
              <a:rPr lang="ru-RU" sz="3000" dirty="0" err="1" smtClean="0"/>
              <a:t>соціального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забезпечення</a:t>
            </a:r>
            <a:r>
              <a:rPr lang="ru-RU" sz="3000" dirty="0" smtClean="0"/>
              <a:t> - </a:t>
            </a:r>
            <a:r>
              <a:rPr lang="ru-RU" sz="3000" dirty="0" err="1" smtClean="0"/>
              <a:t>процедурні</a:t>
            </a:r>
            <a:r>
              <a:rPr lang="ru-RU" sz="3000" dirty="0" smtClean="0"/>
              <a:t>). </a:t>
            </a:r>
          </a:p>
          <a:p>
            <a:pPr marL="608013" indent="-571500">
              <a:buNone/>
            </a:pPr>
            <a:r>
              <a:rPr lang="ru-RU" sz="3000" dirty="0" smtClean="0"/>
              <a:t>2)</a:t>
            </a:r>
            <a:r>
              <a:rPr lang="ru-RU" sz="3000" dirty="0" err="1" smtClean="0"/>
              <a:t>Соціально-страхові</a:t>
            </a:r>
            <a:r>
              <a:rPr lang="ru-RU" sz="3000" dirty="0" smtClean="0"/>
              <a:t> (в </a:t>
            </a:r>
            <a:r>
              <a:rPr lang="ru-RU" sz="3000" dirty="0" err="1" smtClean="0"/>
              <a:t>основі</a:t>
            </a:r>
            <a:r>
              <a:rPr lang="ru-RU" sz="3000" dirty="0" smtClean="0"/>
              <a:t> </a:t>
            </a:r>
            <a:r>
              <a:rPr lang="ru-RU" sz="3000" dirty="0" err="1" smtClean="0"/>
              <a:t>загальнообов’язкове</a:t>
            </a:r>
            <a:r>
              <a:rPr lang="ru-RU" sz="3000" dirty="0" smtClean="0"/>
              <a:t> </a:t>
            </a:r>
            <a:r>
              <a:rPr lang="ru-RU" sz="3000" dirty="0" err="1" smtClean="0"/>
              <a:t>державне</a:t>
            </a:r>
            <a:r>
              <a:rPr lang="ru-RU" sz="3000" dirty="0" smtClean="0"/>
              <a:t> </a:t>
            </a:r>
            <a:r>
              <a:rPr lang="ru-RU" sz="3000" dirty="0" err="1" smtClean="0"/>
              <a:t>соціальне</a:t>
            </a:r>
            <a:r>
              <a:rPr lang="ru-RU" sz="3000" dirty="0" smtClean="0"/>
              <a:t> </a:t>
            </a:r>
            <a:r>
              <a:rPr lang="ru-RU" sz="3000" dirty="0" err="1" smtClean="0"/>
              <a:t>страхування</a:t>
            </a:r>
            <a:r>
              <a:rPr lang="ru-RU" sz="3000" dirty="0" smtClean="0"/>
              <a:t>)</a:t>
            </a:r>
          </a:p>
          <a:p>
            <a:pPr marL="608013" indent="-571500">
              <a:buNone/>
            </a:pPr>
            <a:r>
              <a:rPr lang="ru-RU" sz="3000" dirty="0" smtClean="0"/>
              <a:t>3)</a:t>
            </a:r>
            <a:r>
              <a:rPr lang="ru-RU" sz="3000" dirty="0" err="1" smtClean="0"/>
              <a:t>Процесуальні</a:t>
            </a:r>
            <a:r>
              <a:rPr lang="ru-RU" sz="3000" dirty="0" smtClean="0"/>
              <a:t> </a:t>
            </a:r>
            <a:r>
              <a:rPr lang="ru-RU" sz="3000" dirty="0" err="1" smtClean="0"/>
              <a:t>відносини</a:t>
            </a:r>
            <a:r>
              <a:rPr lang="ru-RU" sz="3000" dirty="0" smtClean="0"/>
              <a:t> (</a:t>
            </a:r>
            <a:r>
              <a:rPr lang="ru-RU" sz="3000" dirty="0" err="1" smtClean="0"/>
              <a:t>адміністративно-правове</a:t>
            </a:r>
            <a:r>
              <a:rPr lang="ru-RU" sz="3000" dirty="0" smtClean="0"/>
              <a:t> </a:t>
            </a:r>
            <a:r>
              <a:rPr lang="ru-RU" sz="3000" dirty="0" err="1" smtClean="0"/>
              <a:t>регулювання</a:t>
            </a:r>
            <a:r>
              <a:rPr lang="ru-RU" sz="3000" dirty="0" smtClean="0"/>
              <a:t>)</a:t>
            </a:r>
            <a:r>
              <a:rPr lang="uk-UA" sz="3000" dirty="0" smtClean="0"/>
              <a:t> </a:t>
            </a:r>
            <a:r>
              <a:rPr lang="ru-RU" sz="3000" dirty="0" smtClean="0"/>
              <a:t>- </a:t>
            </a:r>
            <a:r>
              <a:rPr lang="ru-RU" sz="3000" dirty="0" err="1" smtClean="0"/>
              <a:t>це</a:t>
            </a:r>
            <a:r>
              <a:rPr lang="ru-RU" sz="3000" dirty="0" smtClean="0"/>
              <a:t> </a:t>
            </a:r>
            <a:r>
              <a:rPr lang="ru-RU" sz="3000" dirty="0" err="1" smtClean="0"/>
              <a:t>відносини</a:t>
            </a:r>
            <a:r>
              <a:rPr lang="ru-RU" sz="3000" dirty="0" smtClean="0"/>
              <a:t> </a:t>
            </a:r>
            <a:r>
              <a:rPr lang="ru-RU" sz="3000" dirty="0" err="1" smtClean="0"/>
              <a:t>з</a:t>
            </a:r>
            <a:r>
              <a:rPr lang="ru-RU" sz="3000" dirty="0" smtClean="0"/>
              <a:t> приводу </a:t>
            </a:r>
            <a:r>
              <a:rPr lang="ru-RU" sz="3000" dirty="0" err="1" smtClean="0"/>
              <a:t>встановлення</a:t>
            </a:r>
            <a:r>
              <a:rPr lang="ru-RU" sz="3000" dirty="0" smtClean="0"/>
              <a:t> </a:t>
            </a:r>
            <a:r>
              <a:rPr lang="ru-RU" sz="3000" dirty="0" err="1" smtClean="0"/>
              <a:t>юридичних</a:t>
            </a:r>
            <a:r>
              <a:rPr lang="ru-RU" sz="3000" dirty="0" smtClean="0"/>
              <a:t> </a:t>
            </a:r>
            <a:r>
              <a:rPr lang="ru-RU" sz="3000" dirty="0" err="1" smtClean="0"/>
              <a:t>фактів</a:t>
            </a:r>
            <a:r>
              <a:rPr lang="ru-RU" sz="3000" dirty="0" smtClean="0"/>
              <a:t>, </a:t>
            </a:r>
            <a:r>
              <a:rPr lang="ru-RU" sz="3000" dirty="0" err="1" smtClean="0"/>
              <a:t>які</a:t>
            </a:r>
            <a:r>
              <a:rPr lang="ru-RU" sz="3000" dirty="0" smtClean="0"/>
              <a:t> </a:t>
            </a:r>
            <a:r>
              <a:rPr lang="ru-RU" sz="3000" dirty="0" err="1" smtClean="0"/>
              <a:t>мають</a:t>
            </a:r>
            <a:r>
              <a:rPr lang="ru-RU" sz="3000" dirty="0" smtClean="0"/>
              <a:t> </a:t>
            </a:r>
            <a:r>
              <a:rPr lang="ru-RU" sz="3000" dirty="0" err="1" smtClean="0"/>
              <a:t>значення</a:t>
            </a:r>
            <a:r>
              <a:rPr lang="ru-RU" sz="3000" dirty="0" smtClean="0"/>
              <a:t> при </a:t>
            </a:r>
            <a:r>
              <a:rPr lang="ru-RU" sz="3000" dirty="0" err="1" smtClean="0"/>
              <a:t>вирішенні</a:t>
            </a:r>
            <a:r>
              <a:rPr lang="ru-RU" sz="3000" dirty="0" smtClean="0"/>
              <a:t> </a:t>
            </a:r>
            <a:r>
              <a:rPr lang="ru-RU" sz="3000" dirty="0" err="1" smtClean="0"/>
              <a:t>питання</a:t>
            </a:r>
            <a:r>
              <a:rPr lang="ru-RU" sz="3000" dirty="0" smtClean="0"/>
              <a:t> про право на той </a:t>
            </a:r>
            <a:r>
              <a:rPr lang="ru-RU" sz="3000" dirty="0" err="1" smtClean="0"/>
              <a:t>чи</a:t>
            </a:r>
            <a:r>
              <a:rPr lang="ru-RU" sz="3000" dirty="0" smtClean="0"/>
              <a:t> </a:t>
            </a:r>
            <a:r>
              <a:rPr lang="ru-RU" sz="3000" dirty="0" err="1" smtClean="0"/>
              <a:t>інший</a:t>
            </a:r>
            <a:r>
              <a:rPr lang="ru-RU" sz="3000" dirty="0" smtClean="0"/>
              <a:t> вид </a:t>
            </a:r>
            <a:r>
              <a:rPr lang="ru-RU" sz="3000" dirty="0" err="1" smtClean="0"/>
              <a:t>забезпечення</a:t>
            </a:r>
            <a:r>
              <a:rPr lang="ru-RU" sz="3000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4" descr="http://t2.gstatic.com/images?q=tbn:ANd9GcQxOe3wHOu-qYDtQYqWN2syt9zj6a_WqGQKyyOYlrBT1erUq0QU6w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2852"/>
            <a:ext cx="1658099" cy="21080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6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Схематичне зображення процесу виникнення соціально-забезпечувальних відносин:</a:t>
            </a:r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6"/>
          <p:cNvGraphicFramePr>
            <a:graphicFrameLocks/>
          </p:cNvGraphicFramePr>
          <p:nvPr/>
        </p:nvGraphicFramePr>
        <p:xfrm>
          <a:off x="857250" y="2714625"/>
          <a:ext cx="1857388" cy="1134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</a:tblGrid>
              <a:tr h="1134026">
                <a:tc>
                  <a:txBody>
                    <a:bodyPr/>
                    <a:lstStyle/>
                    <a:p>
                      <a:r>
                        <a:rPr kumimoji="0" lang="uk-UA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право на соціальне забезпечення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14688" y="2714625"/>
            <a:ext cx="2071687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соціальний ризик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786063" y="3286125"/>
            <a:ext cx="428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929313" y="2714625"/>
            <a:ext cx="2071687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звернення особи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357813" y="3286125"/>
            <a:ext cx="50006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857625" y="4214813"/>
            <a:ext cx="4357688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chemeClr val="bg1"/>
                </a:solidFill>
              </a:rPr>
              <a:t>рішення компетентного органу про призначення матеріального забезпечення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6751637" y="4037013"/>
            <a:ext cx="214313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http://t0.gstatic.com/images?q=tbn:ANd9GcT5XvY7u2bp0AJJ98X3muccPADPnptS2qq0bFVRQSK_943132kj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365104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8734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14290"/>
            <a:ext cx="6686568" cy="1203348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Основні напрямки діяльності держави у сфері соціального забезпечення:</a:t>
            </a:r>
            <a:endParaRPr lang="ru-RU" sz="36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Реформа системи соціального страхування.</a:t>
            </a:r>
          </a:p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Реформа пенсійного забезпечення.</a:t>
            </a:r>
          </a:p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Реформа системи соціальної допомоги.</a:t>
            </a:r>
          </a:p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Удосконалення системи соціального захисту інвалідів, ветеранів війни та праці.</a:t>
            </a:r>
          </a:p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Соціальний захист громадян, які постраждали внаслідок техногенних та екологічних катастроф.</a:t>
            </a:r>
          </a:p>
          <a:p>
            <a:pPr marL="608076" indent="-571500" fontAlgn="auto">
              <a:spcAft>
                <a:spcPts val="0"/>
              </a:spcAft>
              <a:buSzPct val="101000"/>
              <a:buFont typeface="+mj-lt"/>
              <a:buAutoNum type="romanUcPeriod"/>
              <a:defRPr/>
            </a:pPr>
            <a:r>
              <a:rPr lang="uk-UA" dirty="0"/>
              <a:t>Удосконалення системи охорони здоров’я.</a:t>
            </a:r>
          </a:p>
          <a:p>
            <a:endParaRPr lang="ru-RU" dirty="0"/>
          </a:p>
        </p:txBody>
      </p:sp>
      <p:pic>
        <p:nvPicPr>
          <p:cNvPr id="4" name="Picture 4" descr="http://t3.gstatic.com/images?q=tbn:ANd9GcR_Ra-lmY8CbpQijzySWKWPPVsoovC7C2ATofnweYa1EBM_Yjhm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1674014" cy="11521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2922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Autofit/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Проблеми у галузі права соціального захисту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Відсутність кодифікованого нормативно-правового акту.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Неузгодженість великої кількості нормативно-правових актів.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Фінансування галузі соціального захисту державою за </a:t>
            </a:r>
            <a:r>
              <a:rPr lang="uk-UA" dirty="0" err="1" smtClean="0"/>
              <a:t>остатковим</a:t>
            </a:r>
            <a:r>
              <a:rPr lang="uk-UA" dirty="0" smtClean="0"/>
              <a:t> залишком.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Необхідність реформування нормативно-правових актів у сфері права соціального забезпечення.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Покращення у співвідношенні понять </a:t>
            </a:r>
            <a:r>
              <a:rPr lang="uk-UA" dirty="0" err="1" smtClean="0"/>
              <a:t>“соціальний</a:t>
            </a:r>
            <a:r>
              <a:rPr lang="uk-UA" dirty="0" smtClean="0"/>
              <a:t> </a:t>
            </a:r>
            <a:r>
              <a:rPr lang="uk-UA" dirty="0" err="1" smtClean="0"/>
              <a:t>захист”</a:t>
            </a:r>
            <a:r>
              <a:rPr lang="uk-UA" dirty="0" smtClean="0"/>
              <a:t> , </a:t>
            </a:r>
            <a:r>
              <a:rPr lang="uk-UA" dirty="0" err="1" smtClean="0"/>
              <a:t>“соціальна</a:t>
            </a:r>
            <a:r>
              <a:rPr lang="uk-UA" dirty="0" smtClean="0"/>
              <a:t> </a:t>
            </a:r>
            <a:r>
              <a:rPr lang="uk-UA" dirty="0" err="1" smtClean="0"/>
              <a:t>безпека”</a:t>
            </a:r>
            <a:r>
              <a:rPr lang="uk-UA" dirty="0" smtClean="0"/>
              <a:t> , </a:t>
            </a:r>
            <a:r>
              <a:rPr lang="uk-UA" dirty="0" err="1" smtClean="0"/>
              <a:t>“соціальна</a:t>
            </a:r>
            <a:r>
              <a:rPr lang="uk-UA" dirty="0" smtClean="0"/>
              <a:t> </a:t>
            </a:r>
            <a:r>
              <a:rPr lang="uk-UA" dirty="0" err="1" smtClean="0"/>
              <a:t>захищеність”</a:t>
            </a:r>
            <a:r>
              <a:rPr lang="uk-UA" dirty="0" smtClean="0"/>
              <a:t> .</a:t>
            </a:r>
          </a:p>
          <a:p>
            <a:endParaRPr lang="ru-RU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5429272"/>
            <a:ext cx="1428728" cy="1428728"/>
          </a:xfrm>
          <a:prstGeom prst="rect">
            <a:avLst/>
          </a:prstGeom>
        </p:spPr>
      </p:pic>
    </p:spTree>
  </p:cSld>
  <p:clrMapOvr>
    <a:masterClrMapping/>
  </p:clrMapOvr>
  <p:transition spd="med" advTm="1603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6758006" cy="1274786"/>
          </a:xfrm>
        </p:spPr>
        <p:txBody>
          <a:bodyPr>
            <a:prstTxWarp prst="textWave1">
              <a:avLst/>
            </a:prstTxWarp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Висновки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472518" cy="500066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Отже, право соціального забезпечення — це комплекс організаційно-правових та економічних заходів, спрямованих на захист добробуту кожного члена суспільства в конкретних економічних умовах в разі настання соціального ризику . </a:t>
            </a:r>
          </a:p>
          <a:p>
            <a:r>
              <a:rPr lang="uk-UA" sz="2400" dirty="0" smtClean="0"/>
              <a:t>Головною метою  соціального забезпечення є добробут.</a:t>
            </a:r>
          </a:p>
          <a:p>
            <a:r>
              <a:rPr lang="uk-UA" sz="2400" dirty="0" smtClean="0"/>
              <a:t>Основною метою соціального забезпечення є надання допомоги державою тим членам суспільства, які з певних причин опинились у скрутному становищі (настання соціального ризику).</a:t>
            </a:r>
          </a:p>
          <a:p>
            <a:endParaRPr lang="ru-RU" dirty="0"/>
          </a:p>
        </p:txBody>
      </p:sp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498014" cy="1178280"/>
          </a:xfrm>
          <a:prstGeom prst="rect">
            <a:avLst/>
          </a:prstGeom>
        </p:spPr>
      </p:pic>
      <p:pic>
        <p:nvPicPr>
          <p:cNvPr id="5" name="Рисунок 4" descr="images (1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5172075"/>
            <a:ext cx="2705100" cy="1685925"/>
          </a:xfrm>
          <a:prstGeom prst="rect">
            <a:avLst/>
          </a:prstGeom>
        </p:spPr>
      </p:pic>
    </p:spTree>
  </p:cSld>
  <p:clrMapOvr>
    <a:masterClrMapping/>
  </p:clrMapOvr>
  <p:transition spd="med" advTm="16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285728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Рекомендовані джерела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2" name="Picture 2" descr="https://encrypted-tbn0.gstatic.com/images?q=tbn:ANd9GcSTLXRrIOdJmxlPGPGKTfVWn75bHLVGGP1DUXfvx_TGl7JHnBt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428736"/>
            <a:ext cx="1571636" cy="234037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spec-literatura.lg.ua/sites/default/files/imagecache/ShopProduct/shop/book/uchebnaja-literatura/pravo-soc-alnogo-zabezpechennja-ukra-ni/www.spec-literatura.lg.ua-kniga-dlja-magazina-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90" y="1500174"/>
            <a:ext cx="1665731" cy="224264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://www.kobook.com.ua/images/product_images/original_images/3310_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64" y="4225861"/>
            <a:ext cx="1604044" cy="2274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http://www.nplu.org/ua/inform/image/traven/index_clip_image04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377" y="4286256"/>
            <a:ext cx="1583636" cy="2243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https://encrypted-tbn0.gstatic.com/images?q=tbn:ANd9GcSpM_KuIaA8GI0gjle-oLzXZ0Ex5tOadWkoFrWD0aQXchARVtuU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912" y="4284209"/>
            <a:ext cx="1406913" cy="221647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https://encrypted-tbn2.gstatic.com/images?q=tbn:ANd9GcSs7Hrcp3OAWfxHpsua6VUrfweLvh4q9tveqrbv-oF6zs6TDbHQc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430" y="4239833"/>
            <a:ext cx="1565849" cy="22608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://t1.gstatic.com/images?q=tbn:ANd9GcShZriB5hzXGacDld95KZys_EHxtedQLdhCfPU0zgW8OXMOdbQ_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500174"/>
            <a:ext cx="1558274" cy="23374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t2.gstatic.com/images?q=tbn:ANd9GcR0f4csVcLpIZnOi5jm3hm9w3Gv90xem6S9JJdDNDc_vOdipd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1500174"/>
            <a:ext cx="1643856" cy="22635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8156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357166"/>
            <a:ext cx="8229600" cy="4525963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pPr>
              <a:buNone/>
            </a:pPr>
            <a:r>
              <a:rPr lang="uk-UA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Кінець</a:t>
            </a:r>
            <a:endParaRPr lang="ru-RU" sz="72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714752"/>
            <a:ext cx="2928972" cy="2928972"/>
          </a:xfrm>
          <a:prstGeom prst="rect">
            <a:avLst/>
          </a:prstGeom>
        </p:spPr>
      </p:pic>
    </p:spTree>
  </p:cSld>
  <p:clrMapOvr>
    <a:masterClrMapping/>
  </p:clrMapOvr>
  <p:transition spd="med" advTm="3453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285728"/>
            <a:ext cx="7729566" cy="584043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За даними Міністерства праці і соціальної політики України на сьогодні в Україні налічується: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більше 15 млн. пенсіонерів; 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близько 5,3 млн. ветеранів війни;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близько 7 млн. ветеранів праці;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приблизно 2,3 млн. інвалідів;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близько 3,5 млн. потерпілих від аварії на ЧАЕС;</a:t>
            </a:r>
          </a:p>
          <a:p>
            <a:pPr>
              <a:buClr>
                <a:srgbClr val="92D050"/>
              </a:buClr>
              <a:buFont typeface="Wingdings" pitchFamily="2" charset="2"/>
              <a:buChar char="v"/>
            </a:pPr>
            <a:r>
              <a:rPr lang="uk-UA" dirty="0"/>
              <a:t> майже 2 млн. одиноких громадян похилого віку 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5000636"/>
            <a:ext cx="1645857" cy="1624009"/>
          </a:xfrm>
          <a:prstGeom prst="rect">
            <a:avLst/>
          </a:prstGeom>
        </p:spPr>
      </p:pic>
    </p:spTree>
  </p:cSld>
  <p:clrMapOvr>
    <a:masterClrMapping/>
  </p:clrMapOvr>
  <p:transition spd="med" advTm="12468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/>
          <a:lstStyle/>
          <a:p>
            <a:r>
              <a:rPr lang="uk-UA" u="sng" dirty="0">
                <a:hlinkClick r:id="rId2" tooltip="Подивитись всі публікації в Соціальний захист"/>
              </a:rPr>
              <a:t>Соціальний захист</a:t>
            </a:r>
            <a:r>
              <a:rPr lang="uk-UA" dirty="0"/>
              <a:t> – це система державних гарантій для реалізації прав громадян на працю і допомогу під час безробіття, надання державної допомоги, пільг та інших видів державної підтримки малозабезпеченим громадянам та сім’ям, які виховують дітей, матеріальне забезпечення при досягненні пенсійного віку тощо.</a:t>
            </a:r>
          </a:p>
          <a:p>
            <a:endParaRPr lang="ru-RU" dirty="0"/>
          </a:p>
        </p:txBody>
      </p:sp>
      <p:pic>
        <p:nvPicPr>
          <p:cNvPr id="4" name="Picture 2" descr="https://encrypted-tbn3.gstatic.com/images?q=tbn:ANd9GcQt_KKPhhwrMEuv3RgbRuy_WcbpHV1UAT-33fXr_MXk1ylZhElnH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6" y="4836950"/>
            <a:ext cx="2571768" cy="18204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4594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697559"/>
          </a:xfrm>
          <a:solidFill>
            <a:srgbClr val="00B0F0"/>
          </a:solidFill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Таким чином, поняття </a:t>
            </a:r>
            <a:r>
              <a:rPr lang="uk-UA" dirty="0" err="1" smtClean="0"/>
              <a:t>“соціальний</a:t>
            </a:r>
            <a:r>
              <a:rPr lang="uk-UA" dirty="0" smtClean="0"/>
              <a:t> </a:t>
            </a:r>
            <a:r>
              <a:rPr lang="uk-UA" dirty="0" err="1" smtClean="0"/>
              <a:t>захист”</a:t>
            </a:r>
            <a:r>
              <a:rPr lang="uk-UA" dirty="0" smtClean="0"/>
              <a:t> охоплює соціальні права людини такі як: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працю;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освіту;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відпочинок;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безпечне довкілля;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охорону здоров’я;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достатній життєвий рівень;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безпечні умови праці;</a:t>
            </a:r>
          </a:p>
          <a:p>
            <a:pPr marL="457200" indent="-457200">
              <a:buClr>
                <a:srgbClr val="80E43C"/>
              </a:buClr>
              <a:buSzPct val="101000"/>
              <a:buFont typeface="Wingdings" pitchFamily="2" charset="2"/>
              <a:buChar char="Ø"/>
            </a:pPr>
            <a:r>
              <a:rPr lang="uk-UA" dirty="0" smtClean="0"/>
              <a:t>право на зарплату не нижчу ніж встановлено державою та ін.</a:t>
            </a:r>
          </a:p>
          <a:p>
            <a:endParaRPr lang="ru-RU" dirty="0"/>
          </a:p>
        </p:txBody>
      </p:sp>
      <p:pic>
        <p:nvPicPr>
          <p:cNvPr id="4" name="Рисунок 3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500174"/>
            <a:ext cx="2767024" cy="2215824"/>
          </a:xfrm>
          <a:prstGeom prst="rect">
            <a:avLst/>
          </a:prstGeom>
        </p:spPr>
      </p:pic>
    </p:spTree>
  </p:cSld>
  <p:clrMapOvr>
    <a:masterClrMapping/>
  </p:clrMapOvr>
  <p:transition spd="med" advTm="10422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329642" cy="2011354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Основні нормативно-правові акти в яких містяться норми, покликані забезпечити захист громадян :</a:t>
            </a:r>
            <a:endParaRPr lang="ru-RU" sz="3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Укази Президента України: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err="1" smtClean="0"/>
              <a:t>“Про</a:t>
            </a:r>
            <a:r>
              <a:rPr lang="uk-UA" dirty="0" smtClean="0"/>
              <a:t> стратегію подолання </a:t>
            </a:r>
            <a:r>
              <a:rPr lang="uk-UA" dirty="0" err="1" smtClean="0"/>
              <a:t>бідності”</a:t>
            </a:r>
            <a:r>
              <a:rPr lang="uk-UA" dirty="0" smtClean="0"/>
              <a:t> (15.08.2005р.)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 </a:t>
            </a:r>
            <a:r>
              <a:rPr lang="uk-UA" dirty="0" err="1" smtClean="0"/>
              <a:t>“Про</a:t>
            </a:r>
            <a:r>
              <a:rPr lang="uk-UA" dirty="0" smtClean="0"/>
              <a:t> основні напрямки соціальної </a:t>
            </a:r>
            <a:r>
              <a:rPr lang="uk-UA" dirty="0" err="1" smtClean="0"/>
              <a:t>політики”</a:t>
            </a:r>
            <a:r>
              <a:rPr lang="uk-UA" dirty="0" smtClean="0"/>
              <a:t> </a:t>
            </a:r>
          </a:p>
          <a:p>
            <a:r>
              <a:rPr lang="uk-UA" b="1" dirty="0" smtClean="0"/>
              <a:t>Закони України :</a:t>
            </a:r>
          </a:p>
          <a:p>
            <a:pPr>
              <a:buFont typeface="Wingdings" pitchFamily="2" charset="2"/>
              <a:buChar char="v"/>
            </a:pPr>
            <a:r>
              <a:rPr lang="uk-UA" b="1" dirty="0" err="1" smtClean="0"/>
              <a:t>“</a:t>
            </a:r>
            <a:r>
              <a:rPr lang="uk-UA" dirty="0" err="1" smtClean="0"/>
              <a:t>Про</a:t>
            </a:r>
            <a:r>
              <a:rPr lang="uk-UA" dirty="0" smtClean="0"/>
              <a:t> місцеве самоврядування в </a:t>
            </a:r>
            <a:r>
              <a:rPr lang="uk-UA" dirty="0" err="1" smtClean="0"/>
              <a:t>Україні”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err="1" smtClean="0"/>
              <a:t>“Про</a:t>
            </a:r>
            <a:r>
              <a:rPr lang="uk-UA" dirty="0" smtClean="0"/>
              <a:t> місцеві державні </a:t>
            </a:r>
            <a:r>
              <a:rPr lang="uk-UA" dirty="0" err="1" smtClean="0"/>
              <a:t>адміністрації”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err="1" smtClean="0"/>
              <a:t>“Про</a:t>
            </a:r>
            <a:r>
              <a:rPr lang="uk-UA" dirty="0" smtClean="0"/>
              <a:t> державні соціальні стандарти та державні соціальні </a:t>
            </a:r>
            <a:r>
              <a:rPr lang="uk-UA" dirty="0" err="1" smtClean="0"/>
              <a:t>гарантії”</a:t>
            </a:r>
            <a:r>
              <a:rPr lang="uk-UA" dirty="0" smtClean="0"/>
              <a:t> (5.10.2000р.)</a:t>
            </a:r>
          </a:p>
          <a:p>
            <a:pPr>
              <a:buFont typeface="Wingdings" pitchFamily="2" charset="2"/>
              <a:buChar char="v"/>
            </a:pPr>
            <a:r>
              <a:rPr lang="uk-UA" dirty="0" err="1" smtClean="0"/>
              <a:t>“Про</a:t>
            </a:r>
            <a:r>
              <a:rPr lang="uk-UA" dirty="0" smtClean="0"/>
              <a:t> молодіжні та дитячі громадські </a:t>
            </a:r>
            <a:r>
              <a:rPr lang="uk-UA" dirty="0" err="1" smtClean="0"/>
              <a:t>організації”</a:t>
            </a:r>
            <a:r>
              <a:rPr lang="uk-UA" dirty="0" smtClean="0"/>
              <a:t> (1.12.1998р.)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14734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186766" cy="4911741"/>
          </a:xfrm>
        </p:spPr>
        <p:txBody>
          <a:bodyPr>
            <a:normAutofit/>
          </a:bodyPr>
          <a:lstStyle/>
          <a:p>
            <a:r>
              <a:rPr lang="uk-UA" dirty="0" smtClean="0"/>
              <a:t>Соціальне забезпечення </a:t>
            </a:r>
            <a:r>
              <a:rPr lang="uk-UA" sz="2800" dirty="0" smtClean="0"/>
              <a:t>– це система суспільних відносин, що існують для створення достатніх умов для життя і діяльності осіб, які з незалежних від них обставин втратили засоби до існування, завдяки мережі соціального страхування бюджету та іншого фінансування. Тобто, це передбачене законодавством безоплатне або на пільгових умовах матеріальне забезпечення і обслуговування громадян.</a:t>
            </a:r>
          </a:p>
          <a:p>
            <a:endParaRPr lang="ru-RU" sz="3600" b="1" dirty="0" smtClean="0"/>
          </a:p>
          <a:p>
            <a:endParaRPr lang="ru-RU" dirty="0"/>
          </a:p>
        </p:txBody>
      </p:sp>
      <p:pic>
        <p:nvPicPr>
          <p:cNvPr id="4" name="Picture 2" descr="https://encrypted-tbn3.gstatic.com/images?q=tbn:ANd9GcSfrWU6i_kZOg16De3P6FrSD4ZFt5wTSMUWg0AtQ7B75AL6--uIE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4360047"/>
            <a:ext cx="4071966" cy="24979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2625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43985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Основні види соціального забезпечення</a:t>
            </a:r>
            <a:endParaRPr lang="ru-RU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82919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Пенсійне забезпечення.</a:t>
            </a:r>
          </a:p>
          <a:p>
            <a:r>
              <a:rPr lang="uk-UA" dirty="0" smtClean="0"/>
              <a:t>Утримання і обслуговування людей похилого віку та непрацездатних громадян у спеціально-створених для них будинках-інтернатах.</a:t>
            </a:r>
          </a:p>
          <a:p>
            <a:r>
              <a:rPr lang="uk-UA" dirty="0" smtClean="0"/>
              <a:t>Забезпечення громадян різними видами </a:t>
            </a:r>
            <a:r>
              <a:rPr lang="uk-UA" dirty="0" err="1" smtClean="0"/>
              <a:t>допомог</a:t>
            </a:r>
            <a:r>
              <a:rPr lang="uk-UA" dirty="0" smtClean="0"/>
              <a:t> і соціального страхування та інших соціальних виплат.</a:t>
            </a:r>
          </a:p>
          <a:p>
            <a:r>
              <a:rPr lang="uk-UA" dirty="0" smtClean="0"/>
              <a:t>Забезпечення інвалідів протезно-ортопедичними виробами та засобами пересування.</a:t>
            </a:r>
          </a:p>
          <a:p>
            <a:r>
              <a:rPr lang="uk-UA" dirty="0" smtClean="0"/>
              <a:t>Утримання та виховання дітей у дитячих будинках, інтернатах й інших закладах.</a:t>
            </a:r>
          </a:p>
          <a:p>
            <a:r>
              <a:rPr lang="uk-UA" dirty="0" smtClean="0"/>
              <a:t>Соціальна і трудова реабілітація інвалідів.</a:t>
            </a:r>
          </a:p>
          <a:p>
            <a:r>
              <a:rPr lang="uk-UA" dirty="0" smtClean="0"/>
              <a:t>Санаторно-курортне та лікарське забезпечення населення.</a:t>
            </a:r>
          </a:p>
          <a:p>
            <a:r>
              <a:rPr lang="uk-UA" dirty="0" smtClean="0"/>
              <a:t>Соціальне обслуговування вдома, тощо.</a:t>
            </a:r>
          </a:p>
          <a:p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5286379"/>
            <a:ext cx="1571621" cy="1571621"/>
          </a:xfrm>
          <a:prstGeom prst="rect">
            <a:avLst/>
          </a:prstGeom>
        </p:spPr>
      </p:pic>
    </p:spTree>
  </p:cSld>
  <p:clrMapOvr>
    <a:masterClrMapping/>
  </p:clrMapOvr>
  <p:transition spd="med" advTm="20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01080" cy="6572272"/>
          </a:xfrm>
        </p:spPr>
        <p:txBody>
          <a:bodyPr>
            <a:normAutofit/>
          </a:bodyPr>
          <a:lstStyle/>
          <a:p>
            <a:r>
              <a:rPr lang="uk-UA" dirty="0" smtClean="0"/>
              <a:t>Держава у відповідності до Конституції України гарантує всім громадянам реалізацію їх прав у сфері соціального захисту шляхом організації та проведення системи державних та громадських заходів щодо забезпечення соціального захисту населення.</a:t>
            </a:r>
          </a:p>
          <a:p>
            <a:endParaRPr lang="ru-RU" dirty="0"/>
          </a:p>
        </p:txBody>
      </p:sp>
      <p:pic>
        <p:nvPicPr>
          <p:cNvPr id="4" name="Picture 2" descr="https://encrypted-tbn3.gstatic.com/images?q=tbn:ANd9GcQ1OHYjDNqcLtY3rRfcx8_na_CfbUXecwXKAgCpBTxvaaMpwVz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3571876"/>
            <a:ext cx="3567696" cy="2662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 descr="images (1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3929066"/>
            <a:ext cx="3619355" cy="2276485"/>
          </a:xfrm>
          <a:prstGeom prst="rect">
            <a:avLst/>
          </a:prstGeom>
        </p:spPr>
      </p:pic>
    </p:spTree>
  </p:cSld>
  <p:clrMapOvr>
    <a:masterClrMapping/>
  </p:clrMapOvr>
  <p:transition spd="med" advTm="9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301038" cy="516890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таких заходів відносять</a:t>
            </a:r>
            <a:r>
              <a:rPr lang="uk-UA" dirty="0" smtClean="0"/>
              <a:t>: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створення розгалуженої мережі закладів соціально-культурних послуг та соціального забезпечення;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надання громадянам гарантованого рівня соціального забезпечення та соціального обслуговування, що визначається на підставі соціальних нормативів;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встановлення відповідальності за порушення прав і законних інтересів громадян щодо </a:t>
            </a:r>
          </a:p>
          <a:p>
            <a:pPr marL="36512" indent="0">
              <a:buNone/>
            </a:pPr>
            <a:r>
              <a:rPr lang="uk-UA" dirty="0" smtClean="0"/>
              <a:t>     соціального захисту.</a:t>
            </a:r>
          </a:p>
          <a:p>
            <a:endParaRPr lang="ru-RU" dirty="0"/>
          </a:p>
        </p:txBody>
      </p:sp>
      <p:pic>
        <p:nvPicPr>
          <p:cNvPr id="4" name="Рисунок 3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5222186"/>
            <a:ext cx="1571524" cy="1635814"/>
          </a:xfrm>
          <a:prstGeom prst="rect">
            <a:avLst/>
          </a:prstGeom>
        </p:spPr>
      </p:pic>
    </p:spTree>
  </p:cSld>
  <p:clrMapOvr>
    <a:masterClrMapping/>
  </p:clrMapOvr>
  <p:transition spd="med" advTm="13781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733</Words>
  <Application>Microsoft Office PowerPoint</Application>
  <PresentationFormat>Экран (4:3)</PresentationFormat>
  <Paragraphs>79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Соціальне забезпечення</vt:lpstr>
      <vt:lpstr>Слайд 2</vt:lpstr>
      <vt:lpstr>Слайд 3</vt:lpstr>
      <vt:lpstr>Слайд 4</vt:lpstr>
      <vt:lpstr>Основні нормативно-правові акти в яких містяться норми, покликані забезпечити захист громадян :</vt:lpstr>
      <vt:lpstr>Слайд 6</vt:lpstr>
      <vt:lpstr>Основні види соціального забезпечення</vt:lpstr>
      <vt:lpstr>Слайд 8</vt:lpstr>
      <vt:lpstr>Слайд 9</vt:lpstr>
      <vt:lpstr>Право соціального забезпечення є частиною (елементом) права соціального захисту</vt:lpstr>
      <vt:lpstr>Слайд 11</vt:lpstr>
      <vt:lpstr>Предмет права соціального забезпечення формують відносини:</vt:lpstr>
      <vt:lpstr>Схематичне зображення процесу виникнення соціально-забезпечувальних відносин:</vt:lpstr>
      <vt:lpstr>Основні напрямки діяльності держави у сфері соціального забезпечення:</vt:lpstr>
      <vt:lpstr>Проблеми у галузі права соціального захисту</vt:lpstr>
      <vt:lpstr>Висновки</vt:lpstr>
      <vt:lpstr>Рекомендовані джерела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Соціальне забезпечення</dc:title>
  <dc:creator>Катя</dc:creator>
  <cp:lastModifiedBy>Катя</cp:lastModifiedBy>
  <cp:revision>17</cp:revision>
  <dcterms:created xsi:type="dcterms:W3CDTF">2014-02-23T17:03:35Z</dcterms:created>
  <dcterms:modified xsi:type="dcterms:W3CDTF">2014-03-05T17:35:31Z</dcterms:modified>
</cp:coreProperties>
</file>