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0" r:id="rId15"/>
    <p:sldId id="269" r:id="rId16"/>
    <p:sldId id="270" r:id="rId17"/>
    <p:sldId id="271" r:id="rId18"/>
    <p:sldId id="272" r:id="rId19"/>
    <p:sldId id="273" r:id="rId20"/>
    <p:sldId id="274" r:id="rId21"/>
    <p:sldId id="275" r:id="rId22"/>
    <p:sldId id="276" r:id="rId23"/>
    <p:sldId id="278" r:id="rId24"/>
    <p:sldId id="279" r:id="rId25"/>
    <p:sldId id="277"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BB6BC0-F870-4BE3-8ADB-037DDF845597}" type="datetimeFigureOut">
              <a:rPr lang="uk-UA" smtClean="0"/>
              <a:t>29.01.2015</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E80A3D-B078-439A-9B91-D64D2DE1418D}" type="slidenum">
              <a:rPr lang="uk-UA" smtClean="0"/>
              <a:t>‹#›</a:t>
            </a:fld>
            <a:endParaRPr lang="uk-UA"/>
          </a:p>
        </p:txBody>
      </p:sp>
    </p:spTree>
    <p:extLst>
      <p:ext uri="{BB962C8B-B14F-4D97-AF65-F5344CB8AC3E}">
        <p14:creationId xmlns:p14="http://schemas.microsoft.com/office/powerpoint/2010/main" val="37272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6E32BD28-D9E6-4772-B3BC-20E5027BC177}" type="datetimeFigureOut">
              <a:rPr lang="uk-UA" smtClean="0"/>
              <a:t>29.01.2015</a:t>
            </a:fld>
            <a:endParaRPr lang="uk-UA"/>
          </a:p>
        </p:txBody>
      </p:sp>
      <p:sp>
        <p:nvSpPr>
          <p:cNvPr id="16" name="Slide Number Placeholder 15"/>
          <p:cNvSpPr>
            <a:spLocks noGrp="1"/>
          </p:cNvSpPr>
          <p:nvPr>
            <p:ph type="sldNum" sz="quarter" idx="11"/>
          </p:nvPr>
        </p:nvSpPr>
        <p:spPr/>
        <p:txBody>
          <a:bodyPr/>
          <a:lstStyle/>
          <a:p>
            <a:fld id="{96D939E3-7554-45ED-894C-877677FB90C4}" type="slidenum">
              <a:rPr lang="uk-UA" smtClean="0"/>
              <a:t>‹#›</a:t>
            </a:fld>
            <a:endParaRPr lang="uk-UA"/>
          </a:p>
        </p:txBody>
      </p:sp>
      <p:sp>
        <p:nvSpPr>
          <p:cNvPr id="17" name="Footer Placeholder 16"/>
          <p:cNvSpPr>
            <a:spLocks noGrp="1"/>
          </p:cNvSpPr>
          <p:nvPr>
            <p:ph type="ftr" sz="quarter" idx="12"/>
          </p:nvPr>
        </p:nvSpPr>
        <p:spPr/>
        <p:txBody>
          <a:bodyPr/>
          <a:lstStyle/>
          <a:p>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E32BD28-D9E6-4772-B3BC-20E5027BC177}" type="datetimeFigureOut">
              <a:rPr lang="uk-UA" smtClean="0"/>
              <a:t>29.01.2015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6D939E3-7554-45ED-894C-877677FB90C4}"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E32BD28-D9E6-4772-B3BC-20E5027BC177}" type="datetimeFigureOut">
              <a:rPr lang="uk-UA" smtClean="0"/>
              <a:t>29.01.2015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6D939E3-7554-45ED-894C-877677FB90C4}"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6E32BD28-D9E6-4772-B3BC-20E5027BC177}" type="datetimeFigureOut">
              <a:rPr lang="uk-UA" smtClean="0"/>
              <a:t>29.01.2015</a:t>
            </a:fld>
            <a:endParaRPr lang="uk-UA"/>
          </a:p>
        </p:txBody>
      </p:sp>
      <p:sp>
        <p:nvSpPr>
          <p:cNvPr id="15" name="Slide Number Placeholder 14"/>
          <p:cNvSpPr>
            <a:spLocks noGrp="1"/>
          </p:cNvSpPr>
          <p:nvPr>
            <p:ph type="sldNum" sz="quarter" idx="11"/>
          </p:nvPr>
        </p:nvSpPr>
        <p:spPr/>
        <p:txBody>
          <a:bodyPr/>
          <a:lstStyle/>
          <a:p>
            <a:fld id="{96D939E3-7554-45ED-894C-877677FB90C4}" type="slidenum">
              <a:rPr lang="uk-UA" smtClean="0"/>
              <a:t>‹#›</a:t>
            </a:fld>
            <a:endParaRPr lang="uk-UA"/>
          </a:p>
        </p:txBody>
      </p:sp>
      <p:sp>
        <p:nvSpPr>
          <p:cNvPr id="16" name="Footer Placeholder 15"/>
          <p:cNvSpPr>
            <a:spLocks noGrp="1"/>
          </p:cNvSpPr>
          <p:nvPr>
            <p:ph type="ftr" sz="quarter" idx="12"/>
          </p:nvPr>
        </p:nvSpPr>
        <p:spPr/>
        <p:txBody>
          <a:bodyPr/>
          <a:lstStyle/>
          <a:p>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6E32BD28-D9E6-4772-B3BC-20E5027BC177}" type="datetimeFigureOut">
              <a:rPr lang="uk-UA" smtClean="0"/>
              <a:t>29.01.2015</a:t>
            </a:fld>
            <a:endParaRPr lang="uk-UA"/>
          </a:p>
        </p:txBody>
      </p:sp>
      <p:sp>
        <p:nvSpPr>
          <p:cNvPr id="13" name="Slide Number Placeholder 12"/>
          <p:cNvSpPr>
            <a:spLocks noGrp="1"/>
          </p:cNvSpPr>
          <p:nvPr>
            <p:ph type="sldNum" sz="quarter" idx="11"/>
          </p:nvPr>
        </p:nvSpPr>
        <p:spPr/>
        <p:txBody>
          <a:bodyPr/>
          <a:lstStyle/>
          <a:p>
            <a:fld id="{96D939E3-7554-45ED-894C-877677FB90C4}" type="slidenum">
              <a:rPr lang="uk-UA" smtClean="0"/>
              <a:t>‹#›</a:t>
            </a:fld>
            <a:endParaRPr lang="uk-UA"/>
          </a:p>
        </p:txBody>
      </p:sp>
      <p:sp>
        <p:nvSpPr>
          <p:cNvPr id="14" name="Footer Placeholder 13"/>
          <p:cNvSpPr>
            <a:spLocks noGrp="1"/>
          </p:cNvSpPr>
          <p:nvPr>
            <p:ph type="ftr" sz="quarter" idx="12"/>
          </p:nvPr>
        </p:nvSpPr>
        <p:spPr/>
        <p:txBody>
          <a:bodyPr/>
          <a:lstStyle/>
          <a:p>
            <a:endParaRPr lang="uk-UA"/>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E32BD28-D9E6-4772-B3BC-20E5027BC177}" type="datetimeFigureOut">
              <a:rPr lang="uk-UA" smtClean="0"/>
              <a:t>29.01.2015</a:t>
            </a:fld>
            <a:endParaRPr lang="uk-UA"/>
          </a:p>
        </p:txBody>
      </p:sp>
      <p:sp>
        <p:nvSpPr>
          <p:cNvPr id="9" name="Slide Number Placeholder 8"/>
          <p:cNvSpPr>
            <a:spLocks noGrp="1"/>
          </p:cNvSpPr>
          <p:nvPr>
            <p:ph type="sldNum" sz="quarter" idx="11"/>
          </p:nvPr>
        </p:nvSpPr>
        <p:spPr/>
        <p:txBody>
          <a:bodyPr/>
          <a:lstStyle/>
          <a:p>
            <a:fld id="{96D939E3-7554-45ED-894C-877677FB90C4}" type="slidenum">
              <a:rPr lang="uk-UA" smtClean="0"/>
              <a:t>‹#›</a:t>
            </a:fld>
            <a:endParaRPr lang="uk-UA"/>
          </a:p>
        </p:txBody>
      </p:sp>
      <p:sp>
        <p:nvSpPr>
          <p:cNvPr id="10" name="Footer Placeholder 9"/>
          <p:cNvSpPr>
            <a:spLocks noGrp="1"/>
          </p:cNvSpPr>
          <p:nvPr>
            <p:ph type="ftr" sz="quarter" idx="12"/>
          </p:nvPr>
        </p:nvSpPr>
        <p:spPr/>
        <p:txBody>
          <a:bodyPr/>
          <a:lstStyle/>
          <a:p>
            <a:endParaRPr lang="uk-UA"/>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6E32BD28-D9E6-4772-B3BC-20E5027BC177}" type="datetimeFigureOut">
              <a:rPr lang="uk-UA" smtClean="0"/>
              <a:t>29.01.2015</a:t>
            </a:fld>
            <a:endParaRPr lang="uk-UA"/>
          </a:p>
        </p:txBody>
      </p:sp>
      <p:sp>
        <p:nvSpPr>
          <p:cNvPr id="15" name="Slide Number Placeholder 14"/>
          <p:cNvSpPr>
            <a:spLocks noGrp="1"/>
          </p:cNvSpPr>
          <p:nvPr>
            <p:ph type="sldNum" sz="quarter" idx="11"/>
          </p:nvPr>
        </p:nvSpPr>
        <p:spPr/>
        <p:txBody>
          <a:bodyPr/>
          <a:lstStyle/>
          <a:p>
            <a:fld id="{96D939E3-7554-45ED-894C-877677FB90C4}" type="slidenum">
              <a:rPr lang="uk-UA" smtClean="0"/>
              <a:t>‹#›</a:t>
            </a:fld>
            <a:endParaRPr lang="uk-UA"/>
          </a:p>
        </p:txBody>
      </p:sp>
      <p:sp>
        <p:nvSpPr>
          <p:cNvPr id="16" name="Footer Placeholder 15"/>
          <p:cNvSpPr>
            <a:spLocks noGrp="1"/>
          </p:cNvSpPr>
          <p:nvPr>
            <p:ph type="ftr" sz="quarter" idx="12"/>
          </p:nvPr>
        </p:nvSpPr>
        <p:spPr/>
        <p:txBody>
          <a:bodyPr/>
          <a:lstStyle/>
          <a:p>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6E32BD28-D9E6-4772-B3BC-20E5027BC177}" type="datetimeFigureOut">
              <a:rPr lang="uk-UA" smtClean="0"/>
              <a:t>29.01.2015</a:t>
            </a:fld>
            <a:endParaRPr lang="uk-UA"/>
          </a:p>
        </p:txBody>
      </p:sp>
      <p:sp>
        <p:nvSpPr>
          <p:cNvPr id="8" name="Slide Number Placeholder 7"/>
          <p:cNvSpPr>
            <a:spLocks noGrp="1"/>
          </p:cNvSpPr>
          <p:nvPr>
            <p:ph type="sldNum" sz="quarter" idx="11"/>
          </p:nvPr>
        </p:nvSpPr>
        <p:spPr/>
        <p:txBody>
          <a:bodyPr/>
          <a:lstStyle/>
          <a:p>
            <a:fld id="{96D939E3-7554-45ED-894C-877677FB90C4}" type="slidenum">
              <a:rPr lang="uk-UA" smtClean="0"/>
              <a:t>‹#›</a:t>
            </a:fld>
            <a:endParaRPr lang="uk-UA"/>
          </a:p>
        </p:txBody>
      </p:sp>
      <p:sp>
        <p:nvSpPr>
          <p:cNvPr id="9" name="Footer Placeholder 8"/>
          <p:cNvSpPr>
            <a:spLocks noGrp="1"/>
          </p:cNvSpPr>
          <p:nvPr>
            <p:ph type="ftr" sz="quarter" idx="12"/>
          </p:nvPr>
        </p:nvSpPr>
        <p:spPr/>
        <p:txBody>
          <a:bodyPr/>
          <a:lstStyle/>
          <a:p>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E32BD28-D9E6-4772-B3BC-20E5027BC177}" type="datetimeFigureOut">
              <a:rPr lang="uk-UA" smtClean="0"/>
              <a:t>29.01.2015</a:t>
            </a:fld>
            <a:endParaRPr lang="uk-UA"/>
          </a:p>
        </p:txBody>
      </p:sp>
      <p:sp>
        <p:nvSpPr>
          <p:cNvPr id="6" name="Slide Number Placeholder 5"/>
          <p:cNvSpPr>
            <a:spLocks noGrp="1"/>
          </p:cNvSpPr>
          <p:nvPr>
            <p:ph type="sldNum" sz="quarter" idx="11"/>
          </p:nvPr>
        </p:nvSpPr>
        <p:spPr/>
        <p:txBody>
          <a:bodyPr/>
          <a:lstStyle/>
          <a:p>
            <a:fld id="{96D939E3-7554-45ED-894C-877677FB90C4}" type="slidenum">
              <a:rPr lang="uk-UA" smtClean="0"/>
              <a:t>‹#›</a:t>
            </a:fld>
            <a:endParaRPr lang="uk-UA"/>
          </a:p>
        </p:txBody>
      </p:sp>
      <p:sp>
        <p:nvSpPr>
          <p:cNvPr id="7" name="Footer Placeholder 6"/>
          <p:cNvSpPr>
            <a:spLocks noGrp="1"/>
          </p:cNvSpPr>
          <p:nvPr>
            <p:ph type="ftr" sz="quarter" idx="12"/>
          </p:nvPr>
        </p:nvSpPr>
        <p:spPr/>
        <p:txBody>
          <a:bodyPr/>
          <a:lstStyle/>
          <a:p>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6E32BD28-D9E6-4772-B3BC-20E5027BC177}" type="datetimeFigureOut">
              <a:rPr lang="uk-UA" smtClean="0"/>
              <a:t>29.01.2015</a:t>
            </a:fld>
            <a:endParaRPr lang="uk-UA"/>
          </a:p>
        </p:txBody>
      </p:sp>
      <p:sp>
        <p:nvSpPr>
          <p:cNvPr id="16" name="Slide Number Placeholder 15"/>
          <p:cNvSpPr>
            <a:spLocks noGrp="1"/>
          </p:cNvSpPr>
          <p:nvPr>
            <p:ph type="sldNum" sz="quarter" idx="11"/>
          </p:nvPr>
        </p:nvSpPr>
        <p:spPr/>
        <p:txBody>
          <a:bodyPr/>
          <a:lstStyle/>
          <a:p>
            <a:fld id="{96D939E3-7554-45ED-894C-877677FB90C4}" type="slidenum">
              <a:rPr lang="uk-UA" smtClean="0"/>
              <a:t>‹#›</a:t>
            </a:fld>
            <a:endParaRPr lang="uk-UA"/>
          </a:p>
        </p:txBody>
      </p:sp>
      <p:sp>
        <p:nvSpPr>
          <p:cNvPr id="17" name="Footer Placeholder 16"/>
          <p:cNvSpPr>
            <a:spLocks noGrp="1"/>
          </p:cNvSpPr>
          <p:nvPr>
            <p:ph type="ftr" sz="quarter" idx="12"/>
          </p:nvPr>
        </p:nvSpPr>
        <p:spPr/>
        <p:txBody>
          <a:bodyPr/>
          <a:lstStyle/>
          <a:p>
            <a:endParaRPr lang="uk-UA"/>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6E32BD28-D9E6-4772-B3BC-20E5027BC177}" type="datetimeFigureOut">
              <a:rPr lang="uk-UA" smtClean="0"/>
              <a:t>29.01.2015</a:t>
            </a:fld>
            <a:endParaRPr lang="uk-UA"/>
          </a:p>
        </p:txBody>
      </p:sp>
      <p:sp>
        <p:nvSpPr>
          <p:cNvPr id="14" name="Slide Number Placeholder 13"/>
          <p:cNvSpPr>
            <a:spLocks noGrp="1"/>
          </p:cNvSpPr>
          <p:nvPr>
            <p:ph type="sldNum" sz="quarter" idx="11"/>
          </p:nvPr>
        </p:nvSpPr>
        <p:spPr/>
        <p:txBody>
          <a:bodyPr/>
          <a:lstStyle/>
          <a:p>
            <a:fld id="{96D939E3-7554-45ED-894C-877677FB90C4}" type="slidenum">
              <a:rPr lang="uk-UA" smtClean="0"/>
              <a:t>‹#›</a:t>
            </a:fld>
            <a:endParaRPr lang="uk-UA"/>
          </a:p>
        </p:txBody>
      </p:sp>
      <p:sp>
        <p:nvSpPr>
          <p:cNvPr id="15" name="Footer Placeholder 14"/>
          <p:cNvSpPr>
            <a:spLocks noGrp="1"/>
          </p:cNvSpPr>
          <p:nvPr>
            <p:ph type="ftr" sz="quarter" idx="12"/>
          </p:nvPr>
        </p:nvSpPr>
        <p:spPr/>
        <p:txBody>
          <a:bodyPr/>
          <a:lstStyle/>
          <a:p>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6E32BD28-D9E6-4772-B3BC-20E5027BC177}" type="datetimeFigureOut">
              <a:rPr lang="uk-UA" smtClean="0"/>
              <a:t>29.01.2015</a:t>
            </a:fld>
            <a:endParaRPr lang="uk-UA"/>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uk-UA"/>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96D939E3-7554-45ED-894C-877677FB90C4}" type="slidenum">
              <a:rPr lang="uk-UA" smtClean="0"/>
              <a:t>‹#›</a:t>
            </a:fld>
            <a:endParaRPr lang="uk-U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620688"/>
            <a:ext cx="7772400" cy="1470025"/>
          </a:xfrm>
        </p:spPr>
        <p:txBody>
          <a:bodyPr/>
          <a:lstStyle/>
          <a:p>
            <a:pPr algn="ctr"/>
            <a:r>
              <a:rPr lang="uk-UA" b="1" dirty="0" smtClean="0">
                <a:effectLst>
                  <a:outerShdw blurRad="38100" dist="38100" dir="2700000" algn="tl">
                    <a:srgbClr val="000000">
                      <a:alpha val="43137"/>
                    </a:srgbClr>
                  </a:outerShdw>
                </a:effectLst>
              </a:rPr>
              <a:t>Кава у світі. </a:t>
            </a:r>
            <a:r>
              <a:rPr lang="uk-UA" b="1" dirty="0" err="1" smtClean="0">
                <a:effectLst>
                  <a:outerShdw blurRad="38100" dist="38100" dir="2700000" algn="tl">
                    <a:srgbClr val="000000">
                      <a:alpha val="43137"/>
                    </a:srgbClr>
                  </a:outerShdw>
                </a:effectLst>
              </a:rPr>
              <a:t>Кнайпи</a:t>
            </a:r>
            <a:r>
              <a:rPr lang="uk-UA" b="1" dirty="0" smtClean="0">
                <a:effectLst>
                  <a:outerShdw blurRad="38100" dist="38100" dir="2700000" algn="tl">
                    <a:srgbClr val="000000">
                      <a:alpha val="43137"/>
                    </a:srgbClr>
                  </a:outerShdw>
                </a:effectLst>
              </a:rPr>
              <a:t> Львова</a:t>
            </a:r>
            <a:endParaRPr lang="uk-UA" b="1"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1403648" y="4725144"/>
            <a:ext cx="6400800" cy="1752600"/>
          </a:xfrm>
        </p:spPr>
        <p:txBody>
          <a:bodyPr/>
          <a:lstStyle/>
          <a:p>
            <a:r>
              <a:rPr lang="uk-UA" b="1" smtClean="0">
                <a:effectLst>
                  <a:outerShdw blurRad="38100" dist="38100" dir="2700000" algn="tl">
                    <a:srgbClr val="000000">
                      <a:alpha val="43137"/>
                    </a:srgbClr>
                  </a:outerShdw>
                </a:effectLst>
              </a:rPr>
              <a:t>11 клас</a:t>
            </a:r>
            <a:endParaRPr lang="uk-UA"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7954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208113"/>
            <a:ext cx="3480048" cy="2610036"/>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332656"/>
            <a:ext cx="3336032" cy="2502024"/>
          </a:xfrm>
          <a:prstGeom prst="rect">
            <a:avLst/>
          </a:prstGeom>
        </p:spPr>
      </p:pic>
      <p:sp>
        <p:nvSpPr>
          <p:cNvPr id="6" name="TextBox 5"/>
          <p:cNvSpPr txBox="1"/>
          <p:nvPr/>
        </p:nvSpPr>
        <p:spPr>
          <a:xfrm>
            <a:off x="1763688" y="2996952"/>
            <a:ext cx="954107" cy="369332"/>
          </a:xfrm>
          <a:prstGeom prst="rect">
            <a:avLst/>
          </a:prstGeom>
          <a:noFill/>
        </p:spPr>
        <p:txBody>
          <a:bodyPr wrap="none" rtlCol="0">
            <a:spAutoFit/>
          </a:bodyPr>
          <a:lstStyle/>
          <a:p>
            <a:r>
              <a:rPr lang="uk-UA" dirty="0" smtClean="0"/>
              <a:t>Іспанія</a:t>
            </a:r>
            <a:endParaRPr lang="uk-UA" dirty="0"/>
          </a:p>
        </p:txBody>
      </p:sp>
      <p:sp>
        <p:nvSpPr>
          <p:cNvPr id="7" name="TextBox 6"/>
          <p:cNvSpPr txBox="1"/>
          <p:nvPr/>
        </p:nvSpPr>
        <p:spPr>
          <a:xfrm>
            <a:off x="6403773" y="2996952"/>
            <a:ext cx="747320" cy="369332"/>
          </a:xfrm>
          <a:prstGeom prst="rect">
            <a:avLst/>
          </a:prstGeom>
          <a:noFill/>
        </p:spPr>
        <p:txBody>
          <a:bodyPr wrap="none" rtlCol="0">
            <a:spAutoFit/>
          </a:bodyPr>
          <a:lstStyle/>
          <a:p>
            <a:r>
              <a:rPr lang="uk-UA" dirty="0" smtClean="0"/>
              <a:t>Росія</a:t>
            </a:r>
            <a:endParaRPr lang="uk-UA" dirty="0"/>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24" y="3415850"/>
            <a:ext cx="3567227" cy="2675420"/>
          </a:xfrm>
          <a:prstGeom prst="rect">
            <a:avLst/>
          </a:prstGeom>
        </p:spPr>
      </p:pic>
      <p:sp>
        <p:nvSpPr>
          <p:cNvPr id="9" name="TextBox 8"/>
          <p:cNvSpPr txBox="1"/>
          <p:nvPr/>
        </p:nvSpPr>
        <p:spPr>
          <a:xfrm>
            <a:off x="971600" y="6525344"/>
            <a:ext cx="1117614" cy="369332"/>
          </a:xfrm>
          <a:prstGeom prst="rect">
            <a:avLst/>
          </a:prstGeom>
          <a:noFill/>
        </p:spPr>
        <p:txBody>
          <a:bodyPr wrap="none" rtlCol="0">
            <a:spAutoFit/>
          </a:bodyPr>
          <a:lstStyle/>
          <a:p>
            <a:r>
              <a:rPr lang="uk-UA" dirty="0"/>
              <a:t>М</a:t>
            </a:r>
            <a:r>
              <a:rPr lang="uk-UA" dirty="0" smtClean="0"/>
              <a:t>ексика</a:t>
            </a:r>
            <a:endParaRPr lang="uk-UA" dirty="0"/>
          </a:p>
        </p:txBody>
      </p:sp>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5900" y="3430413"/>
            <a:ext cx="3528392" cy="2646294"/>
          </a:xfrm>
          <a:prstGeom prst="rect">
            <a:avLst/>
          </a:prstGeom>
        </p:spPr>
      </p:pic>
      <p:sp>
        <p:nvSpPr>
          <p:cNvPr id="11" name="TextBox 10"/>
          <p:cNvSpPr txBox="1"/>
          <p:nvPr/>
        </p:nvSpPr>
        <p:spPr>
          <a:xfrm>
            <a:off x="6156176" y="6381328"/>
            <a:ext cx="811441" cy="369332"/>
          </a:xfrm>
          <a:prstGeom prst="rect">
            <a:avLst/>
          </a:prstGeom>
          <a:noFill/>
        </p:spPr>
        <p:txBody>
          <a:bodyPr wrap="none" rtlCol="0">
            <a:spAutoFit/>
          </a:bodyPr>
          <a:lstStyle/>
          <a:p>
            <a:r>
              <a:rPr lang="uk-UA" dirty="0" smtClean="0"/>
              <a:t>Італія</a:t>
            </a:r>
            <a:endParaRPr lang="uk-UA" dirty="0"/>
          </a:p>
        </p:txBody>
      </p:sp>
    </p:spTree>
    <p:extLst>
      <p:ext uri="{BB962C8B-B14F-4D97-AF65-F5344CB8AC3E}">
        <p14:creationId xmlns:p14="http://schemas.microsoft.com/office/powerpoint/2010/main" val="4242601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16632"/>
            <a:ext cx="5904656" cy="6556176"/>
          </a:xfrm>
        </p:spPr>
        <p:txBody>
          <a:bodyPr>
            <a:normAutofit fontScale="92500" lnSpcReduction="10000"/>
          </a:bodyPr>
          <a:lstStyle/>
          <a:p>
            <a:pPr marL="18288" indent="0" algn="just">
              <a:buNone/>
            </a:pPr>
            <a:r>
              <a:rPr lang="ru-RU" dirty="0">
                <a:effectLst/>
              </a:rPr>
              <a:t>В </a:t>
            </a:r>
            <a:r>
              <a:rPr lang="ru-RU" dirty="0" err="1">
                <a:effectLst/>
              </a:rPr>
              <a:t>сьогоднішньому</a:t>
            </a:r>
            <a:r>
              <a:rPr lang="ru-RU" dirty="0">
                <a:effectLst/>
              </a:rPr>
              <a:t> </a:t>
            </a:r>
            <a:r>
              <a:rPr lang="ru-RU" dirty="0" err="1">
                <a:effectLst/>
              </a:rPr>
              <a:t>світі</a:t>
            </a:r>
            <a:r>
              <a:rPr lang="ru-RU" dirty="0">
                <a:effectLst/>
              </a:rPr>
              <a:t>, коли </a:t>
            </a:r>
            <a:r>
              <a:rPr lang="ru-RU" dirty="0" err="1">
                <a:effectLst/>
              </a:rPr>
              <a:t>всі</a:t>
            </a:r>
            <a:r>
              <a:rPr lang="ru-RU" dirty="0">
                <a:effectLst/>
              </a:rPr>
              <a:t> </a:t>
            </a:r>
            <a:r>
              <a:rPr lang="ru-RU" dirty="0" err="1">
                <a:effectLst/>
              </a:rPr>
              <a:t>поспішають</a:t>
            </a:r>
            <a:r>
              <a:rPr lang="ru-RU" dirty="0">
                <a:effectLst/>
              </a:rPr>
              <a:t> і не </a:t>
            </a:r>
            <a:r>
              <a:rPr lang="ru-RU" dirty="0" err="1">
                <a:effectLst/>
              </a:rPr>
              <a:t>мають</a:t>
            </a:r>
            <a:r>
              <a:rPr lang="ru-RU" dirty="0">
                <a:effectLst/>
              </a:rPr>
              <a:t> часу на </a:t>
            </a:r>
            <a:r>
              <a:rPr lang="ru-RU" dirty="0" err="1">
                <a:effectLst/>
              </a:rPr>
              <a:t>роздуми</a:t>
            </a:r>
            <a:r>
              <a:rPr lang="ru-RU" dirty="0">
                <a:effectLst/>
              </a:rPr>
              <a:t>, люди все </a:t>
            </a:r>
            <a:r>
              <a:rPr lang="ru-RU" dirty="0" err="1">
                <a:effectLst/>
              </a:rPr>
              <a:t>частіше</a:t>
            </a:r>
            <a:r>
              <a:rPr lang="ru-RU" dirty="0">
                <a:effectLst/>
              </a:rPr>
              <a:t> почали </a:t>
            </a:r>
            <a:r>
              <a:rPr lang="ru-RU" dirty="0" err="1">
                <a:effectLst/>
              </a:rPr>
              <a:t>працювати</a:t>
            </a:r>
            <a:r>
              <a:rPr lang="ru-RU" dirty="0">
                <a:effectLst/>
              </a:rPr>
              <a:t> не в </a:t>
            </a:r>
            <a:r>
              <a:rPr lang="ru-RU" dirty="0" err="1">
                <a:effectLst/>
              </a:rPr>
              <a:t>офісах</a:t>
            </a:r>
            <a:r>
              <a:rPr lang="ru-RU" dirty="0">
                <a:effectLst/>
              </a:rPr>
              <a:t>, а у </a:t>
            </a:r>
            <a:r>
              <a:rPr lang="ru-RU" dirty="0" err="1">
                <a:effectLst/>
              </a:rPr>
              <a:t>простих</a:t>
            </a:r>
            <a:r>
              <a:rPr lang="ru-RU" dirty="0">
                <a:effectLst/>
              </a:rPr>
              <a:t> </a:t>
            </a:r>
            <a:r>
              <a:rPr lang="ru-RU" dirty="0" err="1">
                <a:effectLst/>
              </a:rPr>
              <a:t>кав’ярнях</a:t>
            </a:r>
            <a:r>
              <a:rPr lang="ru-RU" dirty="0">
                <a:effectLst/>
              </a:rPr>
              <a:t>, на </a:t>
            </a:r>
            <a:r>
              <a:rPr lang="ru-RU" dirty="0" err="1">
                <a:effectLst/>
              </a:rPr>
              <a:t>зразок</a:t>
            </a:r>
            <a:r>
              <a:rPr lang="ru-RU" dirty="0">
                <a:effectLst/>
              </a:rPr>
              <a:t> </a:t>
            </a:r>
            <a:r>
              <a:rPr lang="fr-FR" dirty="0">
                <a:effectLst/>
              </a:rPr>
              <a:t>Starbucks. </a:t>
            </a:r>
            <a:r>
              <a:rPr lang="ru-RU" dirty="0">
                <a:effectLst/>
              </a:rPr>
              <a:t>Причина </a:t>
            </a:r>
            <a:r>
              <a:rPr lang="ru-RU" dirty="0" err="1">
                <a:effectLst/>
              </a:rPr>
              <a:t>дуже</a:t>
            </a:r>
            <a:r>
              <a:rPr lang="ru-RU" dirty="0">
                <a:effectLst/>
              </a:rPr>
              <a:t> проста - в </a:t>
            </a:r>
            <a:r>
              <a:rPr lang="ru-RU" dirty="0" err="1">
                <a:effectLst/>
              </a:rPr>
              <a:t>кав’ярнях</a:t>
            </a:r>
            <a:r>
              <a:rPr lang="ru-RU" dirty="0">
                <a:effectLst/>
              </a:rPr>
              <a:t> є </a:t>
            </a:r>
            <a:r>
              <a:rPr lang="fr-FR" dirty="0">
                <a:effectLst/>
              </a:rPr>
              <a:t>Wi-Fi,  </a:t>
            </a:r>
            <a:r>
              <a:rPr lang="ru-RU" dirty="0">
                <a:effectLst/>
              </a:rPr>
              <a:t>вони </a:t>
            </a:r>
            <a:r>
              <a:rPr lang="ru-RU" dirty="0" err="1">
                <a:effectLst/>
              </a:rPr>
              <a:t>розташовані</a:t>
            </a:r>
            <a:r>
              <a:rPr lang="ru-RU" dirty="0">
                <a:effectLst/>
              </a:rPr>
              <a:t> на </a:t>
            </a:r>
            <a:r>
              <a:rPr lang="ru-RU" dirty="0" err="1">
                <a:effectLst/>
              </a:rPr>
              <a:t>центральних</a:t>
            </a:r>
            <a:r>
              <a:rPr lang="ru-RU" dirty="0">
                <a:effectLst/>
              </a:rPr>
              <a:t> </a:t>
            </a:r>
            <a:r>
              <a:rPr lang="ru-RU" dirty="0" err="1">
                <a:effectLst/>
              </a:rPr>
              <a:t>вулицях</a:t>
            </a:r>
            <a:r>
              <a:rPr lang="ru-RU" dirty="0">
                <a:effectLst/>
              </a:rPr>
              <a:t>, </a:t>
            </a:r>
            <a:r>
              <a:rPr lang="ru-RU" dirty="0" err="1">
                <a:effectLst/>
              </a:rPr>
              <a:t>що</a:t>
            </a:r>
            <a:r>
              <a:rPr lang="ru-RU" dirty="0">
                <a:effectLst/>
              </a:rPr>
              <a:t> </a:t>
            </a:r>
            <a:r>
              <a:rPr lang="ru-RU" dirty="0" err="1">
                <a:effectLst/>
              </a:rPr>
              <a:t>значно</a:t>
            </a:r>
            <a:r>
              <a:rPr lang="ru-RU" dirty="0">
                <a:effectLst/>
              </a:rPr>
              <a:t> </a:t>
            </a:r>
            <a:r>
              <a:rPr lang="ru-RU" dirty="0" err="1">
                <a:effectLst/>
              </a:rPr>
              <a:t>спрощує</a:t>
            </a:r>
            <a:r>
              <a:rPr lang="ru-RU" dirty="0">
                <a:effectLst/>
              </a:rPr>
              <a:t> </a:t>
            </a:r>
            <a:r>
              <a:rPr lang="ru-RU" dirty="0" err="1">
                <a:effectLst/>
              </a:rPr>
              <a:t>зустрічі</a:t>
            </a:r>
            <a:r>
              <a:rPr lang="ru-RU" dirty="0">
                <a:effectLst/>
              </a:rPr>
              <a:t> з </a:t>
            </a:r>
            <a:r>
              <a:rPr lang="ru-RU" dirty="0" err="1">
                <a:effectLst/>
              </a:rPr>
              <a:t>клієнтами</a:t>
            </a:r>
            <a:r>
              <a:rPr lang="ru-RU" dirty="0">
                <a:effectLst/>
              </a:rPr>
              <a:t> та партнерами. І </a:t>
            </a:r>
            <a:r>
              <a:rPr lang="ru-RU" dirty="0" err="1">
                <a:effectLst/>
              </a:rPr>
              <a:t>ці</a:t>
            </a:r>
            <a:r>
              <a:rPr lang="ru-RU" dirty="0">
                <a:effectLst/>
              </a:rPr>
              <a:t> </a:t>
            </a:r>
            <a:r>
              <a:rPr lang="ru-RU" dirty="0" err="1">
                <a:effectLst/>
              </a:rPr>
              <a:t>всі</a:t>
            </a:r>
            <a:r>
              <a:rPr lang="ru-RU" dirty="0">
                <a:effectLst/>
              </a:rPr>
              <a:t> </a:t>
            </a:r>
            <a:r>
              <a:rPr lang="ru-RU" dirty="0" err="1">
                <a:effectLst/>
              </a:rPr>
              <a:t>речі</a:t>
            </a:r>
            <a:r>
              <a:rPr lang="ru-RU" dirty="0">
                <a:effectLst/>
              </a:rPr>
              <a:t> </a:t>
            </a:r>
            <a:r>
              <a:rPr lang="ru-RU" dirty="0" err="1">
                <a:effectLst/>
              </a:rPr>
              <a:t>ви</a:t>
            </a:r>
            <a:r>
              <a:rPr lang="ru-RU" dirty="0">
                <a:effectLst/>
              </a:rPr>
              <a:t> </a:t>
            </a:r>
            <a:r>
              <a:rPr lang="ru-RU" dirty="0" err="1">
                <a:effectLst/>
              </a:rPr>
              <a:t>робите</a:t>
            </a:r>
            <a:r>
              <a:rPr lang="ru-RU" dirty="0">
                <a:effectLst/>
              </a:rPr>
              <a:t> в </a:t>
            </a:r>
            <a:r>
              <a:rPr lang="ru-RU" dirty="0" err="1">
                <a:effectLst/>
              </a:rPr>
              <a:t>компанії</a:t>
            </a:r>
            <a:r>
              <a:rPr lang="ru-RU" dirty="0">
                <a:effectLst/>
              </a:rPr>
              <a:t> </a:t>
            </a:r>
            <a:r>
              <a:rPr lang="ru-RU" dirty="0" err="1">
                <a:effectLst/>
              </a:rPr>
              <a:t>гарячої</a:t>
            </a:r>
            <a:r>
              <a:rPr lang="ru-RU" dirty="0">
                <a:effectLst/>
              </a:rPr>
              <a:t> чашки </a:t>
            </a:r>
            <a:r>
              <a:rPr lang="ru-RU" dirty="0" err="1">
                <a:effectLst/>
              </a:rPr>
              <a:t>свіжої</a:t>
            </a:r>
            <a:r>
              <a:rPr lang="ru-RU" dirty="0">
                <a:effectLst/>
              </a:rPr>
              <a:t> </a:t>
            </a:r>
            <a:r>
              <a:rPr lang="ru-RU" dirty="0" err="1">
                <a:effectLst/>
              </a:rPr>
              <a:t>кави</a:t>
            </a:r>
            <a:r>
              <a:rPr lang="ru-RU" dirty="0">
                <a:effectLst/>
              </a:rPr>
              <a:t>.</a:t>
            </a:r>
          </a:p>
          <a:p>
            <a:pPr marL="18288" indent="0" algn="just">
              <a:buNone/>
            </a:pPr>
            <a:r>
              <a:rPr lang="ru-RU" dirty="0">
                <a:effectLst/>
              </a:rPr>
              <a:t>У 1971 </a:t>
            </a:r>
            <a:r>
              <a:rPr lang="ru-RU" dirty="0" err="1">
                <a:effectLst/>
              </a:rPr>
              <a:t>році</a:t>
            </a:r>
            <a:r>
              <a:rPr lang="ru-RU" dirty="0">
                <a:effectLst/>
              </a:rPr>
              <a:t> в </a:t>
            </a:r>
            <a:r>
              <a:rPr lang="ru-RU" dirty="0" err="1">
                <a:effectLst/>
              </a:rPr>
              <a:t>Сіетлі</a:t>
            </a:r>
            <a:r>
              <a:rPr lang="ru-RU" dirty="0">
                <a:effectLst/>
              </a:rPr>
              <a:t> </a:t>
            </a:r>
            <a:r>
              <a:rPr lang="ru-RU" dirty="0" err="1">
                <a:effectLst/>
              </a:rPr>
              <a:t>відкрився</a:t>
            </a:r>
            <a:r>
              <a:rPr lang="ru-RU" dirty="0">
                <a:effectLst/>
              </a:rPr>
              <a:t> перший </a:t>
            </a:r>
            <a:r>
              <a:rPr lang="fr-FR" dirty="0">
                <a:effectLst/>
              </a:rPr>
              <a:t>Starbucks, </a:t>
            </a:r>
            <a:r>
              <a:rPr lang="ru-RU" dirty="0" err="1">
                <a:effectLst/>
              </a:rPr>
              <a:t>який</a:t>
            </a:r>
            <a:r>
              <a:rPr lang="ru-RU" dirty="0">
                <a:effectLst/>
              </a:rPr>
              <a:t> мало </a:t>
            </a:r>
            <a:r>
              <a:rPr lang="ru-RU" dirty="0" err="1">
                <a:effectLst/>
              </a:rPr>
              <a:t>чого</a:t>
            </a:r>
            <a:r>
              <a:rPr lang="ru-RU" dirty="0">
                <a:effectLst/>
              </a:rPr>
              <a:t> </a:t>
            </a:r>
            <a:r>
              <a:rPr lang="ru-RU" dirty="0" err="1">
                <a:effectLst/>
              </a:rPr>
              <a:t>мав</a:t>
            </a:r>
            <a:r>
              <a:rPr lang="ru-RU" dirty="0">
                <a:effectLst/>
              </a:rPr>
              <a:t> </a:t>
            </a:r>
            <a:r>
              <a:rPr lang="ru-RU" dirty="0" err="1">
                <a:effectLst/>
              </a:rPr>
              <a:t>спільного</a:t>
            </a:r>
            <a:r>
              <a:rPr lang="ru-RU" dirty="0">
                <a:effectLst/>
              </a:rPr>
              <a:t> з </a:t>
            </a:r>
            <a:r>
              <a:rPr lang="ru-RU" dirty="0" err="1">
                <a:effectLst/>
              </a:rPr>
              <a:t>сьогоднішніми</a:t>
            </a:r>
            <a:r>
              <a:rPr lang="ru-RU" dirty="0">
                <a:effectLst/>
              </a:rPr>
              <a:t> </a:t>
            </a:r>
            <a:r>
              <a:rPr lang="ru-RU" dirty="0" err="1">
                <a:effectLst/>
              </a:rPr>
              <a:t>кав’ярнями</a:t>
            </a:r>
            <a:r>
              <a:rPr lang="ru-RU" dirty="0">
                <a:effectLst/>
              </a:rPr>
              <a:t> </a:t>
            </a:r>
            <a:r>
              <a:rPr lang="ru-RU" dirty="0" err="1">
                <a:effectLst/>
              </a:rPr>
              <a:t>мережі</a:t>
            </a:r>
            <a:r>
              <a:rPr lang="ru-RU" dirty="0">
                <a:effectLst/>
              </a:rPr>
              <a:t>. </a:t>
            </a:r>
            <a:r>
              <a:rPr lang="ru-RU" dirty="0" err="1">
                <a:effectLst/>
              </a:rPr>
              <a:t>Компанія</a:t>
            </a:r>
            <a:r>
              <a:rPr lang="ru-RU" dirty="0">
                <a:effectLst/>
              </a:rPr>
              <a:t> </a:t>
            </a:r>
            <a:r>
              <a:rPr lang="ru-RU" dirty="0" err="1">
                <a:effectLst/>
              </a:rPr>
              <a:t>була</a:t>
            </a:r>
            <a:r>
              <a:rPr lang="ru-RU" dirty="0">
                <a:effectLst/>
              </a:rPr>
              <a:t> заснована 3 </a:t>
            </a:r>
            <a:r>
              <a:rPr lang="ru-RU" dirty="0" err="1">
                <a:effectLst/>
              </a:rPr>
              <a:t>друзями</a:t>
            </a:r>
            <a:r>
              <a:rPr lang="ru-RU" dirty="0">
                <a:effectLst/>
              </a:rPr>
              <a:t>, </a:t>
            </a:r>
            <a:r>
              <a:rPr lang="ru-RU" dirty="0" err="1">
                <a:effectLst/>
              </a:rPr>
              <a:t>вчителем</a:t>
            </a:r>
            <a:r>
              <a:rPr lang="ru-RU" dirty="0">
                <a:effectLst/>
              </a:rPr>
              <a:t> </a:t>
            </a:r>
            <a:r>
              <a:rPr lang="ru-RU" dirty="0" err="1">
                <a:effectLst/>
              </a:rPr>
              <a:t>англійської</a:t>
            </a:r>
            <a:r>
              <a:rPr lang="ru-RU" dirty="0">
                <a:effectLst/>
              </a:rPr>
              <a:t> </a:t>
            </a:r>
            <a:r>
              <a:rPr lang="ru-RU" dirty="0" err="1">
                <a:effectLst/>
              </a:rPr>
              <a:t>мови</a:t>
            </a:r>
            <a:r>
              <a:rPr lang="ru-RU" dirty="0">
                <a:effectLst/>
              </a:rPr>
              <a:t> </a:t>
            </a:r>
            <a:r>
              <a:rPr lang="ru-RU" dirty="0" err="1">
                <a:effectLst/>
              </a:rPr>
              <a:t>Джері</a:t>
            </a:r>
            <a:r>
              <a:rPr lang="ru-RU" dirty="0">
                <a:effectLst/>
              </a:rPr>
              <a:t> </a:t>
            </a:r>
            <a:r>
              <a:rPr lang="ru-RU" dirty="0" err="1">
                <a:effectLst/>
              </a:rPr>
              <a:t>Волденом</a:t>
            </a:r>
            <a:r>
              <a:rPr lang="ru-RU" dirty="0">
                <a:effectLst/>
              </a:rPr>
              <a:t>, </a:t>
            </a:r>
            <a:r>
              <a:rPr lang="ru-RU" dirty="0" err="1">
                <a:effectLst/>
              </a:rPr>
              <a:t>Зілом</a:t>
            </a:r>
            <a:r>
              <a:rPr lang="ru-RU" dirty="0">
                <a:effectLst/>
              </a:rPr>
              <a:t> </a:t>
            </a:r>
            <a:r>
              <a:rPr lang="ru-RU" dirty="0" err="1">
                <a:effectLst/>
              </a:rPr>
              <a:t>Сіглом</a:t>
            </a:r>
            <a:r>
              <a:rPr lang="ru-RU" dirty="0">
                <a:effectLst/>
              </a:rPr>
              <a:t> - </a:t>
            </a:r>
            <a:r>
              <a:rPr lang="ru-RU" dirty="0" err="1">
                <a:effectLst/>
              </a:rPr>
              <a:t>вчителем</a:t>
            </a:r>
            <a:r>
              <a:rPr lang="ru-RU" dirty="0">
                <a:effectLst/>
              </a:rPr>
              <a:t> </a:t>
            </a:r>
            <a:r>
              <a:rPr lang="ru-RU" dirty="0" err="1">
                <a:effectLst/>
              </a:rPr>
              <a:t>історії</a:t>
            </a:r>
            <a:r>
              <a:rPr lang="ru-RU" dirty="0">
                <a:effectLst/>
              </a:rPr>
              <a:t> та </a:t>
            </a:r>
            <a:r>
              <a:rPr lang="ru-RU" dirty="0" err="1">
                <a:effectLst/>
              </a:rPr>
              <a:t>письменником</a:t>
            </a:r>
            <a:r>
              <a:rPr lang="ru-RU" dirty="0">
                <a:effectLst/>
              </a:rPr>
              <a:t> Гордоном </a:t>
            </a:r>
            <a:r>
              <a:rPr lang="ru-RU" dirty="0" err="1">
                <a:effectLst/>
              </a:rPr>
              <a:t>Боукером</a:t>
            </a:r>
            <a:r>
              <a:rPr lang="ru-RU" dirty="0">
                <a:effectLst/>
              </a:rPr>
              <a:t>. </a:t>
            </a:r>
            <a:r>
              <a:rPr lang="ru-RU" dirty="0" err="1">
                <a:effectLst/>
              </a:rPr>
              <a:t>Це</a:t>
            </a:r>
            <a:r>
              <a:rPr lang="ru-RU" dirty="0">
                <a:effectLst/>
              </a:rPr>
              <a:t> </a:t>
            </a:r>
            <a:r>
              <a:rPr lang="ru-RU" dirty="0" err="1">
                <a:effectLst/>
              </a:rPr>
              <a:t>була</a:t>
            </a:r>
            <a:r>
              <a:rPr lang="ru-RU" dirty="0">
                <a:effectLst/>
              </a:rPr>
              <a:t> </a:t>
            </a:r>
            <a:r>
              <a:rPr lang="ru-RU" dirty="0" err="1">
                <a:effectLst/>
              </a:rPr>
              <a:t>компанія</a:t>
            </a:r>
            <a:r>
              <a:rPr lang="ru-RU" dirty="0">
                <a:effectLst/>
              </a:rPr>
              <a:t> </a:t>
            </a:r>
            <a:r>
              <a:rPr lang="ru-RU" dirty="0" err="1">
                <a:effectLst/>
              </a:rPr>
              <a:t>трьох</a:t>
            </a:r>
            <a:r>
              <a:rPr lang="ru-RU" dirty="0">
                <a:effectLst/>
              </a:rPr>
              <a:t> </a:t>
            </a:r>
            <a:r>
              <a:rPr lang="ru-RU" dirty="0" err="1">
                <a:effectLst/>
              </a:rPr>
              <a:t>хіппі</a:t>
            </a:r>
            <a:r>
              <a:rPr lang="ru-RU" dirty="0">
                <a:effectLst/>
              </a:rPr>
              <a:t>, яка </a:t>
            </a:r>
            <a:r>
              <a:rPr lang="ru-RU" dirty="0" err="1">
                <a:effectLst/>
              </a:rPr>
              <a:t>займалась</a:t>
            </a:r>
            <a:r>
              <a:rPr lang="ru-RU" dirty="0">
                <a:effectLst/>
              </a:rPr>
              <a:t> </a:t>
            </a:r>
            <a:r>
              <a:rPr lang="ru-RU" dirty="0" err="1">
                <a:effectLst/>
              </a:rPr>
              <a:t>продажом</a:t>
            </a:r>
            <a:r>
              <a:rPr lang="ru-RU" dirty="0">
                <a:effectLst/>
              </a:rPr>
              <a:t> </a:t>
            </a:r>
            <a:r>
              <a:rPr lang="ru-RU" dirty="0" err="1">
                <a:effectLst/>
              </a:rPr>
              <a:t>кавових</a:t>
            </a:r>
            <a:r>
              <a:rPr lang="ru-RU" dirty="0">
                <a:effectLst/>
              </a:rPr>
              <a:t> зерен, чайного </a:t>
            </a:r>
            <a:r>
              <a:rPr lang="ru-RU" dirty="0" err="1">
                <a:effectLst/>
              </a:rPr>
              <a:t>листя</a:t>
            </a:r>
            <a:r>
              <a:rPr lang="ru-RU" dirty="0">
                <a:effectLst/>
              </a:rPr>
              <a:t> та приправ. В 60 роках </a:t>
            </a:r>
            <a:r>
              <a:rPr lang="ru-RU" dirty="0" err="1">
                <a:effectLst/>
              </a:rPr>
              <a:t>цей</a:t>
            </a:r>
            <a:r>
              <a:rPr lang="ru-RU" dirty="0">
                <a:effectLst/>
              </a:rPr>
              <a:t> заклад </a:t>
            </a:r>
            <a:r>
              <a:rPr lang="ru-RU" dirty="0" err="1">
                <a:effectLst/>
              </a:rPr>
              <a:t>цілком</a:t>
            </a:r>
            <a:r>
              <a:rPr lang="ru-RU" dirty="0">
                <a:effectLst/>
              </a:rPr>
              <a:t> </a:t>
            </a:r>
            <a:r>
              <a:rPr lang="ru-RU" dirty="0" err="1">
                <a:effectLst/>
              </a:rPr>
              <a:t>можна</a:t>
            </a:r>
            <a:r>
              <a:rPr lang="ru-RU" dirty="0">
                <a:effectLst/>
              </a:rPr>
              <a:t> </a:t>
            </a:r>
            <a:r>
              <a:rPr lang="ru-RU" dirty="0" err="1">
                <a:effectLst/>
              </a:rPr>
              <a:t>було</a:t>
            </a:r>
            <a:r>
              <a:rPr lang="ru-RU" dirty="0">
                <a:effectLst/>
              </a:rPr>
              <a:t> б </a:t>
            </a:r>
            <a:r>
              <a:rPr lang="ru-RU" dirty="0" err="1">
                <a:effectLst/>
              </a:rPr>
              <a:t>назвати</a:t>
            </a:r>
            <a:r>
              <a:rPr lang="ru-RU" dirty="0">
                <a:effectLst/>
              </a:rPr>
              <a:t> </a:t>
            </a:r>
            <a:r>
              <a:rPr lang="ru-RU" dirty="0" err="1">
                <a:effectLst/>
              </a:rPr>
              <a:t>богемним</a:t>
            </a:r>
            <a:r>
              <a:rPr lang="ru-RU" dirty="0">
                <a:effectLst/>
              </a:rPr>
              <a:t>, тому </a:t>
            </a:r>
            <a:r>
              <a:rPr lang="ru-RU" dirty="0" err="1">
                <a:effectLst/>
              </a:rPr>
              <a:t>що</a:t>
            </a:r>
            <a:r>
              <a:rPr lang="ru-RU" dirty="0">
                <a:effectLst/>
              </a:rPr>
              <a:t> </a:t>
            </a:r>
            <a:r>
              <a:rPr lang="ru-RU" dirty="0" err="1">
                <a:effectLst/>
              </a:rPr>
              <a:t>це</a:t>
            </a:r>
            <a:r>
              <a:rPr lang="ru-RU" dirty="0">
                <a:effectLst/>
              </a:rPr>
              <a:t> не </a:t>
            </a:r>
            <a:r>
              <a:rPr lang="ru-RU" dirty="0" err="1">
                <a:effectLst/>
              </a:rPr>
              <a:t>був</a:t>
            </a:r>
            <a:r>
              <a:rPr lang="ru-RU" dirty="0">
                <a:effectLst/>
              </a:rPr>
              <a:t> </a:t>
            </a:r>
            <a:r>
              <a:rPr lang="ru-RU" dirty="0" err="1">
                <a:effectLst/>
              </a:rPr>
              <a:t>масовий</a:t>
            </a:r>
            <a:r>
              <a:rPr lang="ru-RU" dirty="0">
                <a:effectLst/>
              </a:rPr>
              <a:t> заклад </a:t>
            </a:r>
            <a:r>
              <a:rPr lang="ru-RU" dirty="0" err="1">
                <a:effectLst/>
              </a:rPr>
              <a:t>куди</a:t>
            </a:r>
            <a:r>
              <a:rPr lang="ru-RU" dirty="0">
                <a:effectLst/>
              </a:rPr>
              <a:t> </a:t>
            </a:r>
            <a:r>
              <a:rPr lang="ru-RU" dirty="0" err="1">
                <a:effectLst/>
              </a:rPr>
              <a:t>міг</a:t>
            </a:r>
            <a:r>
              <a:rPr lang="ru-RU" dirty="0">
                <a:effectLst/>
              </a:rPr>
              <a:t> зайти </a:t>
            </a:r>
            <a:r>
              <a:rPr lang="ru-RU" dirty="0" err="1">
                <a:effectLst/>
              </a:rPr>
              <a:t>пересічний</a:t>
            </a:r>
            <a:r>
              <a:rPr lang="ru-RU" dirty="0">
                <a:effectLst/>
              </a:rPr>
              <a:t> </a:t>
            </a:r>
            <a:r>
              <a:rPr lang="ru-RU" dirty="0" err="1">
                <a:effectLst/>
              </a:rPr>
              <a:t>американець</a:t>
            </a:r>
            <a:r>
              <a:rPr lang="ru-RU" dirty="0">
                <a:effectLst/>
              </a:rPr>
              <a:t>, з </a:t>
            </a:r>
            <a:r>
              <a:rPr lang="ru-RU" dirty="0" err="1">
                <a:effectLst/>
              </a:rPr>
              <a:t>яких</a:t>
            </a:r>
            <a:r>
              <a:rPr lang="ru-RU" dirty="0">
                <a:effectLst/>
              </a:rPr>
              <a:t> </a:t>
            </a:r>
            <a:r>
              <a:rPr lang="ru-RU" dirty="0" err="1">
                <a:effectLst/>
              </a:rPr>
              <a:t>переважна</a:t>
            </a:r>
            <a:r>
              <a:rPr lang="ru-RU" dirty="0">
                <a:effectLst/>
              </a:rPr>
              <a:t> </a:t>
            </a:r>
            <a:r>
              <a:rPr lang="ru-RU" dirty="0" err="1">
                <a:effectLst/>
              </a:rPr>
              <a:t>більшість</a:t>
            </a:r>
            <a:r>
              <a:rPr lang="ru-RU" dirty="0">
                <a:effectLst/>
              </a:rPr>
              <a:t> - </a:t>
            </a:r>
            <a:r>
              <a:rPr lang="ru-RU" dirty="0" err="1">
                <a:effectLst/>
              </a:rPr>
              <a:t>робочий</a:t>
            </a:r>
            <a:r>
              <a:rPr lang="ru-RU" dirty="0">
                <a:effectLst/>
              </a:rPr>
              <a:t> </a:t>
            </a:r>
            <a:r>
              <a:rPr lang="ru-RU" dirty="0" err="1">
                <a:effectLst/>
              </a:rPr>
              <a:t>клас</a:t>
            </a:r>
            <a:r>
              <a:rPr lang="ru-RU" dirty="0">
                <a:effectLst/>
              </a:rPr>
              <a:t>. </a:t>
            </a:r>
            <a:r>
              <a:rPr lang="ru-RU" dirty="0" err="1">
                <a:effectLst/>
              </a:rPr>
              <a:t>Протягом</a:t>
            </a:r>
            <a:r>
              <a:rPr lang="ru-RU" dirty="0">
                <a:effectLst/>
              </a:rPr>
              <a:t> 10 </a:t>
            </a:r>
            <a:r>
              <a:rPr lang="ru-RU" dirty="0" err="1">
                <a:effectLst/>
              </a:rPr>
              <a:t>років</a:t>
            </a:r>
            <a:r>
              <a:rPr lang="ru-RU" dirty="0">
                <a:effectLst/>
              </a:rPr>
              <a:t> </a:t>
            </a:r>
            <a:r>
              <a:rPr lang="fr-FR" dirty="0">
                <a:effectLst/>
              </a:rPr>
              <a:t>Starbucks  </a:t>
            </a:r>
            <a:r>
              <a:rPr lang="ru-RU" dirty="0" err="1">
                <a:effectLst/>
              </a:rPr>
              <a:t>розрослась</a:t>
            </a:r>
            <a:r>
              <a:rPr lang="ru-RU" dirty="0">
                <a:effectLst/>
              </a:rPr>
              <a:t> в мережу з 5 </a:t>
            </a:r>
            <a:r>
              <a:rPr lang="ru-RU" dirty="0" err="1">
                <a:effectLst/>
              </a:rPr>
              <a:t>магазинів</a:t>
            </a:r>
            <a:r>
              <a:rPr lang="ru-RU" dirty="0">
                <a:effectLst/>
              </a:rPr>
              <a:t>, </a:t>
            </a:r>
            <a:r>
              <a:rPr lang="ru-RU" dirty="0" err="1">
                <a:effectLst/>
              </a:rPr>
              <a:t>які</a:t>
            </a:r>
            <a:r>
              <a:rPr lang="ru-RU" dirty="0">
                <a:effectLst/>
              </a:rPr>
              <a:t> </a:t>
            </a:r>
            <a:r>
              <a:rPr lang="ru-RU" dirty="0" err="1">
                <a:effectLst/>
              </a:rPr>
              <a:t>знаходились</a:t>
            </a:r>
            <a:r>
              <a:rPr lang="ru-RU" dirty="0">
                <a:effectLst/>
              </a:rPr>
              <a:t> в </a:t>
            </a:r>
            <a:r>
              <a:rPr lang="ru-RU" dirty="0" err="1">
                <a:effectLst/>
              </a:rPr>
              <a:t>різних</a:t>
            </a:r>
            <a:r>
              <a:rPr lang="ru-RU" dirty="0">
                <a:effectLst/>
              </a:rPr>
              <a:t> </a:t>
            </a:r>
            <a:r>
              <a:rPr lang="ru-RU" dirty="0" err="1">
                <a:effectLst/>
              </a:rPr>
              <a:t>частинах</a:t>
            </a:r>
            <a:r>
              <a:rPr lang="ru-RU" dirty="0">
                <a:effectLst/>
              </a:rPr>
              <a:t> </a:t>
            </a:r>
            <a:r>
              <a:rPr lang="ru-RU" dirty="0" err="1">
                <a:effectLst/>
              </a:rPr>
              <a:t>Сіетла</a:t>
            </a:r>
            <a:r>
              <a:rPr lang="ru-RU" dirty="0">
                <a:effectLst/>
              </a:rPr>
              <a:t> і </a:t>
            </a:r>
            <a:r>
              <a:rPr lang="ru-RU" dirty="0" err="1">
                <a:effectLst/>
              </a:rPr>
              <a:t>розраховані</a:t>
            </a:r>
            <a:r>
              <a:rPr lang="ru-RU" dirty="0">
                <a:effectLst/>
              </a:rPr>
              <a:t> на потреби </a:t>
            </a:r>
            <a:r>
              <a:rPr lang="ru-RU" dirty="0" err="1">
                <a:effectLst/>
              </a:rPr>
              <a:t>мешканців</a:t>
            </a:r>
            <a:r>
              <a:rPr lang="ru-RU" dirty="0">
                <a:effectLst/>
              </a:rPr>
              <a:t> </a:t>
            </a:r>
            <a:r>
              <a:rPr lang="ru-RU" dirty="0" err="1">
                <a:effectLst/>
              </a:rPr>
              <a:t>районів</a:t>
            </a:r>
            <a:r>
              <a:rPr lang="ru-RU" dirty="0">
                <a:effectLst/>
              </a:rPr>
              <a:t> та </a:t>
            </a:r>
            <a:r>
              <a:rPr lang="ru-RU" dirty="0" err="1">
                <a:effectLst/>
              </a:rPr>
              <a:t>власників</a:t>
            </a:r>
            <a:r>
              <a:rPr lang="ru-RU" dirty="0">
                <a:effectLst/>
              </a:rPr>
              <a:t> </a:t>
            </a:r>
            <a:r>
              <a:rPr lang="ru-RU" dirty="0" err="1">
                <a:effectLst/>
              </a:rPr>
              <a:t>барів</a:t>
            </a:r>
            <a:r>
              <a:rPr lang="ru-RU" dirty="0">
                <a:effectLst/>
              </a:rPr>
              <a:t>. </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476671"/>
            <a:ext cx="2968767" cy="22265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3212976"/>
            <a:ext cx="3105352" cy="2623109"/>
          </a:xfrm>
          <a:prstGeom prst="rect">
            <a:avLst/>
          </a:prstGeom>
        </p:spPr>
      </p:pic>
    </p:spTree>
    <p:extLst>
      <p:ext uri="{BB962C8B-B14F-4D97-AF65-F5344CB8AC3E}">
        <p14:creationId xmlns:p14="http://schemas.microsoft.com/office/powerpoint/2010/main" val="2903412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16632"/>
            <a:ext cx="8640960" cy="4464496"/>
          </a:xfrm>
        </p:spPr>
        <p:txBody>
          <a:bodyPr>
            <a:normAutofit fontScale="85000" lnSpcReduction="20000"/>
          </a:bodyPr>
          <a:lstStyle/>
          <a:p>
            <a:pPr marL="18288" indent="0">
              <a:buNone/>
            </a:pPr>
            <a:r>
              <a:rPr lang="ru-RU" dirty="0" err="1"/>
              <a:t>Концепція</a:t>
            </a:r>
            <a:r>
              <a:rPr lang="ru-RU" dirty="0"/>
              <a:t> </a:t>
            </a:r>
            <a:r>
              <a:rPr lang="ru-RU" dirty="0" err="1"/>
              <a:t>кав’ярень</a:t>
            </a:r>
            <a:r>
              <a:rPr lang="ru-RU" dirty="0"/>
              <a:t> </a:t>
            </a:r>
            <a:r>
              <a:rPr lang="ru-RU" dirty="0" err="1"/>
              <a:t>виглядала</a:t>
            </a:r>
            <a:r>
              <a:rPr lang="ru-RU" dirty="0"/>
              <a:t> </a:t>
            </a:r>
            <a:r>
              <a:rPr lang="ru-RU" dirty="0" err="1"/>
              <a:t>ніби</a:t>
            </a:r>
            <a:r>
              <a:rPr lang="ru-RU" dirty="0"/>
              <a:t> </a:t>
            </a:r>
            <a:r>
              <a:rPr lang="ru-RU" dirty="0" err="1"/>
              <a:t>кав’ярня</a:t>
            </a:r>
            <a:r>
              <a:rPr lang="ru-RU" dirty="0"/>
              <a:t> в </a:t>
            </a:r>
            <a:r>
              <a:rPr lang="ru-RU" dirty="0" err="1"/>
              <a:t>середині</a:t>
            </a:r>
            <a:r>
              <a:rPr lang="ru-RU" dirty="0"/>
              <a:t> магазину. </a:t>
            </a:r>
            <a:r>
              <a:rPr lang="ru-RU" dirty="0" err="1"/>
              <a:t>Багато</a:t>
            </a:r>
            <a:r>
              <a:rPr lang="ru-RU" dirty="0"/>
              <a:t> </a:t>
            </a:r>
            <a:r>
              <a:rPr lang="ru-RU" dirty="0" err="1"/>
              <a:t>уваги</a:t>
            </a:r>
            <a:r>
              <a:rPr lang="ru-RU" dirty="0"/>
              <a:t> </a:t>
            </a:r>
            <a:r>
              <a:rPr lang="ru-RU" dirty="0" err="1"/>
              <a:t>приділяли</a:t>
            </a:r>
            <a:r>
              <a:rPr lang="ru-RU" dirty="0"/>
              <a:t> запахам у </a:t>
            </a:r>
            <a:r>
              <a:rPr lang="ru-RU" dirty="0" err="1"/>
              <a:t>середині</a:t>
            </a:r>
            <a:r>
              <a:rPr lang="ru-RU" dirty="0"/>
              <a:t> </a:t>
            </a:r>
            <a:r>
              <a:rPr lang="ru-RU" dirty="0" err="1"/>
              <a:t>кав’ярень</a:t>
            </a:r>
            <a:r>
              <a:rPr lang="ru-RU" dirty="0"/>
              <a:t>, а </a:t>
            </a:r>
            <a:r>
              <a:rPr lang="ru-RU" dirty="0" err="1"/>
              <a:t>саме</a:t>
            </a:r>
            <a:r>
              <a:rPr lang="ru-RU" dirty="0"/>
              <a:t> запаху </a:t>
            </a:r>
            <a:r>
              <a:rPr lang="ru-RU" dirty="0" err="1"/>
              <a:t>свіжо</a:t>
            </a:r>
            <a:r>
              <a:rPr lang="ru-RU" dirty="0"/>
              <a:t> </a:t>
            </a:r>
            <a:r>
              <a:rPr lang="ru-RU" dirty="0" err="1"/>
              <a:t>змелених</a:t>
            </a:r>
            <a:r>
              <a:rPr lang="ru-RU" dirty="0"/>
              <a:t> </a:t>
            </a:r>
            <a:r>
              <a:rPr lang="ru-RU" dirty="0" err="1"/>
              <a:t>кавових</a:t>
            </a:r>
            <a:r>
              <a:rPr lang="ru-RU" dirty="0"/>
              <a:t> зерен. </a:t>
            </a:r>
            <a:r>
              <a:rPr lang="ru-RU" dirty="0" err="1"/>
              <a:t>Дуже</a:t>
            </a:r>
            <a:r>
              <a:rPr lang="ru-RU" dirty="0"/>
              <a:t> </a:t>
            </a:r>
            <a:r>
              <a:rPr lang="ru-RU" dirty="0" err="1"/>
              <a:t>важливими</a:t>
            </a:r>
            <a:r>
              <a:rPr lang="ru-RU" dirty="0"/>
              <a:t> </a:t>
            </a:r>
            <a:r>
              <a:rPr lang="ru-RU" dirty="0" err="1"/>
              <a:t>залишались</a:t>
            </a:r>
            <a:r>
              <a:rPr lang="ru-RU" dirty="0"/>
              <a:t> </a:t>
            </a:r>
            <a:r>
              <a:rPr lang="ru-RU" dirty="0" err="1"/>
              <a:t>місця</a:t>
            </a:r>
            <a:r>
              <a:rPr lang="ru-RU" dirty="0"/>
              <a:t>, де </a:t>
            </a:r>
            <a:r>
              <a:rPr lang="ru-RU" dirty="0" err="1"/>
              <a:t>відкривались</a:t>
            </a:r>
            <a:r>
              <a:rPr lang="ru-RU" dirty="0"/>
              <a:t> </a:t>
            </a:r>
            <a:r>
              <a:rPr lang="ru-RU" dirty="0" err="1"/>
              <a:t>кав’ярні</a:t>
            </a:r>
            <a:r>
              <a:rPr lang="ru-RU" dirty="0"/>
              <a:t>. </a:t>
            </a:r>
            <a:r>
              <a:rPr lang="ru-RU" dirty="0" err="1"/>
              <a:t>Ретельно</a:t>
            </a:r>
            <a:r>
              <a:rPr lang="ru-RU" dirty="0"/>
              <a:t> </a:t>
            </a:r>
            <a:r>
              <a:rPr lang="ru-RU" dirty="0" err="1"/>
              <a:t>вивчались</a:t>
            </a:r>
            <a:r>
              <a:rPr lang="ru-RU" dirty="0"/>
              <a:t> </a:t>
            </a:r>
            <a:r>
              <a:rPr lang="ru-RU" dirty="0" err="1"/>
              <a:t>схеми</a:t>
            </a:r>
            <a:r>
              <a:rPr lang="ru-RU" dirty="0"/>
              <a:t> </a:t>
            </a:r>
            <a:r>
              <a:rPr lang="ru-RU" dirty="0" err="1"/>
              <a:t>міст</a:t>
            </a:r>
            <a:r>
              <a:rPr lang="ru-RU" dirty="0"/>
              <a:t> і </a:t>
            </a:r>
            <a:r>
              <a:rPr lang="ru-RU" dirty="0" err="1"/>
              <a:t>кав’ярні</a:t>
            </a:r>
            <a:r>
              <a:rPr lang="ru-RU" dirty="0"/>
              <a:t> </a:t>
            </a:r>
            <a:r>
              <a:rPr lang="ru-RU" dirty="0" err="1"/>
              <a:t>відкривались</a:t>
            </a:r>
            <a:r>
              <a:rPr lang="ru-RU" dirty="0"/>
              <a:t> на шляхах, де люди </a:t>
            </a:r>
            <a:r>
              <a:rPr lang="ru-RU" dirty="0" err="1"/>
              <a:t>ішли</a:t>
            </a:r>
            <a:r>
              <a:rPr lang="ru-RU" dirty="0"/>
              <a:t> на роботу та з </a:t>
            </a:r>
            <a:r>
              <a:rPr lang="ru-RU" dirty="0" err="1"/>
              <a:t>роботи</a:t>
            </a:r>
            <a:r>
              <a:rPr lang="ru-RU" dirty="0"/>
              <a:t>. </a:t>
            </a:r>
            <a:r>
              <a:rPr lang="ru-RU" dirty="0" err="1"/>
              <a:t>Говард</a:t>
            </a:r>
            <a:r>
              <a:rPr lang="ru-RU" dirty="0"/>
              <a:t> Шульц </a:t>
            </a:r>
            <a:r>
              <a:rPr lang="ru-RU" dirty="0" err="1"/>
              <a:t>розробив</a:t>
            </a:r>
            <a:r>
              <a:rPr lang="ru-RU" dirty="0"/>
              <a:t> </a:t>
            </a:r>
            <a:r>
              <a:rPr lang="ru-RU" dirty="0" err="1"/>
              <a:t>цілу</a:t>
            </a:r>
            <a:r>
              <a:rPr lang="ru-RU" dirty="0"/>
              <a:t> </a:t>
            </a:r>
            <a:r>
              <a:rPr lang="ru-RU" dirty="0" err="1"/>
              <a:t>концепцію</a:t>
            </a:r>
            <a:r>
              <a:rPr lang="ru-RU" dirty="0"/>
              <a:t> «3 </a:t>
            </a:r>
            <a:r>
              <a:rPr lang="ru-RU" dirty="0" err="1"/>
              <a:t>місця</a:t>
            </a:r>
            <a:r>
              <a:rPr lang="ru-RU" dirty="0"/>
              <a:t>» </a:t>
            </a:r>
            <a:r>
              <a:rPr lang="ru-RU" dirty="0" err="1"/>
              <a:t>тобто</a:t>
            </a:r>
            <a:r>
              <a:rPr lang="ru-RU" dirty="0"/>
              <a:t> </a:t>
            </a:r>
            <a:r>
              <a:rPr lang="ru-RU" dirty="0" err="1"/>
              <a:t>місцем</a:t>
            </a:r>
            <a:r>
              <a:rPr lang="ru-RU" dirty="0"/>
              <a:t> </a:t>
            </a:r>
            <a:r>
              <a:rPr lang="ru-RU" dirty="0" err="1"/>
              <a:t>між</a:t>
            </a:r>
            <a:r>
              <a:rPr lang="ru-RU" dirty="0"/>
              <a:t> </a:t>
            </a:r>
            <a:r>
              <a:rPr lang="ru-RU" dirty="0" err="1"/>
              <a:t>роботою</a:t>
            </a:r>
            <a:r>
              <a:rPr lang="ru-RU" dirty="0"/>
              <a:t> і домом, і </a:t>
            </a:r>
            <a:r>
              <a:rPr lang="ru-RU" dirty="0" err="1"/>
              <a:t>навпаки</a:t>
            </a:r>
            <a:r>
              <a:rPr lang="ru-RU" dirty="0"/>
              <a:t>, </a:t>
            </a:r>
            <a:r>
              <a:rPr lang="ru-RU" dirty="0" err="1"/>
              <a:t>має</a:t>
            </a:r>
            <a:r>
              <a:rPr lang="ru-RU" dirty="0"/>
              <a:t> бути </a:t>
            </a:r>
            <a:r>
              <a:rPr lang="fr-FR" dirty="0"/>
              <a:t>Starbucks. </a:t>
            </a:r>
            <a:r>
              <a:rPr lang="ru-RU" dirty="0" err="1"/>
              <a:t>Цікаво</a:t>
            </a:r>
            <a:r>
              <a:rPr lang="ru-RU" dirty="0"/>
              <a:t>, </a:t>
            </a:r>
            <a:r>
              <a:rPr lang="ru-RU" dirty="0" err="1"/>
              <a:t>що</a:t>
            </a:r>
            <a:r>
              <a:rPr lang="ru-RU" dirty="0"/>
              <a:t> </a:t>
            </a:r>
            <a:r>
              <a:rPr lang="ru-RU" dirty="0" err="1"/>
              <a:t>компанія</a:t>
            </a:r>
            <a:r>
              <a:rPr lang="ru-RU" dirty="0"/>
              <a:t> </a:t>
            </a:r>
            <a:r>
              <a:rPr lang="ru-RU" dirty="0" err="1"/>
              <a:t>дуже</a:t>
            </a:r>
            <a:r>
              <a:rPr lang="ru-RU" dirty="0"/>
              <a:t> </a:t>
            </a:r>
            <a:r>
              <a:rPr lang="ru-RU" dirty="0" err="1"/>
              <a:t>прискіпливо</a:t>
            </a:r>
            <a:r>
              <a:rPr lang="ru-RU" dirty="0"/>
              <a:t> ставиться до </a:t>
            </a:r>
            <a:r>
              <a:rPr lang="ru-RU" dirty="0" err="1"/>
              <a:t>вибору</a:t>
            </a:r>
            <a:r>
              <a:rPr lang="ru-RU" dirty="0"/>
              <a:t> </a:t>
            </a:r>
            <a:r>
              <a:rPr lang="ru-RU" dirty="0" err="1"/>
              <a:t>приміщення</a:t>
            </a:r>
            <a:r>
              <a:rPr lang="ru-RU" dirty="0"/>
              <a:t>. І </a:t>
            </a:r>
            <a:r>
              <a:rPr lang="ru-RU" dirty="0" err="1"/>
              <a:t>їхня</a:t>
            </a:r>
            <a:r>
              <a:rPr lang="ru-RU" dirty="0"/>
              <a:t> </a:t>
            </a:r>
            <a:r>
              <a:rPr lang="ru-RU" dirty="0" err="1"/>
              <a:t>головна</a:t>
            </a:r>
            <a:r>
              <a:rPr lang="ru-RU" dirty="0"/>
              <a:t> </a:t>
            </a:r>
            <a:r>
              <a:rPr lang="ru-RU" dirty="0" err="1"/>
              <a:t>вимога</a:t>
            </a:r>
            <a:r>
              <a:rPr lang="ru-RU" dirty="0"/>
              <a:t> </a:t>
            </a:r>
            <a:r>
              <a:rPr lang="ru-RU" dirty="0" err="1"/>
              <a:t>була</a:t>
            </a:r>
            <a:r>
              <a:rPr lang="ru-RU" dirty="0"/>
              <a:t>, не </a:t>
            </a:r>
            <a:r>
              <a:rPr lang="ru-RU" dirty="0" err="1"/>
              <a:t>стільки</a:t>
            </a:r>
            <a:r>
              <a:rPr lang="ru-RU" dirty="0"/>
              <a:t> «</a:t>
            </a:r>
            <a:r>
              <a:rPr lang="ru-RU" dirty="0" err="1"/>
              <a:t>червона</a:t>
            </a:r>
            <a:r>
              <a:rPr lang="ru-RU" dirty="0"/>
              <a:t> </a:t>
            </a:r>
            <a:r>
              <a:rPr lang="ru-RU" dirty="0" err="1"/>
              <a:t>лінія</a:t>
            </a:r>
            <a:r>
              <a:rPr lang="ru-RU" dirty="0"/>
              <a:t> </a:t>
            </a:r>
            <a:r>
              <a:rPr lang="ru-RU" dirty="0" err="1"/>
              <a:t>забудови</a:t>
            </a:r>
            <a:r>
              <a:rPr lang="ru-RU" dirty="0"/>
              <a:t>», </a:t>
            </a:r>
            <a:r>
              <a:rPr lang="ru-RU" dirty="0" err="1"/>
              <a:t>скільки</a:t>
            </a:r>
            <a:r>
              <a:rPr lang="ru-RU" dirty="0"/>
              <a:t> </a:t>
            </a:r>
            <a:r>
              <a:rPr lang="ru-RU" dirty="0" err="1"/>
              <a:t>орієнтація</a:t>
            </a:r>
            <a:r>
              <a:rPr lang="ru-RU" dirty="0"/>
              <a:t> дверей і </a:t>
            </a:r>
            <a:r>
              <a:rPr lang="ru-RU" dirty="0" err="1"/>
              <a:t>вікон</a:t>
            </a:r>
            <a:r>
              <a:rPr lang="ru-RU" dirty="0"/>
              <a:t> по сторонах </a:t>
            </a:r>
            <a:r>
              <a:rPr lang="ru-RU" dirty="0" err="1"/>
              <a:t>світу</a:t>
            </a:r>
            <a:r>
              <a:rPr lang="ru-RU" dirty="0"/>
              <a:t>. </a:t>
            </a:r>
            <a:r>
              <a:rPr lang="ru-RU" dirty="0" err="1"/>
              <a:t>Якщо</a:t>
            </a:r>
            <a:r>
              <a:rPr lang="ru-RU" dirty="0"/>
              <a:t> </a:t>
            </a:r>
            <a:r>
              <a:rPr lang="ru-RU" dirty="0" err="1"/>
              <a:t>вхідні</a:t>
            </a:r>
            <a:r>
              <a:rPr lang="ru-RU" dirty="0"/>
              <a:t> </a:t>
            </a:r>
            <a:r>
              <a:rPr lang="ru-RU" dirty="0" err="1"/>
              <a:t>двері</a:t>
            </a:r>
            <a:r>
              <a:rPr lang="ru-RU" dirty="0"/>
              <a:t> </a:t>
            </a:r>
            <a:r>
              <a:rPr lang="ru-RU" dirty="0" err="1"/>
              <a:t>будуть</a:t>
            </a:r>
            <a:r>
              <a:rPr lang="ru-RU" dirty="0"/>
              <a:t> </a:t>
            </a:r>
            <a:r>
              <a:rPr lang="ru-RU" dirty="0" err="1"/>
              <a:t>дивитися</a:t>
            </a:r>
            <a:r>
              <a:rPr lang="ru-RU" dirty="0"/>
              <a:t> на </a:t>
            </a:r>
            <a:r>
              <a:rPr lang="ru-RU" dirty="0" err="1"/>
              <a:t>північ</a:t>
            </a:r>
            <a:r>
              <a:rPr lang="ru-RU" dirty="0"/>
              <a:t>, </a:t>
            </a:r>
            <a:r>
              <a:rPr lang="fr-FR" dirty="0"/>
              <a:t>Starbucks </a:t>
            </a:r>
            <a:r>
              <a:rPr lang="ru-RU" dirty="0" err="1"/>
              <a:t>ніколи</a:t>
            </a:r>
            <a:r>
              <a:rPr lang="ru-RU" dirty="0"/>
              <a:t> не </a:t>
            </a:r>
            <a:r>
              <a:rPr lang="ru-RU" dirty="0" err="1"/>
              <a:t>орендує</a:t>
            </a:r>
            <a:r>
              <a:rPr lang="ru-RU" dirty="0"/>
              <a:t> </a:t>
            </a:r>
            <a:r>
              <a:rPr lang="ru-RU" dirty="0" err="1"/>
              <a:t>приміщення</a:t>
            </a:r>
            <a:r>
              <a:rPr lang="ru-RU" dirty="0"/>
              <a:t>, будь </a:t>
            </a:r>
            <a:r>
              <a:rPr lang="ru-RU" dirty="0" err="1"/>
              <a:t>воно</a:t>
            </a:r>
            <a:r>
              <a:rPr lang="ru-RU" dirty="0"/>
              <a:t> в </a:t>
            </a:r>
            <a:r>
              <a:rPr lang="ru-RU" dirty="0" err="1"/>
              <a:t>найзручнішому</a:t>
            </a:r>
            <a:r>
              <a:rPr lang="ru-RU" dirty="0"/>
              <a:t> і </a:t>
            </a:r>
            <a:r>
              <a:rPr lang="ru-RU" dirty="0" err="1"/>
              <a:t>найбільш</a:t>
            </a:r>
            <a:r>
              <a:rPr lang="ru-RU" dirty="0"/>
              <a:t> </a:t>
            </a:r>
            <a:r>
              <a:rPr lang="ru-RU" dirty="0" err="1"/>
              <a:t>прохідному</a:t>
            </a:r>
            <a:r>
              <a:rPr lang="ru-RU" dirty="0"/>
              <a:t> </a:t>
            </a:r>
            <a:r>
              <a:rPr lang="ru-RU" dirty="0" err="1"/>
              <a:t>місці</a:t>
            </a:r>
            <a:r>
              <a:rPr lang="ru-RU" dirty="0"/>
              <a:t>. </a:t>
            </a:r>
            <a:r>
              <a:rPr lang="ru-RU" dirty="0" err="1"/>
              <a:t>Це</a:t>
            </a:r>
            <a:r>
              <a:rPr lang="ru-RU" dirty="0"/>
              <a:t> все для того, </a:t>
            </a:r>
            <a:r>
              <a:rPr lang="ru-RU" dirty="0" err="1"/>
              <a:t>щоб</a:t>
            </a:r>
            <a:r>
              <a:rPr lang="ru-RU" dirty="0"/>
              <a:t> максимальна </a:t>
            </a:r>
            <a:r>
              <a:rPr lang="ru-RU" dirty="0" err="1"/>
              <a:t>кількість</a:t>
            </a:r>
            <a:r>
              <a:rPr lang="ru-RU" dirty="0"/>
              <a:t> </a:t>
            </a:r>
            <a:r>
              <a:rPr lang="ru-RU" dirty="0" err="1"/>
              <a:t>сонця</a:t>
            </a:r>
            <a:r>
              <a:rPr lang="ru-RU" dirty="0"/>
              <a:t> </a:t>
            </a:r>
            <a:r>
              <a:rPr lang="ru-RU" dirty="0" err="1"/>
              <a:t>освітлювала</a:t>
            </a:r>
            <a:r>
              <a:rPr lang="ru-RU" dirty="0"/>
              <a:t> </a:t>
            </a:r>
            <a:r>
              <a:rPr lang="ru-RU" dirty="0" err="1"/>
              <a:t>приміщення</a:t>
            </a:r>
            <a:r>
              <a:rPr lang="ru-RU" dirty="0"/>
              <a:t>, але не </a:t>
            </a:r>
            <a:r>
              <a:rPr lang="ru-RU" dirty="0" err="1"/>
              <a:t>світила</a:t>
            </a:r>
            <a:r>
              <a:rPr lang="ru-RU" dirty="0"/>
              <a:t> </a:t>
            </a:r>
            <a:r>
              <a:rPr lang="ru-RU" dirty="0" err="1"/>
              <a:t>відвідувачам</a:t>
            </a:r>
            <a:r>
              <a:rPr lang="ru-RU" dirty="0"/>
              <a:t> в лице</a:t>
            </a:r>
            <a:r>
              <a:rPr lang="ru-RU" dirty="0" smtClean="0"/>
              <a:t>.</a:t>
            </a:r>
          </a:p>
          <a:p>
            <a:pPr marL="18288" indent="0">
              <a:buNone/>
            </a:pPr>
            <a:r>
              <a:rPr lang="fr-FR" dirty="0"/>
              <a:t>Sturbucks - </a:t>
            </a:r>
            <a:r>
              <a:rPr lang="ru-RU" dirty="0" err="1"/>
              <a:t>це</a:t>
            </a:r>
            <a:r>
              <a:rPr lang="ru-RU" dirty="0"/>
              <a:t> </a:t>
            </a:r>
            <a:r>
              <a:rPr lang="ru-RU" dirty="0" err="1"/>
              <a:t>вже</a:t>
            </a:r>
            <a:r>
              <a:rPr lang="ru-RU" dirty="0"/>
              <a:t> давно не </a:t>
            </a:r>
            <a:r>
              <a:rPr lang="ru-RU" dirty="0" err="1"/>
              <a:t>кав’ярня</a:t>
            </a:r>
            <a:r>
              <a:rPr lang="ru-RU" dirty="0"/>
              <a:t>, </a:t>
            </a:r>
            <a:r>
              <a:rPr lang="ru-RU" dirty="0" err="1"/>
              <a:t>це</a:t>
            </a:r>
            <a:r>
              <a:rPr lang="ru-RU" dirty="0"/>
              <a:t> </a:t>
            </a:r>
            <a:r>
              <a:rPr lang="ru-RU" dirty="0" err="1"/>
              <a:t>вже</a:t>
            </a:r>
            <a:r>
              <a:rPr lang="ru-RU" dirty="0"/>
              <a:t> </a:t>
            </a:r>
            <a:r>
              <a:rPr lang="ru-RU" dirty="0" err="1"/>
              <a:t>велетенська</a:t>
            </a:r>
            <a:r>
              <a:rPr lang="ru-RU" dirty="0"/>
              <a:t> </a:t>
            </a:r>
            <a:r>
              <a:rPr lang="ru-RU" dirty="0" err="1"/>
              <a:t>корпорація</a:t>
            </a:r>
            <a:r>
              <a:rPr lang="ru-RU" dirty="0"/>
              <a:t> з </a:t>
            </a:r>
            <a:r>
              <a:rPr lang="ru-RU" dirty="0" err="1"/>
              <a:t>мільярдними</a:t>
            </a:r>
            <a:r>
              <a:rPr lang="ru-RU" dirty="0"/>
              <a:t> </a:t>
            </a:r>
            <a:r>
              <a:rPr lang="ru-RU" dirty="0" err="1"/>
              <a:t>прибутками</a:t>
            </a:r>
            <a:r>
              <a:rPr lang="ru-RU" dirty="0"/>
              <a:t> і </a:t>
            </a:r>
            <a:r>
              <a:rPr lang="ru-RU" dirty="0" err="1"/>
              <a:t>популярністю</a:t>
            </a:r>
            <a:r>
              <a:rPr lang="ru-RU" dirty="0"/>
              <a:t> </a:t>
            </a:r>
            <a:r>
              <a:rPr lang="ru-RU" dirty="0" err="1"/>
              <a:t>більшою</a:t>
            </a:r>
            <a:r>
              <a:rPr lang="ru-RU" dirty="0"/>
              <a:t>, </a:t>
            </a:r>
            <a:r>
              <a:rPr lang="ru-RU" dirty="0" err="1"/>
              <a:t>ніж</a:t>
            </a:r>
            <a:r>
              <a:rPr lang="ru-RU" dirty="0"/>
              <a:t> у </a:t>
            </a:r>
            <a:r>
              <a:rPr lang="ru-RU" dirty="0" err="1"/>
              <a:t>Джастіна</a:t>
            </a:r>
            <a:r>
              <a:rPr lang="ru-RU" dirty="0"/>
              <a:t> </a:t>
            </a:r>
            <a:r>
              <a:rPr lang="ru-RU" dirty="0" err="1"/>
              <a:t>Бібера</a:t>
            </a:r>
            <a:r>
              <a:rPr lang="ru-RU" dirty="0"/>
              <a:t>. </a:t>
            </a:r>
            <a:r>
              <a:rPr lang="ru-RU" dirty="0" err="1"/>
              <a:t>Саме</a:t>
            </a:r>
            <a:r>
              <a:rPr lang="ru-RU" dirty="0"/>
              <a:t> вони задали тренд «</a:t>
            </a:r>
            <a:r>
              <a:rPr lang="fr-FR" dirty="0"/>
              <a:t>coffee to go». </a:t>
            </a:r>
            <a:r>
              <a:rPr lang="ru-RU" dirty="0" err="1"/>
              <a:t>Каву</a:t>
            </a:r>
            <a:r>
              <a:rPr lang="ru-RU" dirty="0"/>
              <a:t> з </a:t>
            </a:r>
            <a:r>
              <a:rPr lang="fr-FR" dirty="0"/>
              <a:t>Starbucks  </a:t>
            </a:r>
            <a:r>
              <a:rPr lang="ru-RU" dirty="0"/>
              <a:t>ми </a:t>
            </a:r>
            <a:r>
              <a:rPr lang="ru-RU" dirty="0" err="1"/>
              <a:t>можемо</a:t>
            </a:r>
            <a:r>
              <a:rPr lang="ru-RU" dirty="0"/>
              <a:t> </a:t>
            </a:r>
            <a:r>
              <a:rPr lang="ru-RU" dirty="0" err="1"/>
              <a:t>зустріти</a:t>
            </a:r>
            <a:r>
              <a:rPr lang="ru-RU" dirty="0"/>
              <a:t> </a:t>
            </a:r>
            <a:r>
              <a:rPr lang="ru-RU" dirty="0" err="1"/>
              <a:t>вже</a:t>
            </a:r>
            <a:r>
              <a:rPr lang="ru-RU" dirty="0"/>
              <a:t> далеко за межами </a:t>
            </a:r>
            <a:r>
              <a:rPr lang="ru-RU" dirty="0" err="1"/>
              <a:t>повсякденного</a:t>
            </a:r>
            <a:r>
              <a:rPr lang="ru-RU" dirty="0"/>
              <a:t> </a:t>
            </a:r>
            <a:r>
              <a:rPr lang="ru-RU" dirty="0" err="1"/>
              <a:t>життя</a:t>
            </a:r>
            <a:r>
              <a:rPr lang="ru-RU" dirty="0"/>
              <a:t>. В </a:t>
            </a:r>
            <a:r>
              <a:rPr lang="ru-RU" dirty="0" err="1"/>
              <a:t>багатьох</a:t>
            </a:r>
            <a:r>
              <a:rPr lang="ru-RU" dirty="0"/>
              <a:t> </a:t>
            </a:r>
            <a:r>
              <a:rPr lang="ru-RU" dirty="0" err="1"/>
              <a:t>фільмах</a:t>
            </a:r>
            <a:r>
              <a:rPr lang="ru-RU" dirty="0"/>
              <a:t> ми </a:t>
            </a:r>
            <a:r>
              <a:rPr lang="ru-RU" dirty="0" err="1"/>
              <a:t>зустрічаємо</a:t>
            </a:r>
            <a:r>
              <a:rPr lang="ru-RU" dirty="0"/>
              <a:t> </a:t>
            </a:r>
            <a:r>
              <a:rPr lang="ru-RU" dirty="0" err="1"/>
              <a:t>героїв</a:t>
            </a:r>
            <a:r>
              <a:rPr lang="ru-RU" dirty="0"/>
              <a:t> за чашечкою </a:t>
            </a:r>
            <a:r>
              <a:rPr lang="ru-RU" dirty="0" err="1"/>
              <a:t>кавового</a:t>
            </a:r>
            <a:r>
              <a:rPr lang="ru-RU" dirty="0"/>
              <a:t> </a:t>
            </a:r>
            <a:r>
              <a:rPr lang="ru-RU" dirty="0" err="1"/>
              <a:t>мусу</a:t>
            </a:r>
            <a:r>
              <a:rPr lang="ru-RU" dirty="0"/>
              <a:t>, </a:t>
            </a:r>
            <a:r>
              <a:rPr lang="ru-RU" dirty="0" err="1"/>
              <a:t>чи</a:t>
            </a:r>
            <a:r>
              <a:rPr lang="ru-RU" dirty="0"/>
              <a:t> </a:t>
            </a:r>
            <a:r>
              <a:rPr lang="ru-RU" dirty="0" err="1"/>
              <a:t>лате</a:t>
            </a:r>
            <a:r>
              <a:rPr lang="ru-RU" dirty="0"/>
              <a:t> з </a:t>
            </a:r>
            <a:r>
              <a:rPr lang="fr-FR" dirty="0"/>
              <a:t>Starbucks.</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358538"/>
            <a:ext cx="3168352" cy="2384429"/>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358537"/>
            <a:ext cx="3969912" cy="2384429"/>
          </a:xfrm>
          <a:prstGeom prst="rect">
            <a:avLst/>
          </a:prstGeom>
        </p:spPr>
      </p:pic>
    </p:spTree>
    <p:extLst>
      <p:ext uri="{BB962C8B-B14F-4D97-AF65-F5344CB8AC3E}">
        <p14:creationId xmlns:p14="http://schemas.microsoft.com/office/powerpoint/2010/main" val="828012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3284984"/>
            <a:ext cx="8496944" cy="3384376"/>
          </a:xfrm>
        </p:spPr>
        <p:txBody>
          <a:bodyPr>
            <a:normAutofit fontScale="85000" lnSpcReduction="20000"/>
          </a:bodyPr>
          <a:lstStyle/>
          <a:p>
            <a:pPr marL="18288" indent="0">
              <a:lnSpc>
                <a:spcPct val="115000"/>
              </a:lnSpc>
              <a:spcAft>
                <a:spcPts val="1000"/>
              </a:spcAft>
              <a:buNone/>
            </a:pPr>
            <a:r>
              <a:rPr lang="uk-UA" sz="1600" dirty="0">
                <a:effectLst/>
                <a:ea typeface="Calibri"/>
                <a:cs typeface="Times New Roman"/>
              </a:rPr>
              <a:t>Львів – місто незвичайне та по-своєму особливе. Тому не дивно, що ресторани та кав’ярні Львову також відрізняються своєю неординарністю, та несуть в собі своєрідний характер міста. Львівські кав’ярні та </a:t>
            </a:r>
            <a:r>
              <a:rPr lang="uk-UA" sz="1600" dirty="0" err="1">
                <a:effectLst/>
                <a:ea typeface="Calibri"/>
                <a:cs typeface="Times New Roman"/>
              </a:rPr>
              <a:t>кнайпи</a:t>
            </a:r>
            <a:r>
              <a:rPr lang="uk-UA" sz="1600" dirty="0">
                <a:effectLst/>
                <a:ea typeface="Calibri"/>
                <a:cs typeface="Times New Roman"/>
              </a:rPr>
              <a:t> – один з елементів культури міста. Адже кожна з них залишає в пам’яті не лише згадки про смачну каву та їжу, а й масу інших приємних вражень. </a:t>
            </a:r>
            <a:r>
              <a:rPr lang="uk-UA" sz="1600" dirty="0" smtClean="0">
                <a:effectLst/>
                <a:ea typeface="Calibri"/>
                <a:cs typeface="Times New Roman"/>
              </a:rPr>
              <a:t>Тож</a:t>
            </a:r>
            <a:r>
              <a:rPr lang="uk-UA" sz="1600" dirty="0">
                <a:effectLst/>
                <a:ea typeface="Calibri"/>
                <a:cs typeface="Times New Roman"/>
              </a:rPr>
              <a:t>, в перервах між вивченням історичних та культурних пам’яток Львова, доцільно буде також вивчати львівські ресторани, </a:t>
            </a:r>
            <a:r>
              <a:rPr lang="uk-UA" sz="1600" dirty="0" err="1">
                <a:effectLst/>
                <a:ea typeface="Calibri"/>
                <a:cs typeface="Times New Roman"/>
              </a:rPr>
              <a:t>кнайпи</a:t>
            </a:r>
            <a:r>
              <a:rPr lang="uk-UA" sz="1600" dirty="0">
                <a:effectLst/>
                <a:ea typeface="Calibri"/>
                <a:cs typeface="Times New Roman"/>
              </a:rPr>
              <a:t> та кав’ярні. </a:t>
            </a:r>
            <a:endParaRPr lang="ru-RU" sz="1600" dirty="0">
              <a:effectLst/>
              <a:ea typeface="Calibri"/>
              <a:cs typeface="Times New Roman"/>
            </a:endParaRPr>
          </a:p>
          <a:p>
            <a:pPr marL="18288" lvl="0" indent="0">
              <a:buNone/>
            </a:pPr>
            <a:r>
              <a:rPr lang="ru-RU" sz="1600" dirty="0">
                <a:solidFill>
                  <a:prstClr val="white"/>
                </a:solidFill>
                <a:effectLst/>
                <a:ea typeface="Times New Roman"/>
              </a:rPr>
              <a:t>Не </a:t>
            </a:r>
            <a:r>
              <a:rPr lang="ru-RU" sz="1600" dirty="0" err="1">
                <a:solidFill>
                  <a:prstClr val="white"/>
                </a:solidFill>
                <a:effectLst/>
                <a:ea typeface="Times New Roman"/>
              </a:rPr>
              <a:t>випадково</a:t>
            </a:r>
            <a:r>
              <a:rPr lang="ru-RU" sz="1600" dirty="0">
                <a:solidFill>
                  <a:prstClr val="white"/>
                </a:solidFill>
                <a:effectLst/>
                <a:ea typeface="Times New Roman"/>
              </a:rPr>
              <a:t> </a:t>
            </a:r>
            <a:r>
              <a:rPr lang="ru-RU" sz="1600" dirty="0" err="1">
                <a:solidFill>
                  <a:prstClr val="white"/>
                </a:solidFill>
                <a:effectLst/>
                <a:ea typeface="Times New Roman"/>
              </a:rPr>
              <a:t>Львів</a:t>
            </a:r>
            <a:r>
              <a:rPr lang="ru-RU" sz="1600" dirty="0">
                <a:solidFill>
                  <a:prstClr val="white"/>
                </a:solidFill>
                <a:effectLst/>
                <a:ea typeface="Times New Roman"/>
              </a:rPr>
              <a:t> </a:t>
            </a:r>
            <a:r>
              <a:rPr lang="ru-RU" sz="1600" dirty="0" err="1">
                <a:solidFill>
                  <a:prstClr val="white"/>
                </a:solidFill>
                <a:effectLst/>
                <a:ea typeface="Times New Roman"/>
              </a:rPr>
              <a:t>очолює</a:t>
            </a:r>
            <a:r>
              <a:rPr lang="ru-RU" sz="1600" dirty="0">
                <a:solidFill>
                  <a:prstClr val="white"/>
                </a:solidFill>
                <a:effectLst/>
                <a:ea typeface="Times New Roman"/>
              </a:rPr>
              <a:t> список </a:t>
            </a:r>
            <a:r>
              <a:rPr lang="ru-RU" sz="1600" dirty="0" err="1">
                <a:solidFill>
                  <a:prstClr val="white"/>
                </a:solidFill>
                <a:effectLst/>
                <a:ea typeface="Times New Roman"/>
              </a:rPr>
              <a:t>міст</a:t>
            </a:r>
            <a:r>
              <a:rPr lang="ru-RU" sz="1600" dirty="0">
                <a:solidFill>
                  <a:prstClr val="white"/>
                </a:solidFill>
                <a:effectLst/>
                <a:ea typeface="Times New Roman"/>
              </a:rPr>
              <a:t> </a:t>
            </a:r>
            <a:r>
              <a:rPr lang="ru-RU" sz="1600" dirty="0" err="1">
                <a:solidFill>
                  <a:prstClr val="white"/>
                </a:solidFill>
                <a:effectLst/>
                <a:ea typeface="Times New Roman"/>
              </a:rPr>
              <a:t>світу</a:t>
            </a:r>
            <a:r>
              <a:rPr lang="ru-RU" sz="1600" dirty="0">
                <a:solidFill>
                  <a:prstClr val="white"/>
                </a:solidFill>
                <a:effectLst/>
                <a:ea typeface="Times New Roman"/>
              </a:rPr>
              <a:t>, де </a:t>
            </a:r>
            <a:r>
              <a:rPr lang="ru-RU" sz="1600" dirty="0" err="1">
                <a:solidFill>
                  <a:prstClr val="white"/>
                </a:solidFill>
                <a:effectLst/>
                <a:ea typeface="Times New Roman"/>
              </a:rPr>
              <a:t>можна</a:t>
            </a:r>
            <a:r>
              <a:rPr lang="ru-RU" sz="1600" dirty="0">
                <a:solidFill>
                  <a:prstClr val="white"/>
                </a:solidFill>
                <a:effectLst/>
                <a:ea typeface="Times New Roman"/>
              </a:rPr>
              <a:t> </a:t>
            </a:r>
            <a:r>
              <a:rPr lang="ru-RU" sz="1600" dirty="0" err="1">
                <a:solidFill>
                  <a:prstClr val="white"/>
                </a:solidFill>
                <a:effectLst/>
                <a:ea typeface="Times New Roman"/>
              </a:rPr>
              <a:t>випити</a:t>
            </a:r>
            <a:r>
              <a:rPr lang="ru-RU" sz="1600" dirty="0">
                <a:solidFill>
                  <a:prstClr val="white"/>
                </a:solidFill>
                <a:effectLst/>
                <a:ea typeface="Times New Roman"/>
              </a:rPr>
              <a:t> </a:t>
            </a:r>
            <a:r>
              <a:rPr lang="ru-RU" sz="1600" dirty="0" err="1">
                <a:solidFill>
                  <a:prstClr val="white"/>
                </a:solidFill>
                <a:effectLst/>
                <a:ea typeface="Times New Roman"/>
              </a:rPr>
              <a:t>найсмачнішу</a:t>
            </a:r>
            <a:r>
              <a:rPr lang="ru-RU" sz="1600" dirty="0">
                <a:solidFill>
                  <a:prstClr val="white"/>
                </a:solidFill>
                <a:effectLst/>
                <a:ea typeface="Times New Roman"/>
              </a:rPr>
              <a:t> </a:t>
            </a:r>
            <a:r>
              <a:rPr lang="ru-RU" sz="1600" dirty="0" err="1">
                <a:solidFill>
                  <a:prstClr val="white"/>
                </a:solidFill>
                <a:effectLst/>
                <a:ea typeface="Times New Roman"/>
              </a:rPr>
              <a:t>каву</a:t>
            </a:r>
            <a:r>
              <a:rPr lang="ru-RU" sz="1600" dirty="0">
                <a:solidFill>
                  <a:prstClr val="white"/>
                </a:solidFill>
                <a:effectLst/>
                <a:ea typeface="Times New Roman"/>
              </a:rPr>
              <a:t>. </a:t>
            </a:r>
            <a:r>
              <a:rPr lang="ru-RU" sz="1600" dirty="0" err="1">
                <a:solidFill>
                  <a:prstClr val="white"/>
                </a:solidFill>
                <a:effectLst/>
                <a:ea typeface="Times New Roman"/>
              </a:rPr>
              <a:t>Адже</a:t>
            </a:r>
            <a:r>
              <a:rPr lang="ru-RU" sz="1600" dirty="0">
                <a:solidFill>
                  <a:prstClr val="white"/>
                </a:solidFill>
                <a:effectLst/>
                <a:ea typeface="Times New Roman"/>
              </a:rPr>
              <a:t> </a:t>
            </a:r>
            <a:r>
              <a:rPr lang="ru-RU" sz="1600" dirty="0" err="1">
                <a:solidFill>
                  <a:prstClr val="white"/>
                </a:solidFill>
                <a:effectLst/>
                <a:ea typeface="Times New Roman"/>
              </a:rPr>
              <a:t>традиція</a:t>
            </a:r>
            <a:r>
              <a:rPr lang="ru-RU" sz="1600" dirty="0">
                <a:solidFill>
                  <a:prstClr val="white"/>
                </a:solidFill>
                <a:effectLst/>
                <a:ea typeface="Times New Roman"/>
              </a:rPr>
              <a:t> </a:t>
            </a:r>
            <a:r>
              <a:rPr lang="ru-RU" sz="1600" dirty="0" err="1">
                <a:solidFill>
                  <a:prstClr val="white"/>
                </a:solidFill>
                <a:effectLst/>
                <a:ea typeface="Times New Roman"/>
              </a:rPr>
              <a:t>пити</a:t>
            </a:r>
            <a:r>
              <a:rPr lang="ru-RU" sz="1600" dirty="0">
                <a:solidFill>
                  <a:prstClr val="white"/>
                </a:solidFill>
                <a:effectLst/>
                <a:ea typeface="Times New Roman"/>
              </a:rPr>
              <a:t> </a:t>
            </a:r>
            <a:r>
              <a:rPr lang="ru-RU" sz="1600" dirty="0" err="1">
                <a:solidFill>
                  <a:prstClr val="white"/>
                </a:solidFill>
                <a:effectLst/>
                <a:ea typeface="Times New Roman"/>
              </a:rPr>
              <a:t>каву</a:t>
            </a:r>
            <a:r>
              <a:rPr lang="ru-RU" sz="1600" dirty="0">
                <a:solidFill>
                  <a:prstClr val="white"/>
                </a:solidFill>
                <a:effectLst/>
                <a:ea typeface="Times New Roman"/>
              </a:rPr>
              <a:t> </a:t>
            </a:r>
            <a:r>
              <a:rPr lang="ru-RU" sz="1600" dirty="0" err="1">
                <a:solidFill>
                  <a:prstClr val="white"/>
                </a:solidFill>
                <a:effectLst/>
                <a:ea typeface="Times New Roman"/>
              </a:rPr>
              <a:t>існує</a:t>
            </a:r>
            <a:r>
              <a:rPr lang="ru-RU" sz="1600" dirty="0">
                <a:solidFill>
                  <a:prstClr val="white"/>
                </a:solidFill>
                <a:effectLst/>
                <a:ea typeface="Times New Roman"/>
              </a:rPr>
              <a:t> в </a:t>
            </a:r>
            <a:r>
              <a:rPr lang="ru-RU" sz="1600" dirty="0" err="1">
                <a:solidFill>
                  <a:prstClr val="white"/>
                </a:solidFill>
                <a:effectLst/>
                <a:ea typeface="Times New Roman"/>
              </a:rPr>
              <a:t>цьому</a:t>
            </a:r>
            <a:r>
              <a:rPr lang="ru-RU" sz="1600" dirty="0">
                <a:solidFill>
                  <a:prstClr val="white"/>
                </a:solidFill>
                <a:effectLst/>
                <a:ea typeface="Times New Roman"/>
              </a:rPr>
              <a:t> </a:t>
            </a:r>
            <a:r>
              <a:rPr lang="ru-RU" sz="1600" dirty="0" err="1">
                <a:solidFill>
                  <a:prstClr val="white"/>
                </a:solidFill>
                <a:effectLst/>
                <a:ea typeface="Times New Roman"/>
              </a:rPr>
              <a:t>старовинному</a:t>
            </a:r>
            <a:r>
              <a:rPr lang="ru-RU" sz="1600" dirty="0">
                <a:solidFill>
                  <a:prstClr val="white"/>
                </a:solidFill>
                <a:effectLst/>
                <a:ea typeface="Times New Roman"/>
              </a:rPr>
              <a:t> </a:t>
            </a:r>
            <a:r>
              <a:rPr lang="ru-RU" sz="1600" dirty="0" err="1">
                <a:solidFill>
                  <a:prstClr val="white"/>
                </a:solidFill>
                <a:effectLst/>
                <a:ea typeface="Times New Roman"/>
              </a:rPr>
              <a:t>місті</a:t>
            </a:r>
            <a:r>
              <a:rPr lang="ru-RU" sz="1600" dirty="0">
                <a:solidFill>
                  <a:prstClr val="white"/>
                </a:solidFill>
                <a:effectLst/>
                <a:ea typeface="Times New Roman"/>
              </a:rPr>
              <a:t> з </a:t>
            </a:r>
            <a:r>
              <a:rPr lang="ru-RU" sz="1600" dirty="0" err="1">
                <a:solidFill>
                  <a:prstClr val="white"/>
                </a:solidFill>
                <a:effectLst/>
                <a:ea typeface="Times New Roman"/>
              </a:rPr>
              <a:t>незапам'ятних</a:t>
            </a:r>
            <a:r>
              <a:rPr lang="ru-RU" sz="1600" dirty="0">
                <a:solidFill>
                  <a:prstClr val="white"/>
                </a:solidFill>
                <a:effectLst/>
                <a:ea typeface="Times New Roman"/>
              </a:rPr>
              <a:t> </a:t>
            </a:r>
            <a:r>
              <a:rPr lang="ru-RU" sz="1600" dirty="0" err="1">
                <a:solidFill>
                  <a:prstClr val="white"/>
                </a:solidFill>
                <a:effectLst/>
                <a:ea typeface="Times New Roman"/>
              </a:rPr>
              <a:t>часів</a:t>
            </a:r>
            <a:r>
              <a:rPr lang="ru-RU" sz="1600" dirty="0">
                <a:solidFill>
                  <a:prstClr val="white"/>
                </a:solidFill>
                <a:effectLst/>
                <a:ea typeface="Times New Roman"/>
              </a:rPr>
              <a:t>.</a:t>
            </a:r>
          </a:p>
          <a:p>
            <a:pPr marL="18288" lvl="0" indent="0">
              <a:buNone/>
            </a:pPr>
            <a:r>
              <a:rPr lang="ru-RU" sz="1600" dirty="0">
                <a:solidFill>
                  <a:prstClr val="white"/>
                </a:solidFill>
                <a:effectLst/>
                <a:ea typeface="Times New Roman"/>
              </a:rPr>
              <a:t>Для того </a:t>
            </a:r>
            <a:r>
              <a:rPr lang="ru-RU" sz="1600" dirty="0" err="1">
                <a:solidFill>
                  <a:prstClr val="white"/>
                </a:solidFill>
                <a:effectLst/>
                <a:ea typeface="Times New Roman"/>
              </a:rPr>
              <a:t>щоб</a:t>
            </a:r>
            <a:r>
              <a:rPr lang="ru-RU" sz="1600" dirty="0">
                <a:solidFill>
                  <a:prstClr val="white"/>
                </a:solidFill>
                <a:effectLst/>
                <a:ea typeface="Times New Roman"/>
              </a:rPr>
              <a:t> </a:t>
            </a:r>
            <a:r>
              <a:rPr lang="ru-RU" sz="1600" dirty="0" err="1">
                <a:solidFill>
                  <a:prstClr val="white"/>
                </a:solidFill>
                <a:effectLst/>
                <a:ea typeface="Times New Roman"/>
              </a:rPr>
              <a:t>обійти</a:t>
            </a:r>
            <a:r>
              <a:rPr lang="ru-RU" sz="1600" dirty="0">
                <a:solidFill>
                  <a:prstClr val="white"/>
                </a:solidFill>
                <a:effectLst/>
                <a:ea typeface="Times New Roman"/>
              </a:rPr>
              <a:t> </a:t>
            </a:r>
            <a:r>
              <a:rPr lang="ru-RU" sz="1600" dirty="0" err="1">
                <a:solidFill>
                  <a:prstClr val="white"/>
                </a:solidFill>
                <a:effectLst/>
                <a:ea typeface="Times New Roman"/>
              </a:rPr>
              <a:t>всі</a:t>
            </a:r>
            <a:r>
              <a:rPr lang="ru-RU" sz="1600" dirty="0">
                <a:solidFill>
                  <a:prstClr val="white"/>
                </a:solidFill>
                <a:effectLst/>
                <a:ea typeface="Times New Roman"/>
              </a:rPr>
              <a:t> </a:t>
            </a:r>
            <a:r>
              <a:rPr lang="ru-RU" sz="1600" dirty="0" err="1">
                <a:solidFill>
                  <a:prstClr val="white"/>
                </a:solidFill>
                <a:effectLst/>
                <a:ea typeface="Times New Roman"/>
              </a:rPr>
              <a:t>кав'ярні</a:t>
            </a:r>
            <a:r>
              <a:rPr lang="ru-RU" sz="1600" dirty="0">
                <a:solidFill>
                  <a:prstClr val="white"/>
                </a:solidFill>
                <a:effectLst/>
                <a:ea typeface="Times New Roman"/>
              </a:rPr>
              <a:t> Львова, вам </a:t>
            </a:r>
            <a:r>
              <a:rPr lang="ru-RU" sz="1600" dirty="0" err="1">
                <a:solidFill>
                  <a:prstClr val="white"/>
                </a:solidFill>
                <a:effectLst/>
                <a:ea typeface="Times New Roman"/>
              </a:rPr>
              <a:t>знадобиться</a:t>
            </a:r>
            <a:r>
              <a:rPr lang="ru-RU" sz="1600" dirty="0">
                <a:solidFill>
                  <a:prstClr val="white"/>
                </a:solidFill>
                <a:effectLst/>
                <a:ea typeface="Times New Roman"/>
              </a:rPr>
              <a:t> </a:t>
            </a:r>
            <a:r>
              <a:rPr lang="ru-RU" sz="1600" dirty="0" err="1">
                <a:solidFill>
                  <a:prstClr val="white"/>
                </a:solidFill>
                <a:effectLst/>
                <a:ea typeface="Times New Roman"/>
              </a:rPr>
              <a:t>кілька</a:t>
            </a:r>
            <a:r>
              <a:rPr lang="ru-RU" sz="1600" dirty="0">
                <a:solidFill>
                  <a:prstClr val="white"/>
                </a:solidFill>
                <a:effectLst/>
                <a:ea typeface="Times New Roman"/>
              </a:rPr>
              <a:t> </a:t>
            </a:r>
            <a:r>
              <a:rPr lang="ru-RU" sz="1600" dirty="0" err="1">
                <a:solidFill>
                  <a:prstClr val="white"/>
                </a:solidFill>
                <a:effectLst/>
                <a:ea typeface="Times New Roman"/>
              </a:rPr>
              <a:t>днів</a:t>
            </a:r>
            <a:r>
              <a:rPr lang="ru-RU" sz="1600" dirty="0">
                <a:solidFill>
                  <a:prstClr val="white"/>
                </a:solidFill>
                <a:effectLst/>
                <a:ea typeface="Times New Roman"/>
              </a:rPr>
              <a:t>. Та й то </a:t>
            </a:r>
            <a:r>
              <a:rPr lang="ru-RU" sz="1600" dirty="0" err="1">
                <a:solidFill>
                  <a:prstClr val="white"/>
                </a:solidFill>
                <a:effectLst/>
                <a:ea typeface="Times New Roman"/>
              </a:rPr>
              <a:t>ви</a:t>
            </a:r>
            <a:r>
              <a:rPr lang="ru-RU" sz="1600" dirty="0">
                <a:solidFill>
                  <a:prstClr val="white"/>
                </a:solidFill>
                <a:effectLst/>
                <a:ea typeface="Times New Roman"/>
              </a:rPr>
              <a:t> навряд </a:t>
            </a:r>
            <a:r>
              <a:rPr lang="ru-RU" sz="1600" dirty="0" err="1">
                <a:solidFill>
                  <a:prstClr val="white"/>
                </a:solidFill>
                <a:effectLst/>
                <a:ea typeface="Times New Roman"/>
              </a:rPr>
              <a:t>чи</a:t>
            </a:r>
            <a:r>
              <a:rPr lang="ru-RU" sz="1600" dirty="0">
                <a:solidFill>
                  <a:prstClr val="white"/>
                </a:solidFill>
                <a:effectLst/>
                <a:ea typeface="Times New Roman"/>
              </a:rPr>
              <a:t> </a:t>
            </a:r>
            <a:r>
              <a:rPr lang="ru-RU" sz="1600" dirty="0" err="1">
                <a:solidFill>
                  <a:prstClr val="white"/>
                </a:solidFill>
                <a:effectLst/>
                <a:ea typeface="Times New Roman"/>
              </a:rPr>
              <a:t>встигнете</a:t>
            </a:r>
            <a:r>
              <a:rPr lang="ru-RU" sz="1600" dirty="0">
                <a:solidFill>
                  <a:prstClr val="white"/>
                </a:solidFill>
                <a:effectLst/>
                <a:ea typeface="Times New Roman"/>
              </a:rPr>
              <a:t> </a:t>
            </a:r>
            <a:r>
              <a:rPr lang="ru-RU" sz="1600" dirty="0" err="1">
                <a:solidFill>
                  <a:prstClr val="white"/>
                </a:solidFill>
                <a:effectLst/>
                <a:ea typeface="Times New Roman"/>
              </a:rPr>
              <a:t>відвідати</a:t>
            </a:r>
            <a:r>
              <a:rPr lang="ru-RU" sz="1600" dirty="0">
                <a:solidFill>
                  <a:prstClr val="white"/>
                </a:solidFill>
                <a:effectLst/>
                <a:ea typeface="Times New Roman"/>
              </a:rPr>
              <a:t> </a:t>
            </a:r>
            <a:r>
              <a:rPr lang="ru-RU" sz="1600" dirty="0" err="1">
                <a:solidFill>
                  <a:prstClr val="white"/>
                </a:solidFill>
                <a:effectLst/>
                <a:ea typeface="Times New Roman"/>
              </a:rPr>
              <a:t>всі</a:t>
            </a:r>
            <a:r>
              <a:rPr lang="ru-RU" sz="1600" dirty="0">
                <a:solidFill>
                  <a:prstClr val="white"/>
                </a:solidFill>
                <a:effectLst/>
                <a:ea typeface="Times New Roman"/>
              </a:rPr>
              <a:t> </a:t>
            </a:r>
            <a:r>
              <a:rPr lang="ru-RU" sz="1600" dirty="0" err="1">
                <a:solidFill>
                  <a:prstClr val="white"/>
                </a:solidFill>
                <a:effectLst/>
                <a:ea typeface="Times New Roman"/>
              </a:rPr>
              <a:t>місця</a:t>
            </a:r>
            <a:r>
              <a:rPr lang="ru-RU" sz="1600" dirty="0">
                <a:solidFill>
                  <a:prstClr val="white"/>
                </a:solidFill>
                <a:effectLst/>
                <a:ea typeface="Times New Roman"/>
              </a:rPr>
              <a:t>, де </a:t>
            </a:r>
            <a:r>
              <a:rPr lang="ru-RU" sz="1600" dirty="0" err="1">
                <a:solidFill>
                  <a:prstClr val="white"/>
                </a:solidFill>
                <a:effectLst/>
                <a:ea typeface="Times New Roman"/>
              </a:rPr>
              <a:t>подають</a:t>
            </a:r>
            <a:r>
              <a:rPr lang="ru-RU" sz="1600" dirty="0">
                <a:solidFill>
                  <a:prstClr val="white"/>
                </a:solidFill>
                <a:effectLst/>
                <a:ea typeface="Times New Roman"/>
              </a:rPr>
              <a:t> </a:t>
            </a:r>
            <a:r>
              <a:rPr lang="ru-RU" sz="1600" dirty="0" err="1">
                <a:solidFill>
                  <a:prstClr val="white"/>
                </a:solidFill>
                <a:effectLst/>
                <a:ea typeface="Times New Roman"/>
              </a:rPr>
              <a:t>найсмачнішу</a:t>
            </a:r>
            <a:r>
              <a:rPr lang="ru-RU" sz="1600" dirty="0">
                <a:solidFill>
                  <a:prstClr val="white"/>
                </a:solidFill>
                <a:effectLst/>
                <a:ea typeface="Times New Roman"/>
              </a:rPr>
              <a:t> </a:t>
            </a:r>
            <a:r>
              <a:rPr lang="ru-RU" sz="1600" dirty="0" err="1">
                <a:solidFill>
                  <a:prstClr val="white"/>
                </a:solidFill>
                <a:effectLst/>
                <a:ea typeface="Times New Roman"/>
              </a:rPr>
              <a:t>каву</a:t>
            </a:r>
            <a:r>
              <a:rPr lang="ru-RU" sz="1600" dirty="0">
                <a:solidFill>
                  <a:prstClr val="white"/>
                </a:solidFill>
                <a:effectLst/>
                <a:ea typeface="Times New Roman"/>
              </a:rPr>
              <a:t>. </a:t>
            </a:r>
            <a:r>
              <a:rPr lang="ru-RU" sz="1600" dirty="0" err="1">
                <a:solidFill>
                  <a:prstClr val="white"/>
                </a:solidFill>
                <a:effectLst/>
                <a:ea typeface="Times New Roman"/>
              </a:rPr>
              <a:t>Адже</a:t>
            </a:r>
            <a:r>
              <a:rPr lang="ru-RU" sz="1600" dirty="0">
                <a:solidFill>
                  <a:prstClr val="white"/>
                </a:solidFill>
                <a:effectLst/>
                <a:ea typeface="Times New Roman"/>
              </a:rPr>
              <a:t> </a:t>
            </a:r>
            <a:r>
              <a:rPr lang="ru-RU" sz="1600" dirty="0" err="1">
                <a:solidFill>
                  <a:prstClr val="white"/>
                </a:solidFill>
                <a:effectLst/>
                <a:ea typeface="Times New Roman"/>
              </a:rPr>
              <a:t>посидіти</a:t>
            </a:r>
            <a:r>
              <a:rPr lang="ru-RU" sz="1600" dirty="0">
                <a:solidFill>
                  <a:prstClr val="white"/>
                </a:solidFill>
                <a:effectLst/>
                <a:ea typeface="Times New Roman"/>
              </a:rPr>
              <a:t> в кафе (</a:t>
            </a:r>
            <a:r>
              <a:rPr lang="ru-RU" sz="1600" dirty="0" err="1">
                <a:solidFill>
                  <a:prstClr val="white"/>
                </a:solidFill>
                <a:effectLst/>
                <a:ea typeface="Times New Roman"/>
              </a:rPr>
              <a:t>або</a:t>
            </a:r>
            <a:r>
              <a:rPr lang="ru-RU" sz="1600" dirty="0">
                <a:solidFill>
                  <a:prstClr val="white"/>
                </a:solidFill>
                <a:effectLst/>
                <a:ea typeface="Times New Roman"/>
              </a:rPr>
              <a:t> в </a:t>
            </a:r>
            <a:r>
              <a:rPr lang="ru-RU" sz="1600" dirty="0" err="1">
                <a:solidFill>
                  <a:prstClr val="white"/>
                </a:solidFill>
                <a:effectLst/>
                <a:ea typeface="Times New Roman"/>
              </a:rPr>
              <a:t>кнайпі</a:t>
            </a:r>
            <a:r>
              <a:rPr lang="ru-RU" sz="1600" dirty="0">
                <a:solidFill>
                  <a:prstClr val="white"/>
                </a:solidFill>
                <a:effectLst/>
                <a:ea typeface="Times New Roman"/>
              </a:rPr>
              <a:t>, як </a:t>
            </a:r>
            <a:r>
              <a:rPr lang="ru-RU" sz="1600" dirty="0" err="1">
                <a:solidFill>
                  <a:prstClr val="white"/>
                </a:solidFill>
                <a:effectLst/>
                <a:ea typeface="Times New Roman"/>
              </a:rPr>
              <a:t>називають</a:t>
            </a:r>
            <a:r>
              <a:rPr lang="ru-RU" sz="1600" dirty="0">
                <a:solidFill>
                  <a:prstClr val="white"/>
                </a:solidFill>
                <a:effectLst/>
                <a:ea typeface="Times New Roman"/>
              </a:rPr>
              <a:t> </a:t>
            </a:r>
            <a:r>
              <a:rPr lang="ru-RU" sz="1600" dirty="0" err="1">
                <a:solidFill>
                  <a:prstClr val="white"/>
                </a:solidFill>
                <a:effectLst/>
                <a:ea typeface="Times New Roman"/>
              </a:rPr>
              <a:t>кав'ярні</a:t>
            </a:r>
            <a:r>
              <a:rPr lang="ru-RU" sz="1600" dirty="0">
                <a:solidFill>
                  <a:prstClr val="white"/>
                </a:solidFill>
                <a:effectLst/>
                <a:ea typeface="Times New Roman"/>
              </a:rPr>
              <a:t> у </a:t>
            </a:r>
            <a:r>
              <a:rPr lang="ru-RU" sz="1600" dirty="0" err="1">
                <a:solidFill>
                  <a:prstClr val="white"/>
                </a:solidFill>
                <a:effectLst/>
                <a:ea typeface="Times New Roman"/>
              </a:rPr>
              <a:t>Львові</a:t>
            </a:r>
            <a:r>
              <a:rPr lang="ru-RU" sz="1600" dirty="0">
                <a:solidFill>
                  <a:prstClr val="white"/>
                </a:solidFill>
                <a:effectLst/>
                <a:ea typeface="Times New Roman"/>
              </a:rPr>
              <a:t>) </a:t>
            </a:r>
            <a:r>
              <a:rPr lang="ru-RU" sz="1600" dirty="0" err="1">
                <a:solidFill>
                  <a:prstClr val="white"/>
                </a:solidFill>
                <a:effectLst/>
                <a:ea typeface="Times New Roman"/>
              </a:rPr>
              <a:t>хочеться</a:t>
            </a:r>
            <a:r>
              <a:rPr lang="ru-RU" sz="1600" dirty="0">
                <a:solidFill>
                  <a:prstClr val="white"/>
                </a:solidFill>
                <a:effectLst/>
                <a:ea typeface="Times New Roman"/>
              </a:rPr>
              <a:t> </a:t>
            </a:r>
            <a:r>
              <a:rPr lang="ru-RU" sz="1600" dirty="0" err="1">
                <a:solidFill>
                  <a:prstClr val="white"/>
                </a:solidFill>
                <a:effectLst/>
                <a:ea typeface="Times New Roman"/>
              </a:rPr>
              <a:t>якнайдовше</a:t>
            </a:r>
            <a:r>
              <a:rPr lang="ru-RU" sz="1600" dirty="0">
                <a:solidFill>
                  <a:prstClr val="white"/>
                </a:solidFill>
                <a:effectLst/>
                <a:ea typeface="Times New Roman"/>
              </a:rPr>
              <a:t>. І не просто </a:t>
            </a:r>
            <a:r>
              <a:rPr lang="ru-RU" sz="1600" dirty="0" err="1">
                <a:solidFill>
                  <a:prstClr val="white"/>
                </a:solidFill>
                <a:effectLst/>
                <a:ea typeface="Times New Roman"/>
              </a:rPr>
              <a:t>пити</a:t>
            </a:r>
            <a:r>
              <a:rPr lang="ru-RU" sz="1600" dirty="0">
                <a:solidFill>
                  <a:prstClr val="white"/>
                </a:solidFill>
                <a:effectLst/>
                <a:ea typeface="Times New Roman"/>
              </a:rPr>
              <a:t> </a:t>
            </a:r>
            <a:r>
              <a:rPr lang="ru-RU" sz="1600" dirty="0" err="1">
                <a:solidFill>
                  <a:prstClr val="white"/>
                </a:solidFill>
                <a:effectLst/>
                <a:ea typeface="Times New Roman"/>
              </a:rPr>
              <a:t>смачнючу</a:t>
            </a:r>
            <a:r>
              <a:rPr lang="ru-RU" sz="1600" dirty="0">
                <a:solidFill>
                  <a:prstClr val="white"/>
                </a:solidFill>
                <a:effectLst/>
                <a:ea typeface="Times New Roman"/>
              </a:rPr>
              <a:t> </a:t>
            </a:r>
            <a:r>
              <a:rPr lang="ru-RU" sz="1600" dirty="0" err="1">
                <a:solidFill>
                  <a:prstClr val="white"/>
                </a:solidFill>
                <a:effectLst/>
                <a:ea typeface="Times New Roman"/>
              </a:rPr>
              <a:t>каву</a:t>
            </a:r>
            <a:r>
              <a:rPr lang="ru-RU" sz="1600" dirty="0">
                <a:solidFill>
                  <a:prstClr val="white"/>
                </a:solidFill>
                <a:effectLst/>
                <a:ea typeface="Times New Roman"/>
              </a:rPr>
              <a:t>, але й </a:t>
            </a:r>
            <a:r>
              <a:rPr lang="ru-RU" sz="1600" dirty="0" err="1">
                <a:solidFill>
                  <a:prstClr val="white"/>
                </a:solidFill>
                <a:effectLst/>
                <a:ea typeface="Times New Roman"/>
              </a:rPr>
              <a:t>насолоджуватися</a:t>
            </a:r>
            <a:r>
              <a:rPr lang="ru-RU" sz="1600" dirty="0">
                <a:solidFill>
                  <a:prstClr val="white"/>
                </a:solidFill>
                <a:effectLst/>
                <a:ea typeface="Times New Roman"/>
              </a:rPr>
              <a:t> </a:t>
            </a:r>
            <a:r>
              <a:rPr lang="ru-RU" sz="1600" dirty="0" err="1">
                <a:solidFill>
                  <a:prstClr val="white"/>
                </a:solidFill>
                <a:effectLst/>
                <a:ea typeface="Times New Roman"/>
              </a:rPr>
              <a:t>неповторною</a:t>
            </a:r>
            <a:r>
              <a:rPr lang="ru-RU" sz="1600" dirty="0">
                <a:solidFill>
                  <a:prstClr val="white"/>
                </a:solidFill>
                <a:effectLst/>
                <a:ea typeface="Times New Roman"/>
              </a:rPr>
              <a:t> атмосферою закладу.</a:t>
            </a:r>
          </a:p>
          <a:p>
            <a:pPr marL="18288" indent="0">
              <a:lnSpc>
                <a:spcPct val="115000"/>
              </a:lnSpc>
              <a:spcAft>
                <a:spcPts val="1000"/>
              </a:spcAft>
              <a:buNone/>
            </a:pPr>
            <a:r>
              <a:rPr lang="uk-UA" sz="1600" dirty="0" smtClean="0">
                <a:effectLst/>
                <a:ea typeface="Calibri"/>
                <a:cs typeface="Times New Roman"/>
              </a:rPr>
              <a:t>Кава </a:t>
            </a:r>
            <a:r>
              <a:rPr lang="uk-UA" sz="1600" dirty="0">
                <a:effectLst/>
                <a:ea typeface="Calibri"/>
                <a:cs typeface="Times New Roman"/>
              </a:rPr>
              <a:t>для Львова – не просто напій. Це ритуал, традиція. Нерідко серед львів’ян можна почути «Збираємось на каву». </a:t>
            </a:r>
            <a:r>
              <a:rPr lang="uk-UA" sz="1600" dirty="0" smtClean="0">
                <a:effectLst/>
                <a:ea typeface="Calibri"/>
                <a:cs typeface="Times New Roman"/>
              </a:rPr>
              <a:t>Отже</a:t>
            </a:r>
            <a:r>
              <a:rPr lang="uk-UA" sz="1600" dirty="0">
                <a:effectLst/>
                <a:ea typeface="Calibri"/>
                <a:cs typeface="Times New Roman"/>
              </a:rPr>
              <a:t>, долучайтесь до відвідин </a:t>
            </a:r>
            <a:r>
              <a:rPr lang="uk-UA" sz="1600" dirty="0" smtClean="0">
                <a:effectLst/>
                <a:ea typeface="Calibri"/>
                <a:cs typeface="Times New Roman"/>
              </a:rPr>
              <a:t>львівський </a:t>
            </a:r>
            <a:r>
              <a:rPr lang="uk-UA" sz="1600" dirty="0">
                <a:effectLst/>
                <a:ea typeface="Calibri"/>
                <a:cs typeface="Times New Roman"/>
              </a:rPr>
              <a:t>кав’ярень разом зі мною!</a:t>
            </a:r>
            <a:r>
              <a:rPr lang="uk-UA" sz="2400" dirty="0">
                <a:effectLst/>
                <a:latin typeface="Calibri"/>
                <a:ea typeface="Calibri"/>
                <a:cs typeface="Times New Roman"/>
              </a:rPr>
              <a:t/>
            </a:r>
            <a:br>
              <a:rPr lang="uk-UA" sz="2400" dirty="0">
                <a:effectLst/>
                <a:latin typeface="Calibri"/>
                <a:ea typeface="Calibri"/>
                <a:cs typeface="Times New Roman"/>
              </a:rPr>
            </a:br>
            <a:endParaRPr lang="ru-RU" sz="1400" dirty="0">
              <a:effectLst/>
              <a:latin typeface="Calibri"/>
              <a:ea typeface="Calibri"/>
              <a:cs typeface="Times New Roman"/>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8640"/>
            <a:ext cx="4176465" cy="277745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187895"/>
            <a:ext cx="4054675" cy="2777452"/>
          </a:xfrm>
          <a:prstGeom prst="rect">
            <a:avLst/>
          </a:prstGeom>
        </p:spPr>
      </p:pic>
    </p:spTree>
    <p:extLst>
      <p:ext uri="{BB962C8B-B14F-4D97-AF65-F5344CB8AC3E}">
        <p14:creationId xmlns:p14="http://schemas.microsoft.com/office/powerpoint/2010/main" val="310746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103791" y="980728"/>
            <a:ext cx="5658480" cy="6021288"/>
          </a:xfrm>
        </p:spPr>
        <p:txBody>
          <a:bodyPr>
            <a:normAutofit fontScale="77500" lnSpcReduction="20000"/>
          </a:bodyPr>
          <a:lstStyle/>
          <a:p>
            <a:pPr marL="18288" indent="0">
              <a:buNone/>
            </a:pPr>
            <a:r>
              <a:rPr lang="ru-RU" dirty="0" err="1"/>
              <a:t>Історія</a:t>
            </a:r>
            <a:r>
              <a:rPr lang="ru-RU" dirty="0"/>
              <a:t> </a:t>
            </a:r>
            <a:r>
              <a:rPr lang="ru-RU" b="1" dirty="0"/>
              <a:t>“</a:t>
            </a:r>
            <a:r>
              <a:rPr lang="ru-RU" b="1" dirty="0" err="1"/>
              <a:t>Кави</a:t>
            </a:r>
            <a:r>
              <a:rPr lang="ru-RU" b="1" dirty="0"/>
              <a:t> </a:t>
            </a:r>
            <a:r>
              <a:rPr lang="ru-RU" b="1" dirty="0" err="1"/>
              <a:t>зі</a:t>
            </a:r>
            <a:r>
              <a:rPr lang="ru-RU" b="1" dirty="0"/>
              <a:t> Львова“</a:t>
            </a:r>
            <a:r>
              <a:rPr lang="ru-RU" dirty="0"/>
              <a:t> </a:t>
            </a:r>
            <a:r>
              <a:rPr lang="ru-RU" dirty="0" err="1"/>
              <a:t>починається</a:t>
            </a:r>
            <a:r>
              <a:rPr lang="ru-RU" dirty="0"/>
              <a:t> з далекого 1829 року. </a:t>
            </a:r>
            <a:br>
              <a:rPr lang="ru-RU" dirty="0"/>
            </a:br>
            <a:r>
              <a:rPr lang="ru-RU" dirty="0" err="1"/>
              <a:t>Саме</a:t>
            </a:r>
            <a:r>
              <a:rPr lang="ru-RU" dirty="0"/>
              <a:t> </a:t>
            </a:r>
            <a:r>
              <a:rPr lang="ru-RU" dirty="0" err="1"/>
              <a:t>тоді</a:t>
            </a:r>
            <a:r>
              <a:rPr lang="ru-RU" dirty="0"/>
              <a:t> </a:t>
            </a:r>
            <a:r>
              <a:rPr lang="ru-RU" b="1" dirty="0"/>
              <a:t>у </a:t>
            </a:r>
            <a:r>
              <a:rPr lang="ru-RU" b="1" dirty="0" err="1"/>
              <a:t>місті</a:t>
            </a:r>
            <a:r>
              <a:rPr lang="ru-RU" b="1" dirty="0"/>
              <a:t> Лева</a:t>
            </a:r>
            <a:r>
              <a:rPr lang="ru-RU" dirty="0"/>
              <a:t> </a:t>
            </a:r>
            <a:r>
              <a:rPr lang="ru-RU" dirty="0" err="1"/>
              <a:t>відкрилась</a:t>
            </a:r>
            <a:r>
              <a:rPr lang="ru-RU" dirty="0"/>
              <a:t> перша </a:t>
            </a:r>
            <a:r>
              <a:rPr lang="ru-RU" dirty="0" err="1"/>
              <a:t>кав’ярня</a:t>
            </a:r>
            <a:r>
              <a:rPr lang="ru-RU" dirty="0"/>
              <a:t>, яка </a:t>
            </a:r>
            <a:r>
              <a:rPr lang="ru-RU" dirty="0" err="1"/>
              <a:t>завдячує</a:t>
            </a:r>
            <a:r>
              <a:rPr lang="ru-RU" dirty="0"/>
              <a:t> </a:t>
            </a:r>
            <a:r>
              <a:rPr lang="ru-RU" dirty="0" err="1"/>
              <a:t>своїй</a:t>
            </a:r>
            <a:r>
              <a:rPr lang="ru-RU" dirty="0"/>
              <a:t> </a:t>
            </a:r>
            <a:r>
              <a:rPr lang="ru-RU" dirty="0" err="1"/>
              <a:t>появі</a:t>
            </a:r>
            <a:r>
              <a:rPr lang="ru-RU" dirty="0"/>
              <a:t> </a:t>
            </a:r>
            <a:r>
              <a:rPr lang="ru-RU" dirty="0" err="1"/>
              <a:t>видатній</a:t>
            </a:r>
            <a:r>
              <a:rPr lang="ru-RU" dirty="0"/>
              <a:t> </a:t>
            </a:r>
            <a:r>
              <a:rPr lang="ru-RU" dirty="0" err="1"/>
              <a:t>постаті</a:t>
            </a:r>
            <a:r>
              <a:rPr lang="ru-RU" dirty="0"/>
              <a:t> –</a:t>
            </a:r>
            <a:r>
              <a:rPr lang="ru-RU" b="1" dirty="0"/>
              <a:t> </a:t>
            </a:r>
            <a:r>
              <a:rPr lang="ru-RU" b="1" dirty="0" err="1"/>
              <a:t>Юрію</a:t>
            </a:r>
            <a:r>
              <a:rPr lang="ru-RU" b="1" dirty="0"/>
              <a:t> </a:t>
            </a:r>
            <a:r>
              <a:rPr lang="ru-RU" b="1" dirty="0" err="1"/>
              <a:t>Кульчицькому</a:t>
            </a:r>
            <a:r>
              <a:rPr lang="ru-RU" dirty="0"/>
              <a:t>, а </a:t>
            </a:r>
            <a:r>
              <a:rPr lang="ru-RU" dirty="0" err="1"/>
              <a:t>саме</a:t>
            </a:r>
            <a:r>
              <a:rPr lang="ru-RU" dirty="0"/>
              <a:t>, </a:t>
            </a:r>
            <a:r>
              <a:rPr lang="ru-RU" dirty="0" err="1"/>
              <a:t>його</a:t>
            </a:r>
            <a:r>
              <a:rPr lang="ru-RU" dirty="0"/>
              <a:t> </a:t>
            </a:r>
            <a:r>
              <a:rPr lang="ru-RU" dirty="0" err="1"/>
              <a:t>героїчному</a:t>
            </a:r>
            <a:r>
              <a:rPr lang="ru-RU" dirty="0"/>
              <a:t> </a:t>
            </a:r>
            <a:r>
              <a:rPr lang="ru-RU" dirty="0" err="1"/>
              <a:t>вчинку</a:t>
            </a:r>
            <a:r>
              <a:rPr lang="ru-RU" dirty="0"/>
              <a:t>, </a:t>
            </a:r>
            <a:r>
              <a:rPr lang="ru-RU" dirty="0" err="1"/>
              <a:t>який</a:t>
            </a:r>
            <a:r>
              <a:rPr lang="ru-RU" dirty="0"/>
              <a:t> кардинально </a:t>
            </a:r>
            <a:r>
              <a:rPr lang="ru-RU" dirty="0" err="1"/>
              <a:t>змінив</a:t>
            </a:r>
            <a:r>
              <a:rPr lang="ru-RU" dirty="0"/>
              <a:t> подальше </a:t>
            </a:r>
            <a:r>
              <a:rPr lang="ru-RU" dirty="0" err="1"/>
              <a:t>життя</a:t>
            </a:r>
            <a:r>
              <a:rPr lang="ru-RU" dirty="0"/>
              <a:t> </a:t>
            </a:r>
            <a:r>
              <a:rPr lang="ru-RU" dirty="0" err="1"/>
              <a:t>всієї</a:t>
            </a:r>
            <a:r>
              <a:rPr lang="ru-RU" dirty="0"/>
              <a:t> </a:t>
            </a:r>
            <a:r>
              <a:rPr lang="ru-RU" dirty="0" err="1"/>
              <a:t>Європи</a:t>
            </a:r>
            <a:r>
              <a:rPr lang="ru-RU" dirty="0"/>
              <a:t>. </a:t>
            </a:r>
          </a:p>
          <a:p>
            <a:pPr marL="18288" indent="0">
              <a:buNone/>
            </a:pPr>
            <a:r>
              <a:rPr lang="ru-RU" dirty="0"/>
              <a:t>У 1683 </a:t>
            </a:r>
            <a:r>
              <a:rPr lang="ru-RU" dirty="0" err="1"/>
              <a:t>році</a:t>
            </a:r>
            <a:r>
              <a:rPr lang="ru-RU" dirty="0"/>
              <a:t>, коли в </a:t>
            </a:r>
            <a:r>
              <a:rPr lang="ru-RU" dirty="0" err="1"/>
              <a:t>календарі</a:t>
            </a:r>
            <a:r>
              <a:rPr lang="ru-RU" dirty="0"/>
              <a:t> </a:t>
            </a:r>
            <a:r>
              <a:rPr lang="ru-RU" dirty="0" err="1"/>
              <a:t>був</a:t>
            </a:r>
            <a:r>
              <a:rPr lang="ru-RU" dirty="0"/>
              <a:t> </a:t>
            </a:r>
            <a:r>
              <a:rPr lang="ru-RU" dirty="0" err="1"/>
              <a:t>дванадцятий</a:t>
            </a:r>
            <a:r>
              <a:rPr lang="ru-RU" dirty="0"/>
              <a:t> день </a:t>
            </a:r>
            <a:r>
              <a:rPr lang="ru-RU" dirty="0" err="1"/>
              <a:t>місяця</a:t>
            </a:r>
            <a:r>
              <a:rPr lang="ru-RU" dirty="0"/>
              <a:t> </a:t>
            </a:r>
            <a:r>
              <a:rPr lang="ru-RU" dirty="0" err="1"/>
              <a:t>вересня</a:t>
            </a:r>
            <a:r>
              <a:rPr lang="ru-RU" dirty="0"/>
              <a:t>, </a:t>
            </a:r>
            <a:r>
              <a:rPr lang="ru-RU" dirty="0" err="1"/>
              <a:t>під</a:t>
            </a:r>
            <a:r>
              <a:rPr lang="ru-RU" dirty="0"/>
              <a:t> </a:t>
            </a:r>
            <a:r>
              <a:rPr lang="ru-RU" b="1" dirty="0" err="1"/>
              <a:t>Віднем</a:t>
            </a:r>
            <a:r>
              <a:rPr lang="ru-RU" dirty="0"/>
              <a:t> </a:t>
            </a:r>
            <a:r>
              <a:rPr lang="ru-RU" dirty="0" err="1"/>
              <a:t>відбулася</a:t>
            </a:r>
            <a:r>
              <a:rPr lang="ru-RU" dirty="0"/>
              <a:t> битва, </a:t>
            </a:r>
            <a:r>
              <a:rPr lang="ru-RU" dirty="0" err="1"/>
              <a:t>відома</a:t>
            </a:r>
            <a:r>
              <a:rPr lang="ru-RU" dirty="0"/>
              <a:t> в </a:t>
            </a:r>
            <a:r>
              <a:rPr lang="ru-RU" dirty="0" err="1"/>
              <a:t>історії</a:t>
            </a:r>
            <a:r>
              <a:rPr lang="ru-RU" dirty="0"/>
              <a:t>, як "</a:t>
            </a:r>
            <a:r>
              <a:rPr lang="ru-RU" b="1" dirty="0" err="1"/>
              <a:t>Віденська</a:t>
            </a:r>
            <a:r>
              <a:rPr lang="ru-RU" b="1" dirty="0"/>
              <a:t> </a:t>
            </a:r>
            <a:r>
              <a:rPr lang="ru-RU" b="1" dirty="0" err="1"/>
              <a:t>відсіч</a:t>
            </a:r>
            <a:r>
              <a:rPr lang="ru-RU" dirty="0"/>
              <a:t>" </a:t>
            </a:r>
            <a:r>
              <a:rPr lang="ru-RU" dirty="0" err="1"/>
              <a:t>або</a:t>
            </a:r>
            <a:r>
              <a:rPr lang="ru-RU" dirty="0"/>
              <a:t> "</a:t>
            </a:r>
            <a:r>
              <a:rPr lang="ru-RU" b="1" dirty="0" err="1"/>
              <a:t>Кавова</a:t>
            </a:r>
            <a:r>
              <a:rPr lang="ru-RU" b="1" dirty="0"/>
              <a:t> битва</a:t>
            </a:r>
            <a:r>
              <a:rPr lang="ru-RU" dirty="0"/>
              <a:t>". </a:t>
            </a:r>
            <a:r>
              <a:rPr lang="ru-RU" dirty="0" err="1"/>
              <a:t>Внаслідок</a:t>
            </a:r>
            <a:r>
              <a:rPr lang="ru-RU" dirty="0"/>
              <a:t> </a:t>
            </a:r>
            <a:r>
              <a:rPr lang="ru-RU" dirty="0" err="1"/>
              <a:t>неї</a:t>
            </a:r>
            <a:r>
              <a:rPr lang="ru-RU" dirty="0"/>
              <a:t> </a:t>
            </a:r>
            <a:r>
              <a:rPr lang="ru-RU" dirty="0" err="1"/>
              <a:t>була</a:t>
            </a:r>
            <a:r>
              <a:rPr lang="ru-RU" dirty="0"/>
              <a:t> </a:t>
            </a:r>
            <a:r>
              <a:rPr lang="ru-RU" dirty="0" err="1"/>
              <a:t>знята</a:t>
            </a:r>
            <a:r>
              <a:rPr lang="ru-RU" dirty="0"/>
              <a:t> </a:t>
            </a:r>
            <a:r>
              <a:rPr lang="ru-RU" dirty="0" err="1"/>
              <a:t>довготривала</a:t>
            </a:r>
            <a:r>
              <a:rPr lang="ru-RU" dirty="0"/>
              <a:t> </a:t>
            </a:r>
            <a:r>
              <a:rPr lang="ru-RU" dirty="0" err="1"/>
              <a:t>турецька</a:t>
            </a:r>
            <a:r>
              <a:rPr lang="ru-RU" dirty="0"/>
              <a:t> облога </a:t>
            </a:r>
            <a:r>
              <a:rPr lang="ru-RU" dirty="0" err="1"/>
              <a:t>габсбурзької</a:t>
            </a:r>
            <a:r>
              <a:rPr lang="ru-RU" dirty="0"/>
              <a:t> </a:t>
            </a:r>
            <a:r>
              <a:rPr lang="ru-RU" dirty="0" err="1"/>
              <a:t>столиці</a:t>
            </a:r>
            <a:r>
              <a:rPr lang="ru-RU" dirty="0"/>
              <a:t>. </a:t>
            </a:r>
            <a:br>
              <a:rPr lang="ru-RU" dirty="0"/>
            </a:br>
            <a:r>
              <a:rPr lang="ru-RU" dirty="0" err="1"/>
              <a:t>Вирішальну</a:t>
            </a:r>
            <a:r>
              <a:rPr lang="ru-RU" dirty="0"/>
              <a:t> роль в </a:t>
            </a:r>
            <a:r>
              <a:rPr lang="ru-RU" dirty="0" err="1"/>
              <a:t>перемозі</a:t>
            </a:r>
            <a:r>
              <a:rPr lang="ru-RU" dirty="0"/>
              <a:t> </a:t>
            </a:r>
            <a:r>
              <a:rPr lang="ru-RU" dirty="0" err="1"/>
              <a:t>відіграв</a:t>
            </a:r>
            <a:r>
              <a:rPr lang="ru-RU" dirty="0"/>
              <a:t> </a:t>
            </a:r>
            <a:r>
              <a:rPr lang="ru-RU" dirty="0" err="1"/>
              <a:t>українець</a:t>
            </a:r>
            <a:r>
              <a:rPr lang="ru-RU" dirty="0"/>
              <a:t>, </a:t>
            </a:r>
            <a:r>
              <a:rPr lang="ru-RU" dirty="0" err="1"/>
              <a:t>вихідець</a:t>
            </a:r>
            <a:r>
              <a:rPr lang="ru-RU" dirty="0"/>
              <a:t> з села на </a:t>
            </a:r>
            <a:r>
              <a:rPr lang="ru-RU" dirty="0" err="1"/>
              <a:t>Львівщині</a:t>
            </a:r>
            <a:r>
              <a:rPr lang="ru-RU" dirty="0"/>
              <a:t> - </a:t>
            </a:r>
            <a:r>
              <a:rPr lang="ru-RU" b="1" dirty="0" err="1"/>
              <a:t>Юрій</a:t>
            </a:r>
            <a:r>
              <a:rPr lang="ru-RU" b="1" dirty="0"/>
              <a:t>-Франц </a:t>
            </a:r>
            <a:r>
              <a:rPr lang="ru-RU" b="1" dirty="0" err="1"/>
              <a:t>Кульчицький</a:t>
            </a:r>
            <a:r>
              <a:rPr lang="ru-RU" dirty="0"/>
              <a:t>, </a:t>
            </a:r>
            <a:r>
              <a:rPr lang="ru-RU" dirty="0" err="1"/>
              <a:t>який</a:t>
            </a:r>
            <a:r>
              <a:rPr lang="ru-RU" dirty="0"/>
              <a:t> як </a:t>
            </a:r>
            <a:r>
              <a:rPr lang="ru-RU" dirty="0" err="1"/>
              <a:t>винагороду</a:t>
            </a:r>
            <a:r>
              <a:rPr lang="ru-RU" dirty="0"/>
              <a:t> за </a:t>
            </a:r>
            <a:r>
              <a:rPr lang="ru-RU" dirty="0" err="1"/>
              <a:t>свої</a:t>
            </a:r>
            <a:r>
              <a:rPr lang="ru-RU" dirty="0"/>
              <a:t> заслуги </a:t>
            </a:r>
            <a:r>
              <a:rPr lang="ru-RU" dirty="0" err="1"/>
              <a:t>отримав</a:t>
            </a:r>
            <a:r>
              <a:rPr lang="ru-RU" dirty="0"/>
              <a:t> </a:t>
            </a:r>
            <a:r>
              <a:rPr lang="ru-RU" b="1" dirty="0"/>
              <a:t>300 </a:t>
            </a:r>
            <a:r>
              <a:rPr lang="ru-RU" b="1" dirty="0" err="1"/>
              <a:t>мішків</a:t>
            </a:r>
            <a:r>
              <a:rPr lang="ru-RU" b="1" dirty="0"/>
              <a:t> </a:t>
            </a:r>
            <a:r>
              <a:rPr lang="ru-RU" b="1" dirty="0" err="1"/>
              <a:t>кави</a:t>
            </a:r>
            <a:r>
              <a:rPr lang="ru-RU" dirty="0"/>
              <a:t>, </a:t>
            </a:r>
            <a:r>
              <a:rPr lang="ru-RU" dirty="0" err="1"/>
              <a:t>залишених</a:t>
            </a:r>
            <a:r>
              <a:rPr lang="ru-RU" dirty="0"/>
              <a:t> турками. </a:t>
            </a:r>
            <a:br>
              <a:rPr lang="ru-RU" dirty="0"/>
            </a:br>
            <a:r>
              <a:rPr lang="ru-RU" dirty="0" err="1"/>
              <a:t>Згодом</a:t>
            </a:r>
            <a:r>
              <a:rPr lang="ru-RU" dirty="0"/>
              <a:t> </a:t>
            </a:r>
            <a:r>
              <a:rPr lang="ru-RU" dirty="0" err="1"/>
              <a:t>він</a:t>
            </a:r>
            <a:r>
              <a:rPr lang="ru-RU" dirty="0"/>
              <a:t> </a:t>
            </a:r>
            <a:r>
              <a:rPr lang="ru-RU" dirty="0" err="1"/>
              <a:t>відкрив</a:t>
            </a:r>
            <a:r>
              <a:rPr lang="ru-RU" dirty="0"/>
              <a:t> першу у </a:t>
            </a:r>
            <a:r>
              <a:rPr lang="ru-RU" dirty="0" err="1"/>
              <a:t>Відні</a:t>
            </a:r>
            <a:r>
              <a:rPr lang="ru-RU" dirty="0"/>
              <a:t> </a:t>
            </a:r>
            <a:r>
              <a:rPr lang="ru-RU" dirty="0" err="1"/>
              <a:t>кав'ярню</a:t>
            </a:r>
            <a:r>
              <a:rPr lang="ru-RU" dirty="0"/>
              <a:t>, яка  стала центром </a:t>
            </a:r>
            <a:r>
              <a:rPr lang="ru-RU" dirty="0" err="1"/>
              <a:t>віденської</a:t>
            </a:r>
            <a:r>
              <a:rPr lang="ru-RU" dirty="0"/>
              <a:t> </a:t>
            </a:r>
            <a:r>
              <a:rPr lang="ru-RU" dirty="0" err="1"/>
              <a:t>еліти</a:t>
            </a:r>
            <a:r>
              <a:rPr lang="ru-RU" dirty="0"/>
              <a:t>. </a:t>
            </a:r>
            <a:r>
              <a:rPr lang="fr-FR" dirty="0"/>
              <a:t>C</a:t>
            </a:r>
            <a:r>
              <a:rPr lang="ru-RU" dirty="0" err="1"/>
              <a:t>аме</a:t>
            </a:r>
            <a:r>
              <a:rPr lang="ru-RU" dirty="0"/>
              <a:t> </a:t>
            </a:r>
            <a:r>
              <a:rPr lang="ru-RU" dirty="0" err="1"/>
              <a:t>її</a:t>
            </a:r>
            <a:r>
              <a:rPr lang="ru-RU" dirty="0"/>
              <a:t>, а </a:t>
            </a:r>
            <a:r>
              <a:rPr lang="ru-RU" dirty="0" err="1"/>
              <a:t>потім</a:t>
            </a:r>
            <a:r>
              <a:rPr lang="ru-RU" dirty="0"/>
              <a:t> і всю </a:t>
            </a:r>
            <a:r>
              <a:rPr lang="ru-RU" dirty="0" err="1"/>
              <a:t>Європу</a:t>
            </a:r>
            <a:r>
              <a:rPr lang="ru-RU" dirty="0"/>
              <a:t>, </a:t>
            </a:r>
            <a:r>
              <a:rPr lang="ru-RU" dirty="0" err="1"/>
              <a:t>українець</a:t>
            </a:r>
            <a:r>
              <a:rPr lang="ru-RU" dirty="0"/>
              <a:t> </a:t>
            </a:r>
            <a:r>
              <a:rPr lang="ru-RU" dirty="0" err="1"/>
              <a:t>навчив</a:t>
            </a:r>
            <a:r>
              <a:rPr lang="ru-RU" dirty="0"/>
              <a:t> </a:t>
            </a:r>
            <a:r>
              <a:rPr lang="ru-RU" dirty="0" err="1"/>
              <a:t>пити</a:t>
            </a:r>
            <a:r>
              <a:rPr lang="ru-RU" dirty="0"/>
              <a:t> </a:t>
            </a:r>
            <a:r>
              <a:rPr lang="ru-RU" dirty="0" err="1"/>
              <a:t>каву</a:t>
            </a:r>
            <a:r>
              <a:rPr lang="ru-RU" dirty="0"/>
              <a:t>. </a:t>
            </a:r>
          </a:p>
          <a:p>
            <a:pPr marL="18288" indent="0">
              <a:buNone/>
            </a:pPr>
            <a:r>
              <a:rPr lang="ru-RU" dirty="0" err="1"/>
              <a:t>Гіркі</a:t>
            </a:r>
            <a:r>
              <a:rPr lang="ru-RU" dirty="0"/>
              <a:t> </a:t>
            </a:r>
            <a:r>
              <a:rPr lang="ru-RU" dirty="0" err="1"/>
              <a:t>кавові</a:t>
            </a:r>
            <a:r>
              <a:rPr lang="ru-RU" dirty="0"/>
              <a:t> зерна </a:t>
            </a:r>
            <a:r>
              <a:rPr lang="ru-RU" dirty="0" err="1"/>
              <a:t>Кульчицький</a:t>
            </a:r>
            <a:r>
              <a:rPr lang="ru-RU" dirty="0"/>
              <a:t> </a:t>
            </a:r>
            <a:r>
              <a:rPr lang="ru-RU" dirty="0" err="1"/>
              <a:t>привіз</a:t>
            </a:r>
            <a:r>
              <a:rPr lang="ru-RU" dirty="0"/>
              <a:t> до </a:t>
            </a:r>
            <a:r>
              <a:rPr lang="ru-RU" b="1" dirty="0"/>
              <a:t>Львова</a:t>
            </a:r>
            <a:r>
              <a:rPr lang="ru-RU" dirty="0"/>
              <a:t>, де почали </a:t>
            </a:r>
            <a:r>
              <a:rPr lang="ru-RU" dirty="0" err="1"/>
              <a:t>готувати</a:t>
            </a:r>
            <a:r>
              <a:rPr lang="ru-RU" dirty="0"/>
              <a:t> з них </a:t>
            </a:r>
            <a:r>
              <a:rPr lang="ru-RU" dirty="0" err="1"/>
              <a:t>найунікальніший</a:t>
            </a:r>
            <a:r>
              <a:rPr lang="ru-RU" dirty="0"/>
              <a:t> у </a:t>
            </a:r>
            <a:r>
              <a:rPr lang="ru-RU" dirty="0" err="1"/>
              <a:t>світі</a:t>
            </a:r>
            <a:r>
              <a:rPr lang="ru-RU" dirty="0"/>
              <a:t> </a:t>
            </a:r>
            <a:r>
              <a:rPr lang="ru-RU" dirty="0" err="1"/>
              <a:t>напій</a:t>
            </a:r>
            <a:r>
              <a:rPr lang="ru-RU" dirty="0"/>
              <a:t>. </a:t>
            </a:r>
          </a:p>
          <a:p>
            <a:pPr marL="18288" indent="0">
              <a:buNone/>
            </a:pPr>
            <a:r>
              <a:rPr lang="ru-RU" dirty="0" err="1"/>
              <a:t>Саме</a:t>
            </a:r>
            <a:r>
              <a:rPr lang="ru-RU" dirty="0"/>
              <a:t> </a:t>
            </a:r>
            <a:r>
              <a:rPr lang="ru-RU" dirty="0" err="1"/>
              <a:t>зі</a:t>
            </a:r>
            <a:r>
              <a:rPr lang="ru-RU" dirty="0"/>
              <a:t> Львова </a:t>
            </a:r>
            <a:r>
              <a:rPr lang="ru-RU" dirty="0" err="1"/>
              <a:t>п’янкий</a:t>
            </a:r>
            <a:r>
              <a:rPr lang="ru-RU" dirty="0"/>
              <a:t> аромат </a:t>
            </a:r>
            <a:r>
              <a:rPr lang="ru-RU" dirty="0" err="1"/>
              <a:t>кави</a:t>
            </a:r>
            <a:r>
              <a:rPr lang="ru-RU" dirty="0"/>
              <a:t> </a:t>
            </a:r>
            <a:r>
              <a:rPr lang="ru-RU" dirty="0" err="1"/>
              <a:t>розлетівся</a:t>
            </a:r>
            <a:r>
              <a:rPr lang="ru-RU" dirty="0"/>
              <a:t> невидимою </a:t>
            </a:r>
            <a:r>
              <a:rPr lang="ru-RU" dirty="0" err="1"/>
              <a:t>вуаллю</a:t>
            </a:r>
            <a:r>
              <a:rPr lang="ru-RU" dirty="0"/>
              <a:t> по </a:t>
            </a:r>
            <a:r>
              <a:rPr lang="ru-RU" dirty="0" err="1"/>
              <a:t>Європі</a:t>
            </a:r>
            <a:r>
              <a:rPr lang="ru-RU" dirty="0"/>
              <a:t>, </a:t>
            </a:r>
            <a:r>
              <a:rPr lang="ru-RU" dirty="0" err="1"/>
              <a:t>заходячи</a:t>
            </a:r>
            <a:r>
              <a:rPr lang="ru-RU" dirty="0"/>
              <a:t> в </a:t>
            </a:r>
            <a:r>
              <a:rPr lang="ru-RU" dirty="0" err="1"/>
              <a:t>кожну</a:t>
            </a:r>
            <a:r>
              <a:rPr lang="ru-RU" dirty="0"/>
              <a:t> </a:t>
            </a:r>
            <a:r>
              <a:rPr lang="ru-RU" dirty="0" err="1"/>
              <a:t>домівку</a:t>
            </a:r>
            <a:r>
              <a:rPr lang="ru-RU" dirty="0"/>
              <a:t> та душу. </a:t>
            </a:r>
          </a:p>
          <a:p>
            <a:pPr marL="18288" indent="0">
              <a:buNone/>
            </a:pPr>
            <a:r>
              <a:rPr lang="ru-RU" dirty="0" err="1"/>
              <a:t>Віденці</a:t>
            </a:r>
            <a:r>
              <a:rPr lang="ru-RU" dirty="0"/>
              <a:t> </a:t>
            </a:r>
            <a:r>
              <a:rPr lang="ru-RU" dirty="0" err="1"/>
              <a:t>увіковічнили</a:t>
            </a:r>
            <a:r>
              <a:rPr lang="ru-RU" dirty="0"/>
              <a:t> заслуги </a:t>
            </a:r>
            <a:r>
              <a:rPr lang="ru-RU" dirty="0" err="1"/>
              <a:t>видатного</a:t>
            </a:r>
            <a:r>
              <a:rPr lang="ru-RU" dirty="0"/>
              <a:t> </a:t>
            </a:r>
            <a:r>
              <a:rPr lang="ru-RU" dirty="0" err="1"/>
              <a:t>українця</a:t>
            </a:r>
            <a:r>
              <a:rPr lang="ru-RU" dirty="0"/>
              <a:t> </a:t>
            </a:r>
            <a:r>
              <a:rPr lang="ru-RU" dirty="0" err="1"/>
              <a:t>пам'ятником</a:t>
            </a:r>
            <a:r>
              <a:rPr lang="ru-RU" dirty="0"/>
              <a:t> в </a:t>
            </a:r>
            <a:r>
              <a:rPr lang="ru-RU" dirty="0" err="1"/>
              <a:t>центрі</a:t>
            </a:r>
            <a:r>
              <a:rPr lang="ru-RU" dirty="0"/>
              <a:t> </a:t>
            </a:r>
            <a:r>
              <a:rPr lang="ru-RU" dirty="0" err="1"/>
              <a:t>міста</a:t>
            </a:r>
            <a:r>
              <a:rPr lang="ru-RU" dirty="0"/>
              <a:t> на </a:t>
            </a:r>
            <a:r>
              <a:rPr lang="ru-RU" dirty="0" err="1"/>
              <a:t>однойменній</a:t>
            </a:r>
            <a:r>
              <a:rPr lang="ru-RU" dirty="0"/>
              <a:t> </a:t>
            </a:r>
            <a:r>
              <a:rPr lang="ru-RU" b="1" dirty="0" err="1"/>
              <a:t>віденській</a:t>
            </a:r>
            <a:r>
              <a:rPr lang="ru-RU" b="1" dirty="0"/>
              <a:t> </a:t>
            </a:r>
            <a:r>
              <a:rPr lang="ru-RU" b="1" dirty="0" err="1"/>
              <a:t>вулиці</a:t>
            </a:r>
            <a:r>
              <a:rPr lang="ru-RU" b="1" dirty="0"/>
              <a:t> </a:t>
            </a:r>
            <a:r>
              <a:rPr lang="fr-FR" b="1" dirty="0"/>
              <a:t>Kolschitzky</a:t>
            </a:r>
            <a:r>
              <a:rPr lang="fr-FR" dirty="0"/>
              <a:t>. </a:t>
            </a:r>
          </a:p>
          <a:p>
            <a:pPr marL="18288" indent="0">
              <a:buNone/>
            </a:pPr>
            <a:r>
              <a:rPr lang="ru-RU" dirty="0"/>
              <a:t>Тому, </a:t>
            </a:r>
            <a:r>
              <a:rPr lang="ru-RU" dirty="0" err="1"/>
              <a:t>якої</a:t>
            </a:r>
            <a:r>
              <a:rPr lang="ru-RU" dirty="0"/>
              <a:t> б марки </a:t>
            </a:r>
            <a:r>
              <a:rPr lang="ru-RU" dirty="0" err="1"/>
              <a:t>каву</a:t>
            </a:r>
            <a:r>
              <a:rPr lang="ru-RU" dirty="0"/>
              <a:t> Ви не пили, </a:t>
            </a:r>
            <a:r>
              <a:rPr lang="ru-RU" dirty="0" err="1"/>
              <a:t>які</a:t>
            </a:r>
            <a:r>
              <a:rPr lang="ru-RU" dirty="0"/>
              <a:t> б бренди не </a:t>
            </a:r>
            <a:r>
              <a:rPr lang="ru-RU" dirty="0" err="1"/>
              <a:t>позиціонували</a:t>
            </a:r>
            <a:r>
              <a:rPr lang="ru-RU" dirty="0"/>
              <a:t> </a:t>
            </a:r>
            <a:r>
              <a:rPr lang="ru-RU" dirty="0" err="1"/>
              <a:t>її</a:t>
            </a:r>
            <a:r>
              <a:rPr lang="ru-RU" dirty="0"/>
              <a:t>, як </a:t>
            </a:r>
            <a:r>
              <a:rPr lang="ru-RU" dirty="0" err="1"/>
              <a:t>власне</a:t>
            </a:r>
            <a:r>
              <a:rPr lang="ru-RU" dirty="0"/>
              <a:t> </a:t>
            </a:r>
            <a:r>
              <a:rPr lang="ru-RU" dirty="0" err="1"/>
              <a:t>творіння</a:t>
            </a:r>
            <a:r>
              <a:rPr lang="ru-RU" dirty="0"/>
              <a:t>, вона </a:t>
            </a:r>
            <a:r>
              <a:rPr lang="ru-RU" dirty="0" err="1"/>
              <a:t>всеодно</a:t>
            </a:r>
            <a:r>
              <a:rPr lang="ru-RU" dirty="0"/>
              <a:t> </a:t>
            </a:r>
            <a:r>
              <a:rPr lang="ru-RU" dirty="0" err="1"/>
              <a:t>має</a:t>
            </a:r>
            <a:r>
              <a:rPr lang="ru-RU" dirty="0"/>
              <a:t> </a:t>
            </a:r>
            <a:r>
              <a:rPr lang="ru-RU" dirty="0" err="1"/>
              <a:t>українське</a:t>
            </a:r>
            <a:r>
              <a:rPr lang="ru-RU" dirty="0"/>
              <a:t>, а </a:t>
            </a:r>
            <a:r>
              <a:rPr lang="ru-RU" dirty="0" err="1"/>
              <a:t>саме</a:t>
            </a:r>
            <a:r>
              <a:rPr lang="ru-RU" dirty="0"/>
              <a:t>, </a:t>
            </a:r>
            <a:r>
              <a:rPr lang="ru-RU" dirty="0" err="1"/>
              <a:t>львівське</a:t>
            </a:r>
            <a:r>
              <a:rPr lang="ru-RU" dirty="0"/>
              <a:t> </a:t>
            </a:r>
            <a:r>
              <a:rPr lang="ru-RU" dirty="0" err="1"/>
              <a:t>походження</a:t>
            </a:r>
            <a:r>
              <a:rPr lang="ru-RU" dirty="0"/>
              <a:t>!</a:t>
            </a:r>
          </a:p>
          <a:p>
            <a:endParaRPr lang="uk-UA" dirty="0"/>
          </a:p>
        </p:txBody>
      </p:sp>
      <p:sp>
        <p:nvSpPr>
          <p:cNvPr id="3" name="Заголовок 2"/>
          <p:cNvSpPr>
            <a:spLocks noGrp="1"/>
          </p:cNvSpPr>
          <p:nvPr>
            <p:ph type="title"/>
          </p:nvPr>
        </p:nvSpPr>
        <p:spPr>
          <a:xfrm>
            <a:off x="683568" y="2209"/>
            <a:ext cx="7543800" cy="914400"/>
          </a:xfrm>
        </p:spPr>
        <p:txBody>
          <a:bodyPr/>
          <a:lstStyle/>
          <a:p>
            <a:pPr algn="ctr"/>
            <a:r>
              <a:rPr lang="uk-UA" dirty="0" smtClean="0"/>
              <a:t>Історія </a:t>
            </a:r>
            <a:r>
              <a:rPr lang="en-US" dirty="0" smtClean="0"/>
              <a:t>“</a:t>
            </a:r>
            <a:r>
              <a:rPr lang="uk-UA" dirty="0" smtClean="0"/>
              <a:t>Кави зі Львова</a:t>
            </a:r>
            <a:r>
              <a:rPr lang="en-US" dirty="0" smtClean="0"/>
              <a:t>”</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84" y="1268760"/>
            <a:ext cx="2857500" cy="3810000"/>
          </a:xfrm>
          <a:prstGeom prst="rect">
            <a:avLst/>
          </a:prstGeom>
        </p:spPr>
      </p:pic>
    </p:spTree>
    <p:extLst>
      <p:ext uri="{BB962C8B-B14F-4D97-AF65-F5344CB8AC3E}">
        <p14:creationId xmlns:p14="http://schemas.microsoft.com/office/powerpoint/2010/main" val="944337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332656"/>
            <a:ext cx="6264696" cy="6192688"/>
          </a:xfrm>
        </p:spPr>
        <p:txBody>
          <a:bodyPr>
            <a:noAutofit/>
          </a:bodyPr>
          <a:lstStyle/>
          <a:p>
            <a:pPr marL="18288" indent="0" algn="ctr">
              <a:lnSpc>
                <a:spcPct val="115000"/>
              </a:lnSpc>
              <a:spcAft>
                <a:spcPts val="1000"/>
              </a:spcAft>
              <a:buNone/>
            </a:pPr>
            <a:r>
              <a:rPr lang="uk-UA" sz="1400" dirty="0">
                <a:effectLst/>
                <a:latin typeface="Calibri"/>
                <a:ea typeface="Calibri"/>
                <a:cs typeface="Times New Roman"/>
              </a:rPr>
              <a:t>Ресторан “У темряві”</a:t>
            </a:r>
            <a:endParaRPr lang="ru-RU" sz="1400" dirty="0">
              <a:effectLst/>
              <a:latin typeface="Calibri"/>
              <a:ea typeface="Calibri"/>
              <a:cs typeface="Times New Roman"/>
            </a:endParaRPr>
          </a:p>
          <a:p>
            <a:pPr marL="18288" indent="0">
              <a:lnSpc>
                <a:spcPct val="115000"/>
              </a:lnSpc>
              <a:spcAft>
                <a:spcPts val="1000"/>
              </a:spcAft>
              <a:buNone/>
            </a:pPr>
            <a:r>
              <a:rPr lang="uk-UA" sz="1100" b="1" dirty="0">
                <a:effectLst/>
                <a:latin typeface="Calibri"/>
                <a:ea typeface="Calibri"/>
                <a:cs typeface="Times New Roman"/>
              </a:rPr>
              <a:t>Розташування: вул. Дорошенка, 17</a:t>
            </a:r>
            <a:endParaRPr lang="ru-RU" sz="1100" dirty="0">
              <a:effectLst/>
              <a:latin typeface="Calibri"/>
              <a:ea typeface="Calibri"/>
              <a:cs typeface="Times New Roman"/>
            </a:endParaRPr>
          </a:p>
          <a:p>
            <a:pPr marL="18288" indent="0">
              <a:lnSpc>
                <a:spcPct val="115000"/>
              </a:lnSpc>
              <a:spcAft>
                <a:spcPts val="1000"/>
              </a:spcAft>
              <a:buNone/>
            </a:pPr>
            <a:r>
              <a:rPr lang="uk-UA" sz="1100" b="1" dirty="0">
                <a:effectLst/>
                <a:latin typeface="Calibri"/>
                <a:ea typeface="Calibri"/>
                <a:cs typeface="Times New Roman"/>
              </a:rPr>
              <a:t>Телефон: 032 253 00 03</a:t>
            </a:r>
            <a:endParaRPr lang="ru-RU" sz="1100" dirty="0">
              <a:effectLst/>
              <a:latin typeface="Calibri"/>
              <a:ea typeface="Calibri"/>
              <a:cs typeface="Times New Roman"/>
            </a:endParaRPr>
          </a:p>
          <a:p>
            <a:pPr marL="18288" indent="0">
              <a:lnSpc>
                <a:spcPct val="115000"/>
              </a:lnSpc>
              <a:spcAft>
                <a:spcPts val="1000"/>
              </a:spcAft>
              <a:buNone/>
            </a:pPr>
            <a:r>
              <a:rPr lang="uk-UA" sz="1100" b="1" dirty="0">
                <a:effectLst/>
                <a:latin typeface="Calibri"/>
                <a:ea typeface="Calibri"/>
                <a:cs typeface="Times New Roman"/>
              </a:rPr>
              <a:t>Години роботи: 10:00-23:00</a:t>
            </a:r>
            <a:endParaRPr lang="ru-RU" sz="1100" dirty="0">
              <a:effectLst/>
              <a:latin typeface="Calibri"/>
              <a:ea typeface="Calibri"/>
              <a:cs typeface="Times New Roman"/>
            </a:endParaRPr>
          </a:p>
          <a:p>
            <a:pPr marL="18288" indent="0">
              <a:lnSpc>
                <a:spcPct val="115000"/>
              </a:lnSpc>
              <a:spcAft>
                <a:spcPts val="1000"/>
              </a:spcAft>
              <a:buNone/>
            </a:pPr>
            <a:r>
              <a:rPr lang="uk-UA" sz="1100" dirty="0">
                <a:effectLst/>
                <a:latin typeface="Calibri"/>
                <a:ea typeface="Calibri"/>
                <a:cs typeface="Times New Roman"/>
              </a:rPr>
              <a:t> </a:t>
            </a:r>
            <a:r>
              <a:rPr lang="uk-UA" sz="1100" dirty="0" smtClean="0">
                <a:effectLst/>
                <a:latin typeface="Calibri"/>
                <a:ea typeface="Calibri"/>
                <a:cs typeface="Times New Roman"/>
              </a:rPr>
              <a:t>Тут </a:t>
            </a:r>
            <a:r>
              <a:rPr lang="uk-UA" sz="1100" dirty="0">
                <a:effectLst/>
                <a:latin typeface="Calibri"/>
                <a:ea typeface="Calibri"/>
                <a:cs typeface="Times New Roman"/>
              </a:rPr>
              <a:t>панує така абсолютна темрява, яку неможливо уявити, навіть якщо заплющити очі. Ресторан “У темряві” на Дорошенка, 17 не заманює відвідувачів нестандартними інтер’єрами чи живою музикою, не спокушає низькими цінами та акційними пропозиціями – однак надає унікальну можливість побувати у світі незрячих, пережити екстремальні емоції та збагнути, наскільки гострими можуть стати власні слухові, зорові і тактильні відчуття.</a:t>
            </a:r>
            <a:endParaRPr lang="ru-RU" sz="1100" dirty="0">
              <a:effectLst/>
              <a:latin typeface="Calibri"/>
              <a:ea typeface="Calibri"/>
              <a:cs typeface="Times New Roman"/>
            </a:endParaRPr>
          </a:p>
          <a:p>
            <a:pPr marL="18288" indent="0">
              <a:lnSpc>
                <a:spcPct val="115000"/>
              </a:lnSpc>
              <a:spcAft>
                <a:spcPts val="1000"/>
              </a:spcAft>
              <a:buNone/>
            </a:pPr>
            <a:r>
              <a:rPr lang="uk-UA" sz="1100" dirty="0">
                <a:effectLst/>
                <a:latin typeface="Calibri"/>
                <a:ea typeface="Calibri"/>
                <a:cs typeface="Times New Roman"/>
              </a:rPr>
              <a:t>Вже на вході вам запропонують залишити у сейфі мобільні телефони, ліхтарики, запальнички та будь-які інші предмети, котрі можуть стати джерелами світла. Хвилюватися не варто – адміністрація несе за них відповідальність. Замовлення потрібно зробити на вході і також фактично “наосліп” – у меню відсутні назви та інгредієнти. Страви діляться на категорії: м’ясні, овочеві тощо. Однак яке саме м’ясо буде у Вашому гарнірі чи з яких овочів складатиметься салат – таємниця. Вже після подачі замовлення Ви дізнаєтеся, що ж саме на Вашій тарілці та який напій у Вашій склянці. </a:t>
            </a:r>
            <a:endParaRPr lang="ru-RU" sz="1100" dirty="0">
              <a:effectLst/>
              <a:latin typeface="Calibri"/>
              <a:ea typeface="Calibri"/>
              <a:cs typeface="Times New Roman"/>
            </a:endParaRPr>
          </a:p>
          <a:p>
            <a:pPr marL="18288" indent="0">
              <a:lnSpc>
                <a:spcPct val="115000"/>
              </a:lnSpc>
              <a:spcAft>
                <a:spcPts val="1000"/>
              </a:spcAft>
              <a:buNone/>
            </a:pPr>
            <a:r>
              <a:rPr lang="uk-UA" sz="1100" dirty="0" smtClean="0">
                <a:effectLst/>
                <a:latin typeface="Calibri"/>
                <a:ea typeface="Calibri"/>
                <a:cs typeface="Times New Roman"/>
              </a:rPr>
              <a:t>Ціни </a:t>
            </a:r>
            <a:r>
              <a:rPr lang="uk-UA" sz="1100" dirty="0">
                <a:effectLst/>
                <a:latin typeface="Calibri"/>
                <a:ea typeface="Calibri"/>
                <a:cs typeface="Times New Roman"/>
              </a:rPr>
              <a:t>не низькі, однак порції великі. Розрахунок відбувається при вході або на виході після відвідин. Якщо Ви не вживаєте певних продуктів – попередьте про це на вході, і їх виключать з Вашого замовлення. Також не варто хвилюватися щодо чистоти – світло на кухні є :)</a:t>
            </a:r>
            <a:endParaRPr lang="ru-RU" sz="1100" dirty="0">
              <a:effectLst/>
              <a:latin typeface="Calibri"/>
              <a:ea typeface="Calibri"/>
              <a:cs typeface="Times New Roman"/>
            </a:endParaRPr>
          </a:p>
          <a:p>
            <a:pPr marL="18288" indent="0">
              <a:lnSpc>
                <a:spcPct val="115000"/>
              </a:lnSpc>
              <a:spcAft>
                <a:spcPts val="1000"/>
              </a:spcAft>
              <a:buNone/>
            </a:pPr>
            <a:r>
              <a:rPr lang="uk-UA" sz="1100" dirty="0">
                <a:effectLst/>
                <a:latin typeface="Calibri"/>
                <a:ea typeface="Calibri"/>
                <a:cs typeface="Times New Roman"/>
              </a:rPr>
              <a:t>Після усіх “вхідних” процедур офіціант з пристроєм нічного бачення супроводить Вас до столика. В ресторані є три зали, які відрізняються… підлогою. Саме так: за неможливості бачити, інтер’єр твориться з допомогою можливості відчувати. Стіни оббиті м’якою захисною тканиною, тому ризик отримати синець зведений до мінімуму. </a:t>
            </a:r>
            <a:r>
              <a:rPr lang="uk-UA" sz="1100" dirty="0" smtClean="0">
                <a:effectLst/>
                <a:latin typeface="Calibri"/>
                <a:ea typeface="Calibri"/>
                <a:cs typeface="Times New Roman"/>
              </a:rPr>
              <a:t>Також </a:t>
            </a:r>
            <a:r>
              <a:rPr lang="uk-UA" sz="1100" dirty="0">
                <a:effectLst/>
                <a:latin typeface="Calibri"/>
                <a:ea typeface="Calibri"/>
                <a:cs typeface="Times New Roman"/>
              </a:rPr>
              <a:t>всі охочі зможуть випробувати себе у ролі художника, а на виході підняти собі настрій намальованими наосліп “шедеврами</a:t>
            </a:r>
            <a:r>
              <a:rPr lang="uk-UA" sz="1100" dirty="0" smtClean="0">
                <a:effectLst/>
                <a:latin typeface="Calibri"/>
                <a:ea typeface="Calibri"/>
                <a:cs typeface="Times New Roman"/>
              </a:rPr>
              <a:t>”.</a:t>
            </a:r>
            <a:endParaRPr lang="ru-RU" sz="1100" dirty="0">
              <a:effectLst/>
              <a:latin typeface="Calibri"/>
              <a:ea typeface="Calibri"/>
              <a:cs typeface="Times New Roman"/>
            </a:endParaRPr>
          </a:p>
        </p:txBody>
      </p:sp>
      <p:pic>
        <p:nvPicPr>
          <p:cNvPr id="4" name="Рисунок 3"/>
          <p:cNvPicPr/>
          <p:nvPr/>
        </p:nvPicPr>
        <p:blipFill>
          <a:blip r:embed="rId2">
            <a:extLst>
              <a:ext uri="{28A0092B-C50C-407E-A947-70E740481C1C}">
                <a14:useLocalDpi xmlns:a14="http://schemas.microsoft.com/office/drawing/2010/main" val="0"/>
              </a:ext>
            </a:extLst>
          </a:blip>
          <a:stretch>
            <a:fillRect/>
          </a:stretch>
        </p:blipFill>
        <p:spPr>
          <a:xfrm>
            <a:off x="6485649" y="445350"/>
            <a:ext cx="2627784" cy="2736304"/>
          </a:xfrm>
          <a:prstGeom prst="rect">
            <a:avLst/>
          </a:prstGeom>
        </p:spPr>
      </p:pic>
    </p:spTree>
    <p:extLst>
      <p:ext uri="{BB962C8B-B14F-4D97-AF65-F5344CB8AC3E}">
        <p14:creationId xmlns:p14="http://schemas.microsoft.com/office/powerpoint/2010/main" val="2831082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23928" y="260648"/>
            <a:ext cx="5112568" cy="6912768"/>
          </a:xfrm>
        </p:spPr>
        <p:txBody>
          <a:bodyPr>
            <a:normAutofit fontScale="55000" lnSpcReduction="20000"/>
          </a:bodyPr>
          <a:lstStyle/>
          <a:p>
            <a:pPr marL="18288" indent="0" algn="ctr">
              <a:lnSpc>
                <a:spcPct val="115000"/>
              </a:lnSpc>
              <a:spcAft>
                <a:spcPts val="1000"/>
              </a:spcAft>
              <a:buNone/>
            </a:pPr>
            <a:r>
              <a:rPr lang="uk-UA" sz="2400" b="1" dirty="0">
                <a:effectLst/>
                <a:latin typeface="Calibri"/>
                <a:ea typeface="Calibri"/>
                <a:cs typeface="Times New Roman"/>
              </a:rPr>
              <a:t>Копальня кави</a:t>
            </a:r>
            <a:endParaRPr lang="ru-RU" sz="1800" dirty="0">
              <a:effectLst/>
              <a:latin typeface="Calibri"/>
              <a:ea typeface="Calibri"/>
              <a:cs typeface="Times New Roman"/>
            </a:endParaRPr>
          </a:p>
          <a:p>
            <a:pPr marL="18288" indent="0">
              <a:lnSpc>
                <a:spcPct val="115000"/>
              </a:lnSpc>
              <a:spcAft>
                <a:spcPts val="1000"/>
              </a:spcAft>
              <a:buNone/>
            </a:pPr>
            <a:r>
              <a:rPr lang="uk-UA" sz="2400" b="1" dirty="0">
                <a:effectLst/>
                <a:latin typeface="Calibri"/>
                <a:ea typeface="Calibri"/>
                <a:cs typeface="Times New Roman"/>
              </a:rPr>
              <a:t>Розташування: пл. Ринок, 10</a:t>
            </a:r>
            <a:endParaRPr lang="ru-RU" sz="1800" dirty="0">
              <a:effectLst/>
              <a:latin typeface="Calibri"/>
              <a:ea typeface="Calibri"/>
              <a:cs typeface="Times New Roman"/>
            </a:endParaRPr>
          </a:p>
          <a:p>
            <a:pPr marL="18288" indent="0">
              <a:lnSpc>
                <a:spcPct val="115000"/>
              </a:lnSpc>
              <a:spcAft>
                <a:spcPts val="1000"/>
              </a:spcAft>
              <a:buNone/>
            </a:pPr>
            <a:r>
              <a:rPr lang="uk-UA" sz="2400" b="1" dirty="0">
                <a:effectLst/>
                <a:latin typeface="Calibri"/>
                <a:ea typeface="Calibri"/>
                <a:cs typeface="Times New Roman"/>
              </a:rPr>
              <a:t>Телефон: (067) 670 61 06</a:t>
            </a:r>
            <a:endParaRPr lang="ru-RU" sz="1800" dirty="0">
              <a:effectLst/>
              <a:latin typeface="Calibri"/>
              <a:ea typeface="Calibri"/>
              <a:cs typeface="Times New Roman"/>
            </a:endParaRPr>
          </a:p>
          <a:p>
            <a:pPr marL="18288" indent="0">
              <a:lnSpc>
                <a:spcPct val="115000"/>
              </a:lnSpc>
              <a:spcAft>
                <a:spcPts val="1000"/>
              </a:spcAft>
              <a:buNone/>
            </a:pPr>
            <a:r>
              <a:rPr lang="uk-UA" sz="2400" b="1" dirty="0">
                <a:effectLst/>
                <a:latin typeface="Calibri"/>
                <a:ea typeface="Calibri"/>
                <a:cs typeface="Times New Roman"/>
              </a:rPr>
              <a:t>Години роботи: 08:00-02:00</a:t>
            </a:r>
            <a:endParaRPr lang="ru-RU" sz="1800" dirty="0">
              <a:effectLst/>
              <a:latin typeface="Calibri"/>
              <a:ea typeface="Calibri"/>
              <a:cs typeface="Times New Roman"/>
            </a:endParaRPr>
          </a:p>
          <a:p>
            <a:pPr marL="18288" indent="0">
              <a:lnSpc>
                <a:spcPct val="115000"/>
              </a:lnSpc>
              <a:spcAft>
                <a:spcPts val="1000"/>
              </a:spcAft>
              <a:buNone/>
            </a:pPr>
            <a:r>
              <a:rPr lang="uk-UA" sz="2400" dirty="0">
                <a:effectLst/>
                <a:latin typeface="Calibri"/>
                <a:ea typeface="Calibri"/>
                <a:cs typeface="Times New Roman"/>
              </a:rPr>
              <a:t> </a:t>
            </a:r>
            <a:r>
              <a:rPr lang="uk-UA" sz="2400" dirty="0" smtClean="0">
                <a:effectLst/>
                <a:latin typeface="Calibri"/>
                <a:ea typeface="Calibri"/>
                <a:cs typeface="Times New Roman"/>
              </a:rPr>
              <a:t>Якщо </a:t>
            </a:r>
            <a:r>
              <a:rPr lang="uk-UA" sz="2400" dirty="0">
                <a:effectLst/>
                <a:latin typeface="Calibri"/>
                <a:ea typeface="Calibri"/>
                <a:cs typeface="Times New Roman"/>
              </a:rPr>
              <a:t>Ви любите каву, сучасне мистецтво, хочете бути в центрі подій та відчути себе туристом у рідному місті – завітайте до “Копальні кави” на площі Ринок. Цей заклад розрахований у першу чергу саме на туристів – тут можна не лише поїсти, а й придбати сувенірну продукцію, книги, напої, каву, провести фотосесію, чи потрапити на мистецькі </a:t>
            </a:r>
            <a:r>
              <a:rPr lang="uk-UA" sz="2400" dirty="0" err="1">
                <a:effectLst/>
                <a:latin typeface="Calibri"/>
                <a:ea typeface="Calibri"/>
                <a:cs typeface="Times New Roman"/>
              </a:rPr>
              <a:t>перформанси</a:t>
            </a:r>
            <a:r>
              <a:rPr lang="uk-UA" sz="2400" dirty="0">
                <a:effectLst/>
                <a:latin typeface="Calibri"/>
                <a:ea typeface="Calibri"/>
                <a:cs typeface="Times New Roman"/>
              </a:rPr>
              <a:t>, які відбуваються в “Копальні” доволі часто. </a:t>
            </a:r>
            <a:endParaRPr lang="ru-RU" sz="1800" dirty="0">
              <a:effectLst/>
              <a:latin typeface="Calibri"/>
              <a:ea typeface="Calibri"/>
              <a:cs typeface="Times New Roman"/>
            </a:endParaRPr>
          </a:p>
          <a:p>
            <a:pPr marL="18288" indent="0">
              <a:lnSpc>
                <a:spcPct val="115000"/>
              </a:lnSpc>
              <a:spcAft>
                <a:spcPts val="1000"/>
              </a:spcAft>
              <a:buNone/>
            </a:pPr>
            <a:r>
              <a:rPr lang="uk-UA" sz="2400" dirty="0">
                <a:effectLst/>
                <a:latin typeface="Calibri"/>
                <a:ea typeface="Calibri"/>
                <a:cs typeface="Times New Roman"/>
              </a:rPr>
              <a:t>Величезна територія, розділена на окремі тематичні зали, та постійний наплив відвідувачів не залишають місця для камерності чи романтики – натомість тут панує атмосфера активності та драйву. Безумовною “родзинкою” закладу є можливість відвідати штольню у підвалі, де стилізовано процес видобутку кави. Вдень сюди спускаються з ліхтариком та у касках, ввечері в штольні відчиняє двері шахтарське кафе (сидіти тут доведеться у напівтемряві). Заклад пропонує скоштувати каву власного приготування, а ввічливі офіціанти дуже цікаво пояснюють, як її правильно пити. Обслуговування швидке, щоправда, деколи доведеться зачекати, поки принесуть замовлення (дається взнаки популярність закладу). Один з мінусів – не надто охайні туалети. </a:t>
            </a:r>
            <a:endParaRPr lang="ru-RU" sz="1800" dirty="0">
              <a:effectLst/>
              <a:latin typeface="Calibri"/>
              <a:ea typeface="Calibri"/>
              <a:cs typeface="Times New Roman"/>
            </a:endParaRPr>
          </a:p>
          <a:p>
            <a:pPr marL="18288" indent="0">
              <a:lnSpc>
                <a:spcPct val="115000"/>
              </a:lnSpc>
              <a:spcAft>
                <a:spcPts val="1000"/>
              </a:spcAft>
              <a:buNone/>
            </a:pPr>
            <a:r>
              <a:rPr lang="uk-UA" sz="2400" dirty="0">
                <a:effectLst/>
                <a:latin typeface="Calibri"/>
                <a:ea typeface="Calibri"/>
                <a:cs typeface="Times New Roman"/>
              </a:rPr>
              <a:t>В інтер’єрі є багато цікавих дрібничок, фонова музика приємна, хоч і дещо </a:t>
            </a:r>
            <a:r>
              <a:rPr lang="uk-UA" sz="2400" dirty="0" err="1">
                <a:effectLst/>
                <a:latin typeface="Calibri"/>
                <a:ea typeface="Calibri"/>
                <a:cs typeface="Times New Roman"/>
              </a:rPr>
              <a:t>загучна</a:t>
            </a:r>
            <a:r>
              <a:rPr lang="uk-UA" sz="2400" dirty="0">
                <a:effectLst/>
                <a:latin typeface="Calibri"/>
                <a:ea typeface="Calibri"/>
                <a:cs typeface="Times New Roman"/>
              </a:rPr>
              <a:t> у штольні. Вибір страв у меню достатній для того, щоб втамувати голод, є пиво і декілька закусок до нього, кави, ясна річ, багато. Любителі солодкого теж знайдуть для себе щось смачненьке.</a:t>
            </a:r>
            <a:endParaRPr lang="ru-RU" sz="1800" dirty="0">
              <a:effectLst/>
              <a:latin typeface="Calibri"/>
              <a:ea typeface="Calibri"/>
              <a:cs typeface="Times New Roman"/>
            </a:endParaRPr>
          </a:p>
          <a:p>
            <a:pPr marL="18288" indent="0">
              <a:lnSpc>
                <a:spcPct val="115000"/>
              </a:lnSpc>
              <a:spcAft>
                <a:spcPts val="1000"/>
              </a:spcAft>
              <a:buNone/>
            </a:pPr>
            <a:r>
              <a:rPr lang="uk-UA" sz="2400" dirty="0">
                <a:effectLst/>
                <a:latin typeface="Calibri"/>
                <a:ea typeface="Calibri"/>
                <a:cs typeface="Times New Roman"/>
              </a:rPr>
              <a:t>Загалом “Копальня кави” ідеальне місце для тих, хто хоче випити доброї кави, насолодитися атракціями та наблизитися до мистецького життя Львова.</a:t>
            </a:r>
            <a:endParaRPr lang="ru-RU" sz="1800" dirty="0">
              <a:effectLst/>
              <a:latin typeface="Calibri"/>
              <a:ea typeface="Calibri"/>
              <a:cs typeface="Times New Roman"/>
            </a:endParaRPr>
          </a:p>
          <a:p>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84" y="3800483"/>
            <a:ext cx="3419872" cy="228789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84" y="908720"/>
            <a:ext cx="3419872" cy="2398794"/>
          </a:xfrm>
          <a:prstGeom prst="rect">
            <a:avLst/>
          </a:prstGeom>
        </p:spPr>
      </p:pic>
    </p:spTree>
    <p:extLst>
      <p:ext uri="{BB962C8B-B14F-4D97-AF65-F5344CB8AC3E}">
        <p14:creationId xmlns:p14="http://schemas.microsoft.com/office/powerpoint/2010/main" val="1534896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260648"/>
            <a:ext cx="5076056" cy="6912768"/>
          </a:xfrm>
        </p:spPr>
        <p:txBody>
          <a:bodyPr>
            <a:normAutofit fontScale="55000" lnSpcReduction="20000"/>
          </a:bodyPr>
          <a:lstStyle/>
          <a:p>
            <a:pPr marL="18288" indent="0" algn="ctr">
              <a:lnSpc>
                <a:spcPct val="115000"/>
              </a:lnSpc>
              <a:spcAft>
                <a:spcPts val="1000"/>
              </a:spcAft>
              <a:buNone/>
            </a:pPr>
            <a:r>
              <a:rPr lang="uk-UA" sz="2400" b="1" dirty="0">
                <a:effectLst/>
                <a:latin typeface="Calibri"/>
                <a:ea typeface="Calibri"/>
                <a:cs typeface="Times New Roman"/>
              </a:rPr>
              <a:t>Гасова </a:t>
            </a:r>
            <a:r>
              <a:rPr lang="uk-UA" sz="2400" b="1" dirty="0" err="1">
                <a:effectLst/>
                <a:latin typeface="Calibri"/>
                <a:ea typeface="Calibri"/>
                <a:cs typeface="Times New Roman"/>
              </a:rPr>
              <a:t>Лямпа</a:t>
            </a:r>
            <a:endParaRPr lang="ru-RU" sz="1800" dirty="0">
              <a:effectLst/>
              <a:latin typeface="Calibri"/>
              <a:ea typeface="Calibri"/>
              <a:cs typeface="Times New Roman"/>
            </a:endParaRPr>
          </a:p>
          <a:p>
            <a:pPr marL="18288" indent="0">
              <a:lnSpc>
                <a:spcPct val="115000"/>
              </a:lnSpc>
              <a:spcAft>
                <a:spcPts val="1000"/>
              </a:spcAft>
              <a:buNone/>
            </a:pPr>
            <a:r>
              <a:rPr lang="uk-UA" sz="2400" b="1" dirty="0">
                <a:effectLst/>
                <a:latin typeface="Calibri"/>
                <a:ea typeface="Calibri"/>
                <a:cs typeface="Times New Roman"/>
              </a:rPr>
              <a:t>Розташування: вул. Вірменська, 20</a:t>
            </a:r>
            <a:endParaRPr lang="ru-RU" sz="1800" dirty="0">
              <a:effectLst/>
              <a:latin typeface="Calibri"/>
              <a:ea typeface="Calibri"/>
              <a:cs typeface="Times New Roman"/>
            </a:endParaRPr>
          </a:p>
          <a:p>
            <a:pPr marL="18288" indent="0">
              <a:lnSpc>
                <a:spcPct val="115000"/>
              </a:lnSpc>
              <a:spcAft>
                <a:spcPts val="1000"/>
              </a:spcAft>
              <a:buNone/>
            </a:pPr>
            <a:r>
              <a:rPr lang="uk-UA" sz="2400" b="1" dirty="0">
                <a:effectLst/>
                <a:latin typeface="Calibri"/>
                <a:ea typeface="Calibri"/>
                <a:cs typeface="Times New Roman"/>
              </a:rPr>
              <a:t>Телефон: 050 371 09 08</a:t>
            </a:r>
            <a:endParaRPr lang="ru-RU" sz="1800" dirty="0">
              <a:effectLst/>
              <a:latin typeface="Calibri"/>
              <a:ea typeface="Calibri"/>
              <a:cs typeface="Times New Roman"/>
            </a:endParaRPr>
          </a:p>
          <a:p>
            <a:pPr marL="18288" indent="0">
              <a:lnSpc>
                <a:spcPct val="115000"/>
              </a:lnSpc>
              <a:spcAft>
                <a:spcPts val="1000"/>
              </a:spcAft>
              <a:buNone/>
            </a:pPr>
            <a:r>
              <a:rPr lang="uk-UA" sz="2400" b="1" dirty="0">
                <a:effectLst/>
                <a:latin typeface="Calibri"/>
                <a:ea typeface="Calibri"/>
                <a:cs typeface="Times New Roman"/>
              </a:rPr>
              <a:t>Години роботи: 10:00 - 02:00</a:t>
            </a:r>
            <a:endParaRPr lang="ru-RU" sz="1800" dirty="0">
              <a:effectLst/>
              <a:latin typeface="Calibri"/>
              <a:ea typeface="Calibri"/>
              <a:cs typeface="Times New Roman"/>
            </a:endParaRPr>
          </a:p>
          <a:p>
            <a:pPr marL="18288" indent="0">
              <a:lnSpc>
                <a:spcPct val="115000"/>
              </a:lnSpc>
              <a:spcAft>
                <a:spcPts val="1000"/>
              </a:spcAft>
              <a:buNone/>
            </a:pPr>
            <a:r>
              <a:rPr lang="uk-UA" sz="2400" dirty="0">
                <a:effectLst/>
                <a:latin typeface="Calibri"/>
                <a:ea typeface="Calibri"/>
                <a:cs typeface="Times New Roman"/>
              </a:rPr>
              <a:t> </a:t>
            </a:r>
            <a:r>
              <a:rPr lang="uk-UA" sz="2400" dirty="0" smtClean="0">
                <a:effectLst/>
                <a:latin typeface="Calibri"/>
                <a:ea typeface="Calibri"/>
                <a:cs typeface="Times New Roman"/>
              </a:rPr>
              <a:t>Кажуть</a:t>
            </a:r>
            <a:r>
              <a:rPr lang="uk-UA" sz="2400" dirty="0">
                <a:effectLst/>
                <a:latin typeface="Calibri"/>
                <a:ea typeface="Calibri"/>
                <a:cs typeface="Times New Roman"/>
              </a:rPr>
              <a:t>, що </a:t>
            </a:r>
            <a:r>
              <a:rPr lang="uk-UA" sz="2400" dirty="0" err="1">
                <a:effectLst/>
                <a:latin typeface="Calibri"/>
                <a:ea typeface="Calibri"/>
                <a:cs typeface="Times New Roman"/>
              </a:rPr>
              <a:t>Лукасевич</a:t>
            </a:r>
            <a:r>
              <a:rPr lang="uk-UA" sz="2400" dirty="0">
                <a:effectLst/>
                <a:latin typeface="Calibri"/>
                <a:ea typeface="Calibri"/>
                <a:cs typeface="Times New Roman"/>
              </a:rPr>
              <a:t> з </a:t>
            </a:r>
            <a:r>
              <a:rPr lang="uk-UA" sz="2400" dirty="0" err="1">
                <a:effectLst/>
                <a:latin typeface="Calibri"/>
                <a:ea typeface="Calibri"/>
                <a:cs typeface="Times New Roman"/>
              </a:rPr>
              <a:t>Зегом</a:t>
            </a:r>
            <a:r>
              <a:rPr lang="uk-UA" sz="2400" dirty="0">
                <a:effectLst/>
                <a:latin typeface="Calibri"/>
                <a:ea typeface="Calibri"/>
                <a:cs typeface="Times New Roman"/>
              </a:rPr>
              <a:t> розробили методику дистиляції та очистки нафти (одним з продуктів якого є гас для освітлення) намагаючись зробити з нафти самогонку :) Так це чи не так, але гасова лампа, яку вони створили – зробила революцію у освітленні міст та приватних будинків. Як не важко здогадатися, саме цьому винаходу і присвячена музей-ресторація “Гасова </a:t>
            </a:r>
            <a:r>
              <a:rPr lang="uk-UA" sz="2400" dirty="0" err="1">
                <a:effectLst/>
                <a:latin typeface="Calibri"/>
                <a:ea typeface="Calibri"/>
                <a:cs typeface="Times New Roman"/>
              </a:rPr>
              <a:t>Лямпа</a:t>
            </a:r>
            <a:r>
              <a:rPr lang="uk-UA" sz="2400" dirty="0">
                <a:effectLst/>
                <a:latin typeface="Calibri"/>
                <a:ea typeface="Calibri"/>
                <a:cs typeface="Times New Roman"/>
              </a:rPr>
              <a:t>”.</a:t>
            </a:r>
            <a:endParaRPr lang="ru-RU" sz="1800" dirty="0">
              <a:effectLst/>
              <a:latin typeface="Calibri"/>
              <a:ea typeface="Calibri"/>
              <a:cs typeface="Times New Roman"/>
            </a:endParaRPr>
          </a:p>
          <a:p>
            <a:pPr marL="18288" indent="0">
              <a:lnSpc>
                <a:spcPct val="115000"/>
              </a:lnSpc>
              <a:spcAft>
                <a:spcPts val="1000"/>
              </a:spcAft>
              <a:buNone/>
            </a:pPr>
            <a:r>
              <a:rPr lang="uk-UA" sz="2400" dirty="0">
                <a:effectLst/>
                <a:latin typeface="Calibri"/>
                <a:ea typeface="Calibri"/>
                <a:cs typeface="Times New Roman"/>
              </a:rPr>
              <a:t>У внутрішньому </a:t>
            </a:r>
            <a:r>
              <a:rPr lang="uk-UA" sz="2400" dirty="0" err="1">
                <a:effectLst/>
                <a:latin typeface="Calibri"/>
                <a:ea typeface="Calibri"/>
                <a:cs typeface="Times New Roman"/>
              </a:rPr>
              <a:t>офомленні</a:t>
            </a:r>
            <a:r>
              <a:rPr lang="uk-UA" sz="2400" dirty="0">
                <a:effectLst/>
                <a:latin typeface="Calibri"/>
                <a:ea typeface="Calibri"/>
                <a:cs typeface="Times New Roman"/>
              </a:rPr>
              <a:t> Гасової </a:t>
            </a:r>
            <a:r>
              <a:rPr lang="uk-UA" sz="2400" dirty="0" err="1">
                <a:effectLst/>
                <a:latin typeface="Calibri"/>
                <a:ea typeface="Calibri"/>
                <a:cs typeface="Times New Roman"/>
              </a:rPr>
              <a:t>Лямпи</a:t>
            </a:r>
            <a:r>
              <a:rPr lang="uk-UA" sz="2400" dirty="0">
                <a:effectLst/>
                <a:latin typeface="Calibri"/>
                <a:ea typeface="Calibri"/>
                <a:cs typeface="Times New Roman"/>
              </a:rPr>
              <a:t> широко використано мотиви пов’язані з досить розвиненою нафтовою промисловістю Галичини у XIX столітті. Це проявляється і у характерному розписі стін, і у великій кількості артефактів, і навіть у алкогольному меню (мусите спробувати місцевої нафтівки). </a:t>
            </a:r>
            <a:endParaRPr lang="ru-RU" sz="1800" dirty="0">
              <a:effectLst/>
              <a:latin typeface="Calibri"/>
              <a:ea typeface="Calibri"/>
              <a:cs typeface="Times New Roman"/>
            </a:endParaRPr>
          </a:p>
          <a:p>
            <a:pPr marL="18288" indent="0">
              <a:lnSpc>
                <a:spcPct val="115000"/>
              </a:lnSpc>
              <a:spcAft>
                <a:spcPts val="1000"/>
              </a:spcAft>
              <a:buNone/>
            </a:pPr>
            <a:r>
              <a:rPr lang="uk-UA" sz="2400" dirty="0">
                <a:effectLst/>
                <a:latin typeface="Calibri"/>
                <a:ea typeface="Calibri"/>
                <a:cs typeface="Times New Roman"/>
              </a:rPr>
              <a:t>Через велику завантаженість, обслуговування тут може й не бути таким швидким, якби того хотілося, але, зрештою, сюди заходять не за швидким обідом, тому це не дуже критично.</a:t>
            </a:r>
            <a:endParaRPr lang="ru-RU" sz="1800" dirty="0">
              <a:effectLst/>
              <a:latin typeface="Calibri"/>
              <a:ea typeface="Calibri"/>
              <a:cs typeface="Times New Roman"/>
            </a:endParaRPr>
          </a:p>
          <a:p>
            <a:pPr marL="18288" indent="0">
              <a:lnSpc>
                <a:spcPct val="115000"/>
              </a:lnSpc>
              <a:spcAft>
                <a:spcPts val="1000"/>
              </a:spcAft>
              <a:buNone/>
            </a:pPr>
            <a:r>
              <a:rPr lang="uk-UA" sz="2400" dirty="0">
                <a:effectLst/>
                <a:latin typeface="Calibri"/>
                <a:ea typeface="Calibri"/>
                <a:cs typeface="Times New Roman"/>
              </a:rPr>
              <a:t>В першу чергу Гасова </a:t>
            </a:r>
            <a:r>
              <a:rPr lang="uk-UA" sz="2400" dirty="0" err="1">
                <a:effectLst/>
                <a:latin typeface="Calibri"/>
                <a:ea typeface="Calibri"/>
                <a:cs typeface="Times New Roman"/>
              </a:rPr>
              <a:t>Лямпа</a:t>
            </a:r>
            <a:r>
              <a:rPr lang="uk-UA" sz="2400" dirty="0">
                <a:effectLst/>
                <a:latin typeface="Calibri"/>
                <a:ea typeface="Calibri"/>
                <a:cs typeface="Times New Roman"/>
              </a:rPr>
              <a:t>, напевно, прийдеться до смаку туристам, але в принципі, тут буде </a:t>
            </a:r>
            <a:r>
              <a:rPr lang="uk-UA" sz="2400" dirty="0" err="1">
                <a:effectLst/>
                <a:latin typeface="Calibri"/>
                <a:ea typeface="Calibri"/>
                <a:cs typeface="Times New Roman"/>
              </a:rPr>
              <a:t>затичшно</a:t>
            </a:r>
            <a:r>
              <a:rPr lang="uk-UA" sz="2400" dirty="0">
                <a:effectLst/>
                <a:latin typeface="Calibri"/>
                <a:ea typeface="Calibri"/>
                <a:cs typeface="Times New Roman"/>
              </a:rPr>
              <a:t> будь якій компанії друзів. Тут прості та ситні страви у </a:t>
            </a:r>
            <a:r>
              <a:rPr lang="uk-UA" sz="2400" dirty="0" err="1">
                <a:effectLst/>
                <a:latin typeface="Calibri"/>
                <a:ea typeface="Calibri"/>
                <a:cs typeface="Times New Roman"/>
              </a:rPr>
              <a:t>стравосписі</a:t>
            </a:r>
            <a:r>
              <a:rPr lang="uk-UA" sz="2400" dirty="0">
                <a:effectLst/>
                <a:latin typeface="Calibri"/>
                <a:ea typeface="Calibri"/>
                <a:cs typeface="Times New Roman"/>
              </a:rPr>
              <a:t>, на фоні грає тихий </a:t>
            </a:r>
            <a:r>
              <a:rPr lang="uk-UA" sz="2400" dirty="0" err="1">
                <a:effectLst/>
                <a:latin typeface="Calibri"/>
                <a:ea typeface="Calibri"/>
                <a:cs typeface="Times New Roman"/>
              </a:rPr>
              <a:t>рок</a:t>
            </a:r>
            <a:r>
              <a:rPr lang="uk-UA" sz="2400" dirty="0">
                <a:effectLst/>
                <a:latin typeface="Calibri"/>
                <a:ea typeface="Calibri"/>
                <a:cs typeface="Times New Roman"/>
              </a:rPr>
              <a:t>, а вибір міцного алкоголю тішить небуденною різноманітністю: загальний гамірний настрій сприяє компанійським посиденькам.</a:t>
            </a:r>
            <a:endParaRPr lang="ru-RU" sz="1800" dirty="0">
              <a:effectLst/>
              <a:latin typeface="Calibri"/>
              <a:ea typeface="Calibri"/>
              <a:cs typeface="Times New Roman"/>
            </a:endParaRPr>
          </a:p>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692696"/>
            <a:ext cx="3840088" cy="2562059"/>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3717032"/>
            <a:ext cx="3816424" cy="2536332"/>
          </a:xfrm>
          <a:prstGeom prst="rect">
            <a:avLst/>
          </a:prstGeom>
        </p:spPr>
      </p:pic>
    </p:spTree>
    <p:extLst>
      <p:ext uri="{BB962C8B-B14F-4D97-AF65-F5344CB8AC3E}">
        <p14:creationId xmlns:p14="http://schemas.microsoft.com/office/powerpoint/2010/main" val="2447347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779912" y="260649"/>
            <a:ext cx="5112568" cy="6597351"/>
          </a:xfrm>
        </p:spPr>
        <p:txBody>
          <a:bodyPr>
            <a:normAutofit fontScale="47500" lnSpcReduction="20000"/>
          </a:bodyPr>
          <a:lstStyle/>
          <a:p>
            <a:pPr marL="18288" indent="0" algn="ctr">
              <a:lnSpc>
                <a:spcPct val="115000"/>
              </a:lnSpc>
              <a:spcAft>
                <a:spcPts val="1000"/>
              </a:spcAft>
              <a:buNone/>
            </a:pPr>
            <a:r>
              <a:rPr lang="uk-UA" sz="2400" b="1" dirty="0">
                <a:effectLst/>
                <a:latin typeface="Calibri"/>
                <a:ea typeface="Calibri"/>
                <a:cs typeface="Times New Roman"/>
              </a:rPr>
              <a:t>Під синьою пляшкою</a:t>
            </a:r>
            <a:endParaRPr lang="ru-RU" sz="1800" dirty="0">
              <a:effectLst/>
              <a:latin typeface="Calibri"/>
              <a:ea typeface="Calibri"/>
              <a:cs typeface="Times New Roman"/>
            </a:endParaRPr>
          </a:p>
          <a:p>
            <a:pPr marL="18288" indent="0">
              <a:lnSpc>
                <a:spcPct val="115000"/>
              </a:lnSpc>
              <a:spcAft>
                <a:spcPts val="1000"/>
              </a:spcAft>
              <a:buNone/>
            </a:pPr>
            <a:r>
              <a:rPr lang="uk-UA" sz="2400" b="1" dirty="0">
                <a:effectLst/>
                <a:latin typeface="Calibri"/>
                <a:ea typeface="Calibri"/>
                <a:cs typeface="Times New Roman"/>
              </a:rPr>
              <a:t>Розташування: вул. Руська, 4</a:t>
            </a:r>
            <a:endParaRPr lang="ru-RU" sz="1800" dirty="0">
              <a:effectLst/>
              <a:latin typeface="Calibri"/>
              <a:ea typeface="Calibri"/>
              <a:cs typeface="Times New Roman"/>
            </a:endParaRPr>
          </a:p>
          <a:p>
            <a:pPr marL="18288" indent="0">
              <a:lnSpc>
                <a:spcPct val="115000"/>
              </a:lnSpc>
              <a:spcAft>
                <a:spcPts val="1000"/>
              </a:spcAft>
              <a:buNone/>
            </a:pPr>
            <a:r>
              <a:rPr lang="uk-UA" sz="2400" b="1" dirty="0">
                <a:effectLst/>
                <a:latin typeface="Calibri"/>
                <a:ea typeface="Calibri"/>
                <a:cs typeface="Times New Roman"/>
              </a:rPr>
              <a:t>Телефон: (032) 294 91 52</a:t>
            </a:r>
            <a:endParaRPr lang="ru-RU" sz="1800" dirty="0">
              <a:effectLst/>
              <a:latin typeface="Calibri"/>
              <a:ea typeface="Calibri"/>
              <a:cs typeface="Times New Roman"/>
            </a:endParaRPr>
          </a:p>
          <a:p>
            <a:pPr marL="18288" indent="0">
              <a:lnSpc>
                <a:spcPct val="115000"/>
              </a:lnSpc>
              <a:spcAft>
                <a:spcPts val="1000"/>
              </a:spcAft>
              <a:buNone/>
            </a:pPr>
            <a:r>
              <a:rPr lang="uk-UA" sz="2400" b="1" dirty="0">
                <a:effectLst/>
                <a:latin typeface="Calibri"/>
                <a:ea typeface="Calibri"/>
                <a:cs typeface="Times New Roman"/>
              </a:rPr>
              <a:t>Години роботи: 10:00-22:00</a:t>
            </a:r>
            <a:endParaRPr lang="ru-RU" sz="1800" dirty="0">
              <a:effectLst/>
              <a:latin typeface="Calibri"/>
              <a:ea typeface="Calibri"/>
              <a:cs typeface="Times New Roman"/>
            </a:endParaRPr>
          </a:p>
          <a:p>
            <a:pPr marL="18288" indent="0">
              <a:lnSpc>
                <a:spcPct val="115000"/>
              </a:lnSpc>
              <a:spcAft>
                <a:spcPts val="1000"/>
              </a:spcAft>
              <a:buNone/>
            </a:pPr>
            <a:r>
              <a:rPr lang="uk-UA" sz="2400" dirty="0">
                <a:effectLst/>
                <a:latin typeface="Calibri"/>
                <a:ea typeface="Calibri"/>
                <a:cs typeface="Times New Roman"/>
              </a:rPr>
              <a:t> </a:t>
            </a:r>
            <a:endParaRPr lang="ru-RU" sz="1800" dirty="0">
              <a:effectLst/>
              <a:latin typeface="Calibri"/>
              <a:ea typeface="Calibri"/>
              <a:cs typeface="Times New Roman"/>
            </a:endParaRPr>
          </a:p>
          <a:p>
            <a:pPr marL="18288" indent="0">
              <a:lnSpc>
                <a:spcPct val="115000"/>
              </a:lnSpc>
              <a:spcAft>
                <a:spcPts val="1000"/>
              </a:spcAft>
              <a:buNone/>
            </a:pPr>
            <a:r>
              <a:rPr lang="uk-UA" sz="2400" dirty="0">
                <a:effectLst/>
                <a:latin typeface="Calibri"/>
                <a:ea typeface="Calibri"/>
                <a:cs typeface="Times New Roman"/>
              </a:rPr>
              <a:t>Куточок “бабці Австрії” у самому серці Львова. </a:t>
            </a:r>
            <a:endParaRPr lang="ru-RU" sz="1800" dirty="0">
              <a:effectLst/>
              <a:latin typeface="Calibri"/>
              <a:ea typeface="Calibri"/>
              <a:cs typeface="Times New Roman"/>
            </a:endParaRPr>
          </a:p>
          <a:p>
            <a:pPr marL="18288" indent="0">
              <a:lnSpc>
                <a:spcPct val="115000"/>
              </a:lnSpc>
              <a:spcAft>
                <a:spcPts val="1000"/>
              </a:spcAft>
              <a:buNone/>
            </a:pPr>
            <a:r>
              <a:rPr lang="uk-UA" sz="2400" dirty="0">
                <a:effectLst/>
                <a:latin typeface="Calibri"/>
                <a:ea typeface="Calibri"/>
                <a:cs typeface="Times New Roman"/>
              </a:rPr>
              <a:t>Хоч початок 20 ст. й був далеко не найкращим часом в історії Австрії, в складі якої в тому часі був і Львів, решта 20 ст. Львову нічого кращого так і не принесла. Звідси, напевно, й ностальгія, яка проявляється у багатьох львівських </a:t>
            </a:r>
            <a:r>
              <a:rPr lang="uk-UA" sz="2400" dirty="0" err="1">
                <a:effectLst/>
                <a:latin typeface="Calibri"/>
                <a:ea typeface="Calibri"/>
                <a:cs typeface="Times New Roman"/>
              </a:rPr>
              <a:t>каварнях</a:t>
            </a:r>
            <a:r>
              <a:rPr lang="uk-UA" sz="2400" dirty="0">
                <a:effectLst/>
                <a:latin typeface="Calibri"/>
                <a:ea typeface="Calibri"/>
                <a:cs typeface="Times New Roman"/>
              </a:rPr>
              <a:t>. Не виняток і </a:t>
            </a:r>
            <a:r>
              <a:rPr lang="uk-UA" sz="2400" dirty="0" err="1">
                <a:effectLst/>
                <a:latin typeface="Calibri"/>
                <a:ea typeface="Calibri"/>
                <a:cs typeface="Times New Roman"/>
              </a:rPr>
              <a:t>каварня</a:t>
            </a:r>
            <a:r>
              <a:rPr lang="uk-UA" sz="2400" dirty="0">
                <a:effectLst/>
                <a:latin typeface="Calibri"/>
                <a:ea typeface="Calibri"/>
                <a:cs typeface="Times New Roman"/>
              </a:rPr>
              <a:t> “Під синьою пляшкою”, </a:t>
            </a:r>
            <a:r>
              <a:rPr lang="uk-UA" sz="2400" dirty="0" err="1">
                <a:effectLst/>
                <a:latin typeface="Calibri"/>
                <a:ea typeface="Calibri"/>
                <a:cs typeface="Times New Roman"/>
              </a:rPr>
              <a:t>заінспірована</a:t>
            </a:r>
            <a:r>
              <a:rPr lang="uk-UA" sz="2400" dirty="0">
                <a:effectLst/>
                <a:latin typeface="Calibri"/>
                <a:ea typeface="Calibri"/>
                <a:cs typeface="Times New Roman"/>
              </a:rPr>
              <a:t> першою віденською </a:t>
            </a:r>
            <a:r>
              <a:rPr lang="uk-UA" sz="2400" dirty="0" err="1">
                <a:effectLst/>
                <a:latin typeface="Calibri"/>
                <a:ea typeface="Calibri"/>
                <a:cs typeface="Times New Roman"/>
              </a:rPr>
              <a:t>каварнею</a:t>
            </a:r>
            <a:r>
              <a:rPr lang="uk-UA" sz="2400" dirty="0">
                <a:effectLst/>
                <a:latin typeface="Calibri"/>
                <a:ea typeface="Calibri"/>
                <a:cs typeface="Times New Roman"/>
              </a:rPr>
              <a:t>, відкритою 1686 р. козаком Юрієм </a:t>
            </a:r>
            <a:r>
              <a:rPr lang="uk-UA" sz="2400" dirty="0" err="1">
                <a:effectLst/>
                <a:latin typeface="Calibri"/>
                <a:ea typeface="Calibri"/>
                <a:cs typeface="Times New Roman"/>
              </a:rPr>
              <a:t>Кульчицьким</a:t>
            </a:r>
            <a:r>
              <a:rPr lang="uk-UA" sz="2400" dirty="0">
                <a:effectLst/>
                <a:latin typeface="Calibri"/>
                <a:ea typeface="Calibri"/>
                <a:cs typeface="Times New Roman"/>
              </a:rPr>
              <a:t>. </a:t>
            </a:r>
            <a:endParaRPr lang="ru-RU" sz="1800" dirty="0">
              <a:effectLst/>
              <a:latin typeface="Calibri"/>
              <a:ea typeface="Calibri"/>
              <a:cs typeface="Times New Roman"/>
            </a:endParaRPr>
          </a:p>
          <a:p>
            <a:pPr marL="18288" indent="0">
              <a:lnSpc>
                <a:spcPct val="115000"/>
              </a:lnSpc>
              <a:spcAft>
                <a:spcPts val="1000"/>
              </a:spcAft>
              <a:buNone/>
            </a:pPr>
            <a:r>
              <a:rPr lang="uk-UA" sz="2400" dirty="0">
                <a:effectLst/>
                <a:latin typeface="Calibri"/>
                <a:ea typeface="Calibri"/>
                <a:cs typeface="Times New Roman"/>
              </a:rPr>
              <a:t>“Під синьою пляшкою” – невеличка </a:t>
            </a:r>
            <a:r>
              <a:rPr lang="uk-UA" sz="2400" dirty="0" err="1">
                <a:effectLst/>
                <a:latin typeface="Calibri"/>
                <a:ea typeface="Calibri"/>
                <a:cs typeface="Times New Roman"/>
              </a:rPr>
              <a:t>каварня</a:t>
            </a:r>
            <a:r>
              <a:rPr lang="uk-UA" sz="2400" dirty="0">
                <a:effectLst/>
                <a:latin typeface="Calibri"/>
                <a:ea typeface="Calibri"/>
                <a:cs typeface="Times New Roman"/>
              </a:rPr>
              <a:t>, що спеціалізується на </a:t>
            </a:r>
            <a:r>
              <a:rPr lang="uk-UA" sz="2400" dirty="0" err="1">
                <a:effectLst/>
                <a:latin typeface="Calibri"/>
                <a:ea typeface="Calibri"/>
                <a:cs typeface="Times New Roman"/>
              </a:rPr>
              <a:t>смаколиках</a:t>
            </a:r>
            <a:r>
              <a:rPr lang="uk-UA" sz="2400" dirty="0">
                <a:effectLst/>
                <a:latin typeface="Calibri"/>
                <a:ea typeface="Calibri"/>
                <a:cs typeface="Times New Roman"/>
              </a:rPr>
              <a:t> окремих регіонів Австро-Угорської імперії. Тут досить пристойний вибір кави, десертів, закусок та алкоголю. Родзинкою меню є </a:t>
            </a:r>
            <a:r>
              <a:rPr lang="uk-UA" sz="2400" dirty="0" err="1">
                <a:effectLst/>
                <a:latin typeface="Calibri"/>
                <a:ea typeface="Calibri"/>
                <a:cs typeface="Times New Roman"/>
              </a:rPr>
              <a:t>фондю</a:t>
            </a:r>
            <a:r>
              <a:rPr lang="uk-UA" sz="2400" dirty="0">
                <a:effectLst/>
                <a:latin typeface="Calibri"/>
                <a:ea typeface="Calibri"/>
                <a:cs typeface="Times New Roman"/>
              </a:rPr>
              <a:t>, опишіть свої враження у коментарях, коли спробуєте. </a:t>
            </a:r>
            <a:endParaRPr lang="ru-RU" sz="1800" dirty="0">
              <a:effectLst/>
              <a:latin typeface="Calibri"/>
              <a:ea typeface="Calibri"/>
              <a:cs typeface="Times New Roman"/>
            </a:endParaRPr>
          </a:p>
          <a:p>
            <a:pPr marL="18288" indent="0">
              <a:lnSpc>
                <a:spcPct val="115000"/>
              </a:lnSpc>
              <a:spcAft>
                <a:spcPts val="1000"/>
              </a:spcAft>
              <a:buNone/>
            </a:pPr>
            <a:r>
              <a:rPr lang="uk-UA" sz="2400" dirty="0">
                <a:effectLst/>
                <a:latin typeface="Calibri"/>
                <a:ea typeface="Calibri"/>
                <a:cs typeface="Times New Roman"/>
              </a:rPr>
              <a:t>Окремої уваги заслуговує оформлення закладу, яке фактично й виступає головною фішкою: від портрету Юрія </a:t>
            </a:r>
            <a:r>
              <a:rPr lang="uk-UA" sz="2400" dirty="0" err="1">
                <a:effectLst/>
                <a:latin typeface="Calibri"/>
                <a:ea typeface="Calibri"/>
                <a:cs typeface="Times New Roman"/>
              </a:rPr>
              <a:t>Франца</a:t>
            </a:r>
            <a:r>
              <a:rPr lang="uk-UA" sz="2400" dirty="0">
                <a:effectLst/>
                <a:latin typeface="Calibri"/>
                <a:ea typeface="Calibri"/>
                <a:cs typeface="Times New Roman"/>
              </a:rPr>
              <a:t> </a:t>
            </a:r>
            <a:r>
              <a:rPr lang="uk-UA" sz="2400" dirty="0" err="1">
                <a:effectLst/>
                <a:latin typeface="Calibri"/>
                <a:ea typeface="Calibri"/>
                <a:cs typeface="Times New Roman"/>
              </a:rPr>
              <a:t>Кульчицького</a:t>
            </a:r>
            <a:r>
              <a:rPr lang="uk-UA" sz="2400" dirty="0">
                <a:effectLst/>
                <a:latin typeface="Calibri"/>
                <a:ea typeface="Calibri"/>
                <a:cs typeface="Times New Roman"/>
              </a:rPr>
              <a:t> й повідомлень генерального штабу часів Першої Світової до межового стовпа Австро-Угорської імперії біля вхідних дверей. Особливої уваги заслуговує також цегляна підлога (трохи незручно, але зате дуже автентично). А ще тут тиха, спокійна музика і ненав’язливе обслуговування.</a:t>
            </a:r>
            <a:endParaRPr lang="ru-RU" sz="1800" dirty="0">
              <a:effectLst/>
              <a:latin typeface="Calibri"/>
              <a:ea typeface="Calibri"/>
              <a:cs typeface="Times New Roman"/>
            </a:endParaRPr>
          </a:p>
          <a:p>
            <a:pPr marL="18288" indent="0">
              <a:lnSpc>
                <a:spcPct val="115000"/>
              </a:lnSpc>
              <a:spcAft>
                <a:spcPts val="1000"/>
              </a:spcAft>
              <a:buNone/>
            </a:pPr>
            <a:r>
              <a:rPr lang="uk-UA" sz="2400" dirty="0">
                <a:effectLst/>
                <a:latin typeface="Calibri"/>
                <a:ea typeface="Calibri"/>
                <a:cs typeface="Times New Roman"/>
              </a:rPr>
              <a:t>Рекомендуємо заклад “Під синьою пляшкою”, якщо ви хочете ближче познайомитись з австрійським минулим Львова і відчути дух початку минулого століття. Якщо це не приваблює, то робити вам тут, швидше за все, буде нічого</a:t>
            </a:r>
            <a:r>
              <a:rPr lang="uk-UA" sz="2400" dirty="0" smtClean="0">
                <a:effectLst/>
                <a:latin typeface="Calibri"/>
                <a:ea typeface="Calibri"/>
                <a:cs typeface="Times New Roman"/>
              </a:rPr>
              <a:t>.</a:t>
            </a:r>
            <a:r>
              <a:rPr lang="uk-UA" sz="2400" dirty="0">
                <a:effectLst/>
                <a:latin typeface="Calibri"/>
                <a:ea typeface="Calibri"/>
                <a:cs typeface="Times New Roman"/>
              </a:rPr>
              <a:t> </a:t>
            </a:r>
            <a:endParaRPr lang="ru-RU" sz="1800" dirty="0">
              <a:effectLst/>
              <a:latin typeface="Calibri"/>
              <a:ea typeface="Calibri"/>
              <a:cs typeface="Times New Roman"/>
            </a:endParaRPr>
          </a:p>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20688"/>
            <a:ext cx="3375713" cy="5256584"/>
          </a:xfrm>
          <a:prstGeom prst="rect">
            <a:avLst/>
          </a:prstGeom>
        </p:spPr>
      </p:pic>
    </p:spTree>
    <p:extLst>
      <p:ext uri="{BB962C8B-B14F-4D97-AF65-F5344CB8AC3E}">
        <p14:creationId xmlns:p14="http://schemas.microsoft.com/office/powerpoint/2010/main" val="941963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44624"/>
            <a:ext cx="8856984" cy="4248472"/>
          </a:xfrm>
        </p:spPr>
        <p:txBody>
          <a:bodyPr>
            <a:normAutofit fontScale="47500" lnSpcReduction="20000"/>
          </a:bodyPr>
          <a:lstStyle/>
          <a:p>
            <a:pPr marL="18288" indent="0" algn="ctr">
              <a:lnSpc>
                <a:spcPct val="115000"/>
              </a:lnSpc>
              <a:spcAft>
                <a:spcPts val="1000"/>
              </a:spcAft>
              <a:buNone/>
            </a:pPr>
            <a:r>
              <a:rPr lang="uk-UA" sz="2400" b="1" dirty="0" err="1">
                <a:effectLst/>
                <a:latin typeface="Calibri"/>
                <a:ea typeface="Calibri"/>
                <a:cs typeface="Times New Roman"/>
              </a:rPr>
              <a:t>Каварня-книгарня</a:t>
            </a:r>
            <a:r>
              <a:rPr lang="uk-UA" sz="2400" b="1" dirty="0">
                <a:effectLst/>
                <a:latin typeface="Calibri"/>
                <a:ea typeface="Calibri"/>
                <a:cs typeface="Times New Roman"/>
              </a:rPr>
              <a:t> “Кабінет”</a:t>
            </a:r>
            <a:endParaRPr lang="ru-RU" sz="1800" dirty="0">
              <a:effectLst/>
              <a:latin typeface="Calibri"/>
              <a:ea typeface="Calibri"/>
              <a:cs typeface="Times New Roman"/>
            </a:endParaRPr>
          </a:p>
          <a:p>
            <a:pPr marL="18288" indent="0">
              <a:lnSpc>
                <a:spcPct val="115000"/>
              </a:lnSpc>
              <a:spcAft>
                <a:spcPts val="1000"/>
              </a:spcAft>
              <a:buNone/>
            </a:pPr>
            <a:r>
              <a:rPr lang="uk-UA" sz="2400" b="1" dirty="0">
                <a:effectLst/>
                <a:latin typeface="Calibri"/>
                <a:ea typeface="Calibri"/>
                <a:cs typeface="Times New Roman"/>
              </a:rPr>
              <a:t>Розташування: вул. Винниченка, 12</a:t>
            </a:r>
            <a:endParaRPr lang="ru-RU" sz="1800" dirty="0">
              <a:effectLst/>
              <a:latin typeface="Calibri"/>
              <a:ea typeface="Calibri"/>
              <a:cs typeface="Times New Roman"/>
            </a:endParaRPr>
          </a:p>
          <a:p>
            <a:pPr marL="18288" indent="0">
              <a:lnSpc>
                <a:spcPct val="115000"/>
              </a:lnSpc>
              <a:spcAft>
                <a:spcPts val="1000"/>
              </a:spcAft>
              <a:buNone/>
            </a:pPr>
            <a:r>
              <a:rPr lang="uk-UA" sz="2400" b="1" dirty="0">
                <a:effectLst/>
                <a:latin typeface="Calibri"/>
                <a:ea typeface="Calibri"/>
                <a:cs typeface="Times New Roman"/>
              </a:rPr>
              <a:t>Телефон: (032) 261-48-84</a:t>
            </a:r>
            <a:endParaRPr lang="ru-RU" sz="1800" dirty="0">
              <a:effectLst/>
              <a:latin typeface="Calibri"/>
              <a:ea typeface="Calibri"/>
              <a:cs typeface="Times New Roman"/>
            </a:endParaRPr>
          </a:p>
          <a:p>
            <a:pPr marL="18288" indent="0">
              <a:lnSpc>
                <a:spcPct val="115000"/>
              </a:lnSpc>
              <a:spcAft>
                <a:spcPts val="1000"/>
              </a:spcAft>
              <a:buNone/>
            </a:pPr>
            <a:r>
              <a:rPr lang="uk-UA" sz="2400" b="1" dirty="0">
                <a:effectLst/>
                <a:latin typeface="Calibri"/>
                <a:ea typeface="Calibri"/>
                <a:cs typeface="Times New Roman"/>
              </a:rPr>
              <a:t>Години роботи: 10:00 - 23:00</a:t>
            </a:r>
            <a:endParaRPr lang="ru-RU" sz="1800" dirty="0">
              <a:effectLst/>
              <a:latin typeface="Calibri"/>
              <a:ea typeface="Calibri"/>
              <a:cs typeface="Times New Roman"/>
            </a:endParaRPr>
          </a:p>
          <a:p>
            <a:pPr marL="18288" indent="0">
              <a:lnSpc>
                <a:spcPct val="115000"/>
              </a:lnSpc>
              <a:spcAft>
                <a:spcPts val="1000"/>
              </a:spcAft>
              <a:buNone/>
            </a:pPr>
            <a:r>
              <a:rPr lang="uk-UA" sz="2400" dirty="0">
                <a:effectLst/>
                <a:latin typeface="Calibri"/>
                <a:ea typeface="Calibri"/>
                <a:cs typeface="Times New Roman"/>
              </a:rPr>
              <a:t>Короткий опис Кабінету дуже влучно представлений самою його назвою. Головний зал (цей зал ще також часом називають читальнею) своїм оздобленням дуже нагадує завалений книгами кабінет якогось старшого пана, який чомусь обов’язково уявляється з люлькою та газетою в руках.</a:t>
            </a:r>
            <a:endParaRPr lang="ru-RU" sz="1800" dirty="0">
              <a:effectLst/>
              <a:latin typeface="Calibri"/>
              <a:ea typeface="Calibri"/>
              <a:cs typeface="Times New Roman"/>
            </a:endParaRPr>
          </a:p>
          <a:p>
            <a:pPr marL="18288" indent="0">
              <a:lnSpc>
                <a:spcPct val="115000"/>
              </a:lnSpc>
              <a:spcAft>
                <a:spcPts val="1000"/>
              </a:spcAft>
              <a:buNone/>
            </a:pPr>
            <a:r>
              <a:rPr lang="uk-UA" sz="2400" dirty="0">
                <a:effectLst/>
                <a:latin typeface="Calibri"/>
                <a:ea typeface="Calibri"/>
                <a:cs typeface="Times New Roman"/>
              </a:rPr>
              <a:t>Тут дуже затишно, цьому сприяють і потріпані часом (і від того ще більш домашні) меблі, і приглушене освітлення, і дуже ненав’язливе, але від того не менш привітне обслуговування. Цьому також сприяє музика – переважно це тихий, спокійний джаз. Тут з успіхом можна і заглибитись у роздуми, і провадити повільну розмову з товаришем. </a:t>
            </a:r>
            <a:endParaRPr lang="ru-RU" sz="1800" dirty="0">
              <a:effectLst/>
              <a:latin typeface="Calibri"/>
              <a:ea typeface="Calibri"/>
              <a:cs typeface="Times New Roman"/>
            </a:endParaRPr>
          </a:p>
          <a:p>
            <a:pPr marL="18288" indent="0">
              <a:lnSpc>
                <a:spcPct val="115000"/>
              </a:lnSpc>
              <a:spcAft>
                <a:spcPts val="1000"/>
              </a:spcAft>
              <a:buNone/>
            </a:pPr>
            <a:r>
              <a:rPr lang="uk-UA" sz="2400" dirty="0" err="1">
                <a:effectLst/>
                <a:latin typeface="Calibri"/>
                <a:ea typeface="Calibri"/>
                <a:cs typeface="Times New Roman"/>
              </a:rPr>
              <a:t>Стравоспис</a:t>
            </a:r>
            <a:r>
              <a:rPr lang="uk-UA" sz="2400" dirty="0">
                <a:effectLst/>
                <a:latin typeface="Calibri"/>
                <a:ea typeface="Calibri"/>
                <a:cs typeface="Times New Roman"/>
              </a:rPr>
              <a:t> тут виконаний у форматі газети (як і, зрештою, у інших закладах близьких до “</a:t>
            </a:r>
            <a:r>
              <a:rPr lang="uk-UA" sz="2400" dirty="0" err="1">
                <a:effectLst/>
                <a:latin typeface="Calibri"/>
                <a:ea typeface="Calibri"/>
                <a:cs typeface="Times New Roman"/>
              </a:rPr>
              <a:t>Дзиги</a:t>
            </a:r>
            <a:r>
              <a:rPr lang="uk-UA" sz="2400" dirty="0">
                <a:effectLst/>
                <a:latin typeface="Calibri"/>
                <a:ea typeface="Calibri"/>
                <a:cs typeface="Times New Roman"/>
              </a:rPr>
              <a:t>“) та включає досить великий перелік: повний комплект обідніх страв, кава/чай, випічка, десерти, та різноманітний алкоголь. Через таке різноманіття важко виділити якусь родзинку. Напевно тут вона буде для кожного своя. </a:t>
            </a:r>
            <a:endParaRPr lang="ru-RU" sz="1800" dirty="0">
              <a:effectLst/>
              <a:latin typeface="Calibri"/>
              <a:ea typeface="Calibri"/>
              <a:cs typeface="Times New Roman"/>
            </a:endParaRPr>
          </a:p>
          <a:p>
            <a:pPr marL="18288" indent="0">
              <a:lnSpc>
                <a:spcPct val="115000"/>
              </a:lnSpc>
              <a:spcAft>
                <a:spcPts val="1000"/>
              </a:spcAft>
              <a:buNone/>
            </a:pPr>
            <a:r>
              <a:rPr lang="uk-UA" sz="2400" dirty="0">
                <a:effectLst/>
                <a:latin typeface="Calibri"/>
                <a:ea typeface="Calibri"/>
                <a:cs typeface="Times New Roman"/>
              </a:rPr>
              <a:t>Особливої уваги заслуговує панорама з вікна, залежно від розташування столика Ваш погляд може спрямовуватись на </a:t>
            </a:r>
            <a:r>
              <a:rPr lang="uk-UA" sz="2400" dirty="0" err="1">
                <a:effectLst/>
                <a:latin typeface="Calibri"/>
                <a:ea typeface="Calibri"/>
                <a:cs typeface="Times New Roman"/>
              </a:rPr>
              <a:t>Глинянську</a:t>
            </a:r>
            <a:r>
              <a:rPr lang="uk-UA" sz="2400" dirty="0">
                <a:effectLst/>
                <a:latin typeface="Calibri"/>
                <a:ea typeface="Calibri"/>
                <a:cs typeface="Times New Roman"/>
              </a:rPr>
              <a:t> браму, міський Арсенал на Підвальній, скверик коло обласної ради чи вул. Винниченка. Тут просто величезні вікна, які дозволяють насолоджуватись краєвидом практично з будь-якого кутка залу. </a:t>
            </a:r>
            <a:endParaRPr lang="ru-RU" sz="1800" dirty="0">
              <a:effectLst/>
              <a:latin typeface="Calibri"/>
              <a:ea typeface="Calibri"/>
              <a:cs typeface="Times New Roman"/>
            </a:endParaRPr>
          </a:p>
          <a:p>
            <a:pPr marL="18288" indent="0">
              <a:lnSpc>
                <a:spcPct val="115000"/>
              </a:lnSpc>
              <a:spcAft>
                <a:spcPts val="1000"/>
              </a:spcAft>
              <a:buNone/>
            </a:pPr>
            <a:r>
              <a:rPr lang="uk-UA" sz="2400" dirty="0">
                <a:effectLst/>
                <a:latin typeface="Calibri"/>
                <a:ea typeface="Calibri"/>
                <a:cs typeface="Times New Roman"/>
              </a:rPr>
              <a:t>Загалом Кабінет напевно підійде далеко не для кожної оказії, але Вам однозначно варто його відвідати, рекомендуємо! :)</a:t>
            </a:r>
            <a:endParaRPr lang="ru-RU" sz="1800" dirty="0">
              <a:effectLst/>
              <a:latin typeface="Calibri"/>
              <a:ea typeface="Calibri"/>
              <a:cs typeface="Times New Roman"/>
            </a:endParaRPr>
          </a:p>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4149081"/>
            <a:ext cx="3528392" cy="259336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4221088"/>
            <a:ext cx="3744416" cy="2498375"/>
          </a:xfrm>
          <a:prstGeom prst="rect">
            <a:avLst/>
          </a:prstGeom>
        </p:spPr>
      </p:pic>
    </p:spTree>
    <p:extLst>
      <p:ext uri="{BB962C8B-B14F-4D97-AF65-F5344CB8AC3E}">
        <p14:creationId xmlns:p14="http://schemas.microsoft.com/office/powerpoint/2010/main" val="3508954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496" y="173682"/>
            <a:ext cx="5112568" cy="6192687"/>
          </a:xfrm>
        </p:spPr>
        <p:txBody>
          <a:bodyPr>
            <a:normAutofit fontScale="77500" lnSpcReduction="20000"/>
          </a:bodyPr>
          <a:lstStyle/>
          <a:p>
            <a:pPr marL="18288" indent="0">
              <a:buNone/>
            </a:pPr>
            <a:r>
              <a:rPr lang="ru-RU" dirty="0"/>
              <a:t>Для </a:t>
            </a:r>
            <a:r>
              <a:rPr lang="ru-RU" dirty="0" err="1"/>
              <a:t>більшості</a:t>
            </a:r>
            <a:r>
              <a:rPr lang="ru-RU" dirty="0"/>
              <a:t>, ранок - </a:t>
            </a:r>
            <a:r>
              <a:rPr lang="ru-RU" dirty="0" err="1"/>
              <a:t>це</a:t>
            </a:r>
            <a:r>
              <a:rPr lang="ru-RU" dirty="0"/>
              <a:t> </a:t>
            </a:r>
            <a:r>
              <a:rPr lang="ru-RU" dirty="0" err="1"/>
              <a:t>кава</a:t>
            </a:r>
            <a:r>
              <a:rPr lang="ru-RU" dirty="0"/>
              <a:t>, а </a:t>
            </a:r>
            <a:r>
              <a:rPr lang="ru-RU" dirty="0" err="1"/>
              <a:t>кава</a:t>
            </a:r>
            <a:r>
              <a:rPr lang="ru-RU" dirty="0"/>
              <a:t> - </a:t>
            </a:r>
            <a:r>
              <a:rPr lang="ru-RU" dirty="0" err="1"/>
              <a:t>це</a:t>
            </a:r>
            <a:r>
              <a:rPr lang="ru-RU" dirty="0"/>
              <a:t> ранок. </a:t>
            </a:r>
            <a:r>
              <a:rPr lang="ru-RU" dirty="0" err="1"/>
              <a:t>Однак</a:t>
            </a:r>
            <a:r>
              <a:rPr lang="ru-RU" dirty="0"/>
              <a:t>, </a:t>
            </a:r>
            <a:r>
              <a:rPr lang="ru-RU" dirty="0" err="1"/>
              <a:t>налаштовуючись</a:t>
            </a:r>
            <a:r>
              <a:rPr lang="ru-RU" dirty="0"/>
              <a:t> на </a:t>
            </a:r>
            <a:r>
              <a:rPr lang="ru-RU" dirty="0" err="1"/>
              <a:t>робочий</a:t>
            </a:r>
            <a:r>
              <a:rPr lang="ru-RU" dirty="0"/>
              <a:t> лад і </a:t>
            </a:r>
            <a:r>
              <a:rPr lang="ru-RU" dirty="0" err="1"/>
              <a:t>насолоджуючись</a:t>
            </a:r>
            <a:r>
              <a:rPr lang="ru-RU" dirty="0"/>
              <a:t> </a:t>
            </a:r>
            <a:r>
              <a:rPr lang="ru-RU" dirty="0" err="1"/>
              <a:t>ароматним</a:t>
            </a:r>
            <a:r>
              <a:rPr lang="ru-RU" dirty="0"/>
              <a:t> </a:t>
            </a:r>
            <a:r>
              <a:rPr lang="ru-RU" dirty="0" err="1"/>
              <a:t>еспресо</a:t>
            </a:r>
            <a:r>
              <a:rPr lang="ru-RU" dirty="0"/>
              <a:t>, </a:t>
            </a:r>
            <a:r>
              <a:rPr lang="ru-RU" dirty="0" err="1"/>
              <a:t>наврядчи</a:t>
            </a:r>
            <a:r>
              <a:rPr lang="ru-RU" dirty="0"/>
              <a:t> </a:t>
            </a:r>
            <a:r>
              <a:rPr lang="ru-RU" dirty="0" err="1"/>
              <a:t>хтось</a:t>
            </a:r>
            <a:r>
              <a:rPr lang="ru-RU" dirty="0"/>
              <a:t> </a:t>
            </a:r>
            <a:r>
              <a:rPr lang="ru-RU" dirty="0" err="1"/>
              <a:t>замислюється</a:t>
            </a:r>
            <a:r>
              <a:rPr lang="ru-RU" dirty="0"/>
              <a:t>, </a:t>
            </a:r>
            <a:r>
              <a:rPr lang="ru-RU" dirty="0" err="1"/>
              <a:t>що</a:t>
            </a:r>
            <a:r>
              <a:rPr lang="ru-RU" dirty="0"/>
              <a:t> </a:t>
            </a:r>
            <a:r>
              <a:rPr lang="ru-RU" dirty="0" err="1"/>
              <a:t>кава</a:t>
            </a:r>
            <a:r>
              <a:rPr lang="ru-RU" dirty="0"/>
              <a:t> - один з </a:t>
            </a:r>
            <a:r>
              <a:rPr lang="ru-RU" dirty="0" err="1"/>
              <a:t>найпопулярніших</a:t>
            </a:r>
            <a:r>
              <a:rPr lang="ru-RU" dirty="0"/>
              <a:t> </a:t>
            </a:r>
            <a:r>
              <a:rPr lang="ru-RU" dirty="0" err="1"/>
              <a:t>напоїв</a:t>
            </a:r>
            <a:r>
              <a:rPr lang="ru-RU" dirty="0"/>
              <a:t> у </a:t>
            </a:r>
            <a:r>
              <a:rPr lang="ru-RU" dirty="0" err="1"/>
              <a:t>світі</a:t>
            </a:r>
            <a:r>
              <a:rPr lang="ru-RU" dirty="0"/>
              <a:t>. </a:t>
            </a:r>
            <a:r>
              <a:rPr lang="ru-RU" dirty="0" err="1"/>
              <a:t>Щорічно</a:t>
            </a:r>
            <a:r>
              <a:rPr lang="ru-RU" dirty="0"/>
              <a:t> </a:t>
            </a:r>
            <a:r>
              <a:rPr lang="ru-RU" dirty="0" err="1"/>
              <a:t>випивається</a:t>
            </a:r>
            <a:r>
              <a:rPr lang="ru-RU" dirty="0"/>
              <a:t> </a:t>
            </a:r>
            <a:r>
              <a:rPr lang="ru-RU" dirty="0" err="1"/>
              <a:t>близько</a:t>
            </a:r>
            <a:r>
              <a:rPr lang="ru-RU" dirty="0"/>
              <a:t> 760 000 000 000 </a:t>
            </a:r>
            <a:r>
              <a:rPr lang="ru-RU" dirty="0" err="1"/>
              <a:t>чашок</a:t>
            </a:r>
            <a:r>
              <a:rPr lang="ru-RU" dirty="0"/>
              <a:t>. При </a:t>
            </a:r>
            <a:r>
              <a:rPr lang="ru-RU" dirty="0" err="1"/>
              <a:t>цьому</a:t>
            </a:r>
            <a:r>
              <a:rPr lang="ru-RU" dirty="0"/>
              <a:t> </a:t>
            </a:r>
            <a:r>
              <a:rPr lang="ru-RU" dirty="0" err="1"/>
              <a:t>найбільше</a:t>
            </a:r>
            <a:r>
              <a:rPr lang="ru-RU" dirty="0"/>
              <a:t> </a:t>
            </a:r>
            <a:r>
              <a:rPr lang="ru-RU" dirty="0" err="1"/>
              <a:t>кави</a:t>
            </a:r>
            <a:r>
              <a:rPr lang="ru-RU" dirty="0"/>
              <a:t> </a:t>
            </a:r>
            <a:r>
              <a:rPr lang="ru-RU" dirty="0" err="1"/>
              <a:t>п'ють</a:t>
            </a:r>
            <a:r>
              <a:rPr lang="ru-RU" dirty="0"/>
              <a:t> </a:t>
            </a:r>
            <a:r>
              <a:rPr lang="ru-RU" dirty="0" err="1"/>
              <a:t>скандинави</a:t>
            </a:r>
            <a:r>
              <a:rPr lang="ru-RU" dirty="0"/>
              <a:t> - </a:t>
            </a:r>
            <a:r>
              <a:rPr lang="ru-RU" dirty="0" err="1"/>
              <a:t>майже</a:t>
            </a:r>
            <a:r>
              <a:rPr lang="ru-RU" dirty="0"/>
              <a:t> 12 кг на </a:t>
            </a:r>
            <a:r>
              <a:rPr lang="ru-RU" dirty="0" err="1"/>
              <a:t>рік</a:t>
            </a:r>
            <a:r>
              <a:rPr lang="ru-RU" dirty="0"/>
              <a:t> на душу </a:t>
            </a:r>
            <a:r>
              <a:rPr lang="ru-RU" dirty="0" err="1"/>
              <a:t>населення</a:t>
            </a:r>
            <a:r>
              <a:rPr lang="ru-RU" dirty="0"/>
              <a:t>; </a:t>
            </a:r>
            <a:r>
              <a:rPr lang="ru-RU" dirty="0" err="1"/>
              <a:t>трохи</a:t>
            </a:r>
            <a:r>
              <a:rPr lang="ru-RU" dirty="0"/>
              <a:t> </a:t>
            </a:r>
            <a:r>
              <a:rPr lang="ru-RU" dirty="0" err="1"/>
              <a:t>позаду</a:t>
            </a:r>
            <a:r>
              <a:rPr lang="ru-RU" dirty="0"/>
              <a:t> </a:t>
            </a:r>
            <a:r>
              <a:rPr lang="ru-RU" dirty="0" err="1"/>
              <a:t>італійці</a:t>
            </a:r>
            <a:r>
              <a:rPr lang="ru-RU" dirty="0"/>
              <a:t> та </a:t>
            </a:r>
            <a:r>
              <a:rPr lang="ru-RU" dirty="0" err="1"/>
              <a:t>бразильці</a:t>
            </a:r>
            <a:r>
              <a:rPr lang="ru-RU" dirty="0"/>
              <a:t> - 4-5 кг. </a:t>
            </a:r>
            <a:r>
              <a:rPr lang="ru-RU" dirty="0" err="1"/>
              <a:t>Росіяни</a:t>
            </a:r>
            <a:r>
              <a:rPr lang="ru-RU" dirty="0"/>
              <a:t> ж в </a:t>
            </a:r>
            <a:r>
              <a:rPr lang="ru-RU" dirty="0" err="1"/>
              <a:t>кінці</a:t>
            </a:r>
            <a:r>
              <a:rPr lang="ru-RU" dirty="0"/>
              <a:t> списку - </a:t>
            </a:r>
            <a:r>
              <a:rPr lang="ru-RU" dirty="0" err="1"/>
              <a:t>всього</a:t>
            </a:r>
            <a:r>
              <a:rPr lang="ru-RU" dirty="0"/>
              <a:t> </a:t>
            </a:r>
            <a:r>
              <a:rPr lang="ru-RU" dirty="0" err="1"/>
              <a:t>півкіло</a:t>
            </a:r>
            <a:r>
              <a:rPr lang="ru-RU" dirty="0"/>
              <a:t> на </a:t>
            </a:r>
            <a:r>
              <a:rPr lang="ru-RU" dirty="0" err="1"/>
              <a:t>людину</a:t>
            </a:r>
            <a:r>
              <a:rPr lang="ru-RU" dirty="0"/>
              <a:t>.</a:t>
            </a:r>
          </a:p>
          <a:p>
            <a:pPr marL="18288" indent="0">
              <a:buNone/>
            </a:pPr>
            <a:r>
              <a:rPr lang="ru-RU" dirty="0"/>
              <a:t> </a:t>
            </a:r>
          </a:p>
          <a:p>
            <a:pPr marL="18288" indent="0">
              <a:buNone/>
            </a:pPr>
            <a:r>
              <a:rPr lang="ru-RU" dirty="0"/>
              <a:t>1. </a:t>
            </a:r>
            <a:r>
              <a:rPr lang="ru-RU" dirty="0" err="1"/>
              <a:t>Турецький</a:t>
            </a:r>
            <a:r>
              <a:rPr lang="ru-RU" dirty="0"/>
              <a:t> кейф</a:t>
            </a:r>
          </a:p>
          <a:p>
            <a:pPr marL="18288" indent="0">
              <a:buNone/>
            </a:pPr>
            <a:r>
              <a:rPr lang="ru-RU" dirty="0" err="1"/>
              <a:t>Батьківщиною</a:t>
            </a:r>
            <a:r>
              <a:rPr lang="ru-RU" dirty="0"/>
              <a:t> </a:t>
            </a:r>
            <a:r>
              <a:rPr lang="ru-RU" dirty="0" err="1"/>
              <a:t>кави</a:t>
            </a:r>
            <a:r>
              <a:rPr lang="ru-RU" dirty="0"/>
              <a:t> </a:t>
            </a:r>
            <a:r>
              <a:rPr lang="ru-RU" dirty="0" err="1"/>
              <a:t>вважається</a:t>
            </a:r>
            <a:r>
              <a:rPr lang="ru-RU" dirty="0"/>
              <a:t> </a:t>
            </a:r>
            <a:r>
              <a:rPr lang="ru-RU" dirty="0" err="1"/>
              <a:t>Близький</a:t>
            </a:r>
            <a:r>
              <a:rPr lang="ru-RU" dirty="0"/>
              <a:t> </a:t>
            </a:r>
            <a:r>
              <a:rPr lang="ru-RU" dirty="0" err="1"/>
              <a:t>Схід</a:t>
            </a:r>
            <a:r>
              <a:rPr lang="ru-RU" dirty="0"/>
              <a:t>. У </a:t>
            </a:r>
            <a:r>
              <a:rPr lang="fr-FR" dirty="0"/>
              <a:t>XV </a:t>
            </a:r>
            <a:r>
              <a:rPr lang="ru-RU" dirty="0" err="1"/>
              <a:t>столітті</a:t>
            </a:r>
            <a:r>
              <a:rPr lang="ru-RU" dirty="0"/>
              <a:t> </a:t>
            </a:r>
            <a:r>
              <a:rPr lang="ru-RU" dirty="0" err="1"/>
              <a:t>напій</a:t>
            </a:r>
            <a:r>
              <a:rPr lang="ru-RU" dirty="0"/>
              <a:t> </a:t>
            </a:r>
            <a:r>
              <a:rPr lang="ru-RU" dirty="0" err="1"/>
              <a:t>був</a:t>
            </a:r>
            <a:r>
              <a:rPr lang="ru-RU" dirty="0"/>
              <a:t> широко </a:t>
            </a:r>
            <a:r>
              <a:rPr lang="ru-RU" dirty="0" err="1"/>
              <a:t>поширений</a:t>
            </a:r>
            <a:r>
              <a:rPr lang="ru-RU" dirty="0"/>
              <a:t> в </a:t>
            </a:r>
            <a:r>
              <a:rPr lang="ru-RU" dirty="0" err="1"/>
              <a:t>Ємені</a:t>
            </a:r>
            <a:r>
              <a:rPr lang="ru-RU" dirty="0"/>
              <a:t>, </a:t>
            </a:r>
            <a:r>
              <a:rPr lang="ru-RU" dirty="0" err="1"/>
              <a:t>Саудівської</a:t>
            </a:r>
            <a:r>
              <a:rPr lang="ru-RU" dirty="0"/>
              <a:t> </a:t>
            </a:r>
            <a:r>
              <a:rPr lang="ru-RU" dirty="0" err="1"/>
              <a:t>Аравії</a:t>
            </a:r>
            <a:r>
              <a:rPr lang="ru-RU" dirty="0"/>
              <a:t>, </a:t>
            </a:r>
            <a:r>
              <a:rPr lang="ru-RU" dirty="0" err="1"/>
              <a:t>Єгипті</a:t>
            </a:r>
            <a:r>
              <a:rPr lang="ru-RU" dirty="0"/>
              <a:t> та </a:t>
            </a:r>
            <a:r>
              <a:rPr lang="ru-RU" dirty="0" err="1"/>
              <a:t>інших</a:t>
            </a:r>
            <a:r>
              <a:rPr lang="ru-RU" dirty="0"/>
              <a:t> державах. У </a:t>
            </a:r>
            <a:r>
              <a:rPr lang="ru-RU" dirty="0" err="1"/>
              <a:t>середині</a:t>
            </a:r>
            <a:r>
              <a:rPr lang="ru-RU" dirty="0"/>
              <a:t> </a:t>
            </a:r>
            <a:r>
              <a:rPr lang="ru-RU" dirty="0" err="1"/>
              <a:t>наступного</a:t>
            </a:r>
            <a:r>
              <a:rPr lang="ru-RU" dirty="0"/>
              <a:t> </a:t>
            </a:r>
            <a:r>
              <a:rPr lang="ru-RU" dirty="0" err="1"/>
              <a:t>століття</a:t>
            </a:r>
            <a:r>
              <a:rPr lang="ru-RU" dirty="0"/>
              <a:t> </a:t>
            </a:r>
            <a:r>
              <a:rPr lang="ru-RU" dirty="0" err="1"/>
              <a:t>кава</a:t>
            </a:r>
            <a:r>
              <a:rPr lang="ru-RU" dirty="0"/>
              <a:t> стала </a:t>
            </a:r>
            <a:r>
              <a:rPr lang="ru-RU" dirty="0" err="1"/>
              <a:t>частиною</a:t>
            </a:r>
            <a:r>
              <a:rPr lang="ru-RU" dirty="0"/>
              <a:t> </a:t>
            </a:r>
            <a:r>
              <a:rPr lang="ru-RU" dirty="0" err="1"/>
              <a:t>національної</a:t>
            </a:r>
            <a:r>
              <a:rPr lang="ru-RU" dirty="0"/>
              <a:t> </a:t>
            </a:r>
            <a:r>
              <a:rPr lang="ru-RU" dirty="0" err="1"/>
              <a:t>культури</a:t>
            </a:r>
            <a:r>
              <a:rPr lang="ru-RU" dirty="0"/>
              <a:t> </a:t>
            </a:r>
            <a:r>
              <a:rPr lang="ru-RU" dirty="0" err="1"/>
              <a:t>Османської</a:t>
            </a:r>
            <a:r>
              <a:rPr lang="ru-RU" dirty="0"/>
              <a:t> </a:t>
            </a:r>
            <a:r>
              <a:rPr lang="ru-RU" dirty="0" err="1"/>
              <a:t>імперії</a:t>
            </a:r>
            <a:r>
              <a:rPr lang="ru-RU" dirty="0"/>
              <a:t>.</a:t>
            </a:r>
          </a:p>
          <a:p>
            <a:pPr marL="18288" indent="0">
              <a:buNone/>
            </a:pPr>
            <a:endParaRPr lang="ru-RU" dirty="0" smtClean="0"/>
          </a:p>
          <a:p>
            <a:pPr marL="18288" indent="0">
              <a:buNone/>
            </a:pPr>
            <a:r>
              <a:rPr lang="ru-RU" dirty="0" err="1" smtClean="0"/>
              <a:t>Щоб</a:t>
            </a:r>
            <a:r>
              <a:rPr lang="ru-RU" dirty="0" smtClean="0"/>
              <a:t> </a:t>
            </a:r>
            <a:r>
              <a:rPr lang="ru-RU" dirty="0" err="1"/>
              <a:t>приготувати</a:t>
            </a:r>
            <a:r>
              <a:rPr lang="ru-RU" dirty="0"/>
              <a:t> </a:t>
            </a:r>
            <a:r>
              <a:rPr lang="ru-RU" dirty="0" err="1"/>
              <a:t>каву</a:t>
            </a:r>
            <a:r>
              <a:rPr lang="ru-RU" dirty="0"/>
              <a:t> </a:t>
            </a:r>
            <a:r>
              <a:rPr lang="ru-RU" dirty="0" err="1"/>
              <a:t>по-турецьки</a:t>
            </a:r>
            <a:r>
              <a:rPr lang="ru-RU" dirty="0"/>
              <a:t>, вам </a:t>
            </a:r>
            <a:r>
              <a:rPr lang="ru-RU" dirty="0" err="1"/>
              <a:t>знадобляться</a:t>
            </a:r>
            <a:r>
              <a:rPr lang="ru-RU" dirty="0"/>
              <a:t>:</a:t>
            </a:r>
          </a:p>
          <a:p>
            <a:pPr marL="18288" indent="0">
              <a:buNone/>
            </a:pPr>
            <a:r>
              <a:rPr lang="ru-RU" dirty="0"/>
              <a:t>- 50 </a:t>
            </a:r>
            <a:r>
              <a:rPr lang="ru-RU" dirty="0" err="1"/>
              <a:t>гр</a:t>
            </a:r>
            <a:r>
              <a:rPr lang="ru-RU" dirty="0"/>
              <a:t> </a:t>
            </a:r>
            <a:r>
              <a:rPr lang="ru-RU" dirty="0" err="1"/>
              <a:t>чистої</a:t>
            </a:r>
            <a:r>
              <a:rPr lang="ru-RU" dirty="0"/>
              <a:t> (не </a:t>
            </a:r>
            <a:r>
              <a:rPr lang="ru-RU" dirty="0" err="1"/>
              <a:t>кип'яченої</a:t>
            </a:r>
            <a:r>
              <a:rPr lang="ru-RU" dirty="0"/>
              <a:t>!) води;</a:t>
            </a:r>
          </a:p>
          <a:p>
            <a:pPr marL="18288" indent="0">
              <a:buNone/>
            </a:pPr>
            <a:r>
              <a:rPr lang="ru-RU" dirty="0"/>
              <a:t>- 1 </a:t>
            </a:r>
            <a:r>
              <a:rPr lang="ru-RU" dirty="0" err="1"/>
              <a:t>чайна</a:t>
            </a:r>
            <a:r>
              <a:rPr lang="ru-RU" dirty="0"/>
              <a:t> ложка </a:t>
            </a:r>
            <a:r>
              <a:rPr lang="ru-RU" dirty="0" err="1"/>
              <a:t>кави</a:t>
            </a:r>
            <a:r>
              <a:rPr lang="ru-RU" dirty="0"/>
              <a:t> </a:t>
            </a:r>
            <a:r>
              <a:rPr lang="ru-RU" dirty="0" err="1"/>
              <a:t>дрібного</a:t>
            </a:r>
            <a:r>
              <a:rPr lang="ru-RU" dirty="0"/>
              <a:t> помелу;</a:t>
            </a:r>
          </a:p>
          <a:p>
            <a:pPr marL="18288" indent="0">
              <a:buNone/>
            </a:pPr>
            <a:r>
              <a:rPr lang="ru-RU" dirty="0"/>
              <a:t>- </a:t>
            </a:r>
            <a:r>
              <a:rPr lang="ru-RU" dirty="0" err="1"/>
              <a:t>Цукор</a:t>
            </a:r>
            <a:r>
              <a:rPr lang="ru-RU" dirty="0"/>
              <a:t> за смаком;</a:t>
            </a:r>
          </a:p>
          <a:p>
            <a:pPr marL="18288" indent="0">
              <a:buNone/>
            </a:pPr>
            <a:r>
              <a:rPr lang="ru-RU" dirty="0"/>
              <a:t>- Невелика турка.</a:t>
            </a:r>
          </a:p>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0192" y="3429000"/>
            <a:ext cx="4113808" cy="3081385"/>
          </a:xfrm>
          <a:prstGeom prst="rect">
            <a:avLst/>
          </a:prstGeom>
        </p:spPr>
      </p:pic>
    </p:spTree>
    <p:extLst>
      <p:ext uri="{BB962C8B-B14F-4D97-AF65-F5344CB8AC3E}">
        <p14:creationId xmlns:p14="http://schemas.microsoft.com/office/powerpoint/2010/main" val="140870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98858" y="-171400"/>
            <a:ext cx="4956710" cy="7920880"/>
          </a:xfrm>
        </p:spPr>
        <p:txBody>
          <a:bodyPr>
            <a:normAutofit fontScale="55000" lnSpcReduction="20000"/>
          </a:bodyPr>
          <a:lstStyle/>
          <a:p>
            <a:pPr marL="18288" indent="0" algn="ctr">
              <a:lnSpc>
                <a:spcPct val="115000"/>
              </a:lnSpc>
              <a:spcAft>
                <a:spcPts val="1000"/>
              </a:spcAft>
              <a:buNone/>
            </a:pPr>
            <a:r>
              <a:rPr lang="uk-UA" sz="2400" b="1" dirty="0">
                <a:effectLst/>
                <a:latin typeface="Calibri"/>
                <a:ea typeface="Calibri"/>
                <a:cs typeface="Times New Roman"/>
              </a:rPr>
              <a:t>Дім Легенд</a:t>
            </a:r>
            <a:endParaRPr lang="ru-RU" sz="1800" dirty="0">
              <a:effectLst/>
              <a:latin typeface="Calibri"/>
              <a:ea typeface="Calibri"/>
              <a:cs typeface="Times New Roman"/>
            </a:endParaRPr>
          </a:p>
          <a:p>
            <a:pPr marL="18288" indent="0">
              <a:lnSpc>
                <a:spcPct val="115000"/>
              </a:lnSpc>
              <a:spcAft>
                <a:spcPts val="1000"/>
              </a:spcAft>
              <a:buNone/>
            </a:pPr>
            <a:r>
              <a:rPr lang="uk-UA" sz="2400" b="1" dirty="0">
                <a:effectLst/>
                <a:latin typeface="Calibri"/>
                <a:ea typeface="Calibri"/>
                <a:cs typeface="Times New Roman"/>
              </a:rPr>
              <a:t>Розташування: вул. Староєврейська, 48</a:t>
            </a:r>
            <a:endParaRPr lang="ru-RU" sz="1800" dirty="0">
              <a:effectLst/>
              <a:latin typeface="Calibri"/>
              <a:ea typeface="Calibri"/>
              <a:cs typeface="Times New Roman"/>
            </a:endParaRPr>
          </a:p>
          <a:p>
            <a:pPr marL="18288" indent="0">
              <a:lnSpc>
                <a:spcPct val="115000"/>
              </a:lnSpc>
              <a:spcAft>
                <a:spcPts val="1000"/>
              </a:spcAft>
              <a:buNone/>
            </a:pPr>
            <a:r>
              <a:rPr lang="uk-UA" sz="2400" b="1" dirty="0">
                <a:effectLst/>
                <a:latin typeface="Calibri"/>
                <a:ea typeface="Calibri"/>
                <a:cs typeface="Times New Roman"/>
              </a:rPr>
              <a:t>Телефон: (050) 430-29-24, (067) 670 38 28</a:t>
            </a:r>
            <a:endParaRPr lang="ru-RU" sz="1800" dirty="0">
              <a:effectLst/>
              <a:latin typeface="Calibri"/>
              <a:ea typeface="Calibri"/>
              <a:cs typeface="Times New Roman"/>
            </a:endParaRPr>
          </a:p>
          <a:p>
            <a:pPr marL="18288" indent="0">
              <a:lnSpc>
                <a:spcPct val="115000"/>
              </a:lnSpc>
              <a:spcAft>
                <a:spcPts val="1000"/>
              </a:spcAft>
              <a:buNone/>
            </a:pPr>
            <a:r>
              <a:rPr lang="uk-UA" sz="2400" b="1" dirty="0">
                <a:effectLst/>
                <a:latin typeface="Calibri"/>
                <a:ea typeface="Calibri"/>
                <a:cs typeface="Times New Roman"/>
              </a:rPr>
              <a:t>Години роботи: 10:00 – 02:00</a:t>
            </a:r>
            <a:endParaRPr lang="ru-RU" sz="1800" dirty="0">
              <a:effectLst/>
              <a:latin typeface="Calibri"/>
              <a:ea typeface="Calibri"/>
              <a:cs typeface="Times New Roman"/>
            </a:endParaRPr>
          </a:p>
          <a:p>
            <a:pPr marL="18288" indent="0">
              <a:lnSpc>
                <a:spcPct val="115000"/>
              </a:lnSpc>
              <a:spcAft>
                <a:spcPts val="1000"/>
              </a:spcAft>
              <a:buNone/>
            </a:pPr>
            <a:r>
              <a:rPr lang="uk-UA" sz="2400" dirty="0">
                <a:effectLst/>
                <a:latin typeface="Calibri"/>
                <a:ea typeface="Calibri"/>
                <a:cs typeface="Times New Roman"/>
              </a:rPr>
              <a:t>“Дім легенд” - ресторан, у якому кожен зал на семи поверхах береже певну львівську легенду: час, бруківка, леви, погода... Незвичайні рішення в декорі інтер'єру, славетна тераса на даху, на якій знаходиться старенький автомобіль.</a:t>
            </a:r>
            <a:endParaRPr lang="ru-RU" sz="1800" dirty="0">
              <a:effectLst/>
              <a:latin typeface="Calibri"/>
              <a:ea typeface="Calibri"/>
              <a:cs typeface="Times New Roman"/>
            </a:endParaRPr>
          </a:p>
          <a:p>
            <a:pPr marL="18288" indent="0">
              <a:lnSpc>
                <a:spcPct val="115000"/>
              </a:lnSpc>
              <a:spcAft>
                <a:spcPts val="1000"/>
              </a:spcAft>
              <a:buNone/>
            </a:pPr>
            <a:r>
              <a:rPr lang="uk-UA" sz="2400" dirty="0">
                <a:effectLst/>
                <a:latin typeface="Calibri"/>
                <a:ea typeface="Calibri"/>
                <a:cs typeface="Times New Roman"/>
              </a:rPr>
              <a:t>Серед кімнат є наприклад, кімната </a:t>
            </a:r>
            <a:r>
              <a:rPr lang="uk-UA" sz="2400" dirty="0" err="1">
                <a:effectLst/>
                <a:latin typeface="Calibri"/>
                <a:ea typeface="Calibri"/>
                <a:cs typeface="Times New Roman"/>
              </a:rPr>
              <a:t>ленди</a:t>
            </a:r>
            <a:r>
              <a:rPr lang="uk-UA" sz="2400" dirty="0">
                <a:effectLst/>
                <a:latin typeface="Calibri"/>
                <a:ea typeface="Calibri"/>
                <a:cs typeface="Times New Roman"/>
              </a:rPr>
              <a:t> про закуту річку Львова - </a:t>
            </a:r>
            <a:r>
              <a:rPr lang="uk-UA" sz="2400" dirty="0" err="1">
                <a:effectLst/>
                <a:latin typeface="Calibri"/>
                <a:ea typeface="Calibri"/>
                <a:cs typeface="Times New Roman"/>
              </a:rPr>
              <a:t>Полтву</a:t>
            </a:r>
            <a:r>
              <a:rPr lang="uk-UA" sz="2400" dirty="0">
                <a:effectLst/>
                <a:latin typeface="Calibri"/>
                <a:ea typeface="Calibri"/>
                <a:cs typeface="Times New Roman"/>
              </a:rPr>
              <a:t>. Вона оберігається у кімнаті смороду та колектора. Тут представлені дивні рибини, які зараз плавають під Львівською оперою, апарат для поширення смороду у місті, схеми колектора, а також трансляція самої річки </a:t>
            </a:r>
            <a:r>
              <a:rPr lang="uk-UA" sz="2400" dirty="0" err="1">
                <a:effectLst/>
                <a:latin typeface="Calibri"/>
                <a:ea typeface="Calibri"/>
                <a:cs typeface="Times New Roman"/>
              </a:rPr>
              <a:t>веб-камерою</a:t>
            </a:r>
            <a:r>
              <a:rPr lang="uk-UA" sz="2400" dirty="0">
                <a:effectLst/>
                <a:latin typeface="Calibri"/>
                <a:ea typeface="Calibri"/>
                <a:cs typeface="Times New Roman"/>
              </a:rPr>
              <a:t>, встановленою безпосередньо у колекторі.</a:t>
            </a:r>
            <a:endParaRPr lang="ru-RU" sz="1800" dirty="0">
              <a:effectLst/>
              <a:latin typeface="Calibri"/>
              <a:ea typeface="Calibri"/>
              <a:cs typeface="Times New Roman"/>
            </a:endParaRPr>
          </a:p>
          <a:p>
            <a:pPr marL="18288" indent="0">
              <a:lnSpc>
                <a:spcPct val="115000"/>
              </a:lnSpc>
              <a:spcAft>
                <a:spcPts val="1000"/>
              </a:spcAft>
              <a:buNone/>
            </a:pPr>
            <a:r>
              <a:rPr lang="uk-UA" sz="2400" dirty="0">
                <a:effectLst/>
                <a:latin typeface="Calibri"/>
                <a:ea typeface="Calibri"/>
                <a:cs typeface="Times New Roman"/>
              </a:rPr>
              <a:t>Ще можна побачити є схованку еталонної львівської бруківки, львівського часу та і тому подібних звиклих для Львова речей. Також кімнати Львівських книг, тобто книг про Львів та львів’ян, оберігається книга Львівської говірки, - це таке собі Міністерство інформації, Львівський вінчестер… І кімната контролю славетної Львівської погоди…</a:t>
            </a:r>
            <a:endParaRPr lang="ru-RU" sz="1800" dirty="0">
              <a:effectLst/>
              <a:latin typeface="Calibri"/>
              <a:ea typeface="Calibri"/>
              <a:cs typeface="Times New Roman"/>
            </a:endParaRPr>
          </a:p>
          <a:p>
            <a:pPr marL="18288" indent="0">
              <a:lnSpc>
                <a:spcPct val="115000"/>
              </a:lnSpc>
              <a:spcAft>
                <a:spcPts val="1000"/>
              </a:spcAft>
              <a:buNone/>
            </a:pPr>
            <a:r>
              <a:rPr lang="uk-UA" sz="2400" dirty="0">
                <a:effectLst/>
                <a:latin typeface="Calibri"/>
                <a:ea typeface="Calibri"/>
                <a:cs typeface="Times New Roman"/>
              </a:rPr>
              <a:t>Щовечора на фасаді будинку відбувається піротехнічне шоу - з ударом годинника із </a:t>
            </a:r>
            <a:r>
              <a:rPr lang="uk-UA" sz="2400" dirty="0" err="1">
                <a:effectLst/>
                <a:latin typeface="Calibri"/>
                <a:ea typeface="Calibri"/>
                <a:cs typeface="Times New Roman"/>
              </a:rPr>
              <a:t>метелевого</a:t>
            </a:r>
            <a:r>
              <a:rPr lang="uk-UA" sz="2400" dirty="0">
                <a:effectLst/>
                <a:latin typeface="Calibri"/>
                <a:ea typeface="Calibri"/>
                <a:cs typeface="Times New Roman"/>
              </a:rPr>
              <a:t> дракона вилітають іскри.</a:t>
            </a:r>
            <a:endParaRPr lang="ru-RU" sz="1800" dirty="0">
              <a:effectLst/>
              <a:latin typeface="Calibri"/>
              <a:ea typeface="Calibri"/>
              <a:cs typeface="Times New Roman"/>
            </a:endParaRPr>
          </a:p>
          <a:p>
            <a:pPr marL="18288" indent="0">
              <a:lnSpc>
                <a:spcPct val="115000"/>
              </a:lnSpc>
              <a:spcAft>
                <a:spcPts val="1000"/>
              </a:spcAft>
              <a:buNone/>
            </a:pPr>
            <a:r>
              <a:rPr lang="uk-UA" sz="2400" dirty="0">
                <a:effectLst/>
                <a:latin typeface="Calibri"/>
                <a:ea typeface="Calibri"/>
                <a:cs typeface="Times New Roman"/>
              </a:rPr>
              <a:t>Кухня ресторану - також набір оригінальних страв домашньої кухні Європи та України, </a:t>
            </a:r>
            <a:r>
              <a:rPr lang="uk-UA" sz="2400" dirty="0" err="1">
                <a:effectLst/>
                <a:latin typeface="Calibri"/>
                <a:ea typeface="Calibri"/>
                <a:cs typeface="Times New Roman"/>
              </a:rPr>
              <a:t>зготлена</a:t>
            </a:r>
            <a:r>
              <a:rPr lang="uk-UA" sz="2400" dirty="0">
                <a:effectLst/>
                <a:latin typeface="Calibri"/>
                <a:ea typeface="Calibri"/>
                <a:cs typeface="Times New Roman"/>
              </a:rPr>
              <a:t> в печі та власні настоянки.</a:t>
            </a:r>
            <a:endParaRPr lang="ru-RU" sz="1800" dirty="0">
              <a:effectLst/>
              <a:latin typeface="Calibri"/>
              <a:ea typeface="Calibri"/>
              <a:cs typeface="Times New Roman"/>
            </a:endParaRPr>
          </a:p>
          <a:p>
            <a:pPr marL="18288" indent="0">
              <a:lnSpc>
                <a:spcPct val="115000"/>
              </a:lnSpc>
              <a:spcAft>
                <a:spcPts val="1000"/>
              </a:spcAft>
              <a:buNone/>
            </a:pPr>
            <a:r>
              <a:rPr lang="uk-UA" sz="2400" dirty="0">
                <a:effectLst/>
                <a:latin typeface="Calibri"/>
                <a:ea typeface="Calibri"/>
                <a:cs typeface="Times New Roman"/>
              </a:rPr>
              <a:t/>
            </a:r>
            <a:br>
              <a:rPr lang="uk-UA" sz="2400" dirty="0">
                <a:effectLst/>
                <a:latin typeface="Calibri"/>
                <a:ea typeface="Calibri"/>
                <a:cs typeface="Times New Roman"/>
              </a:rPr>
            </a:br>
            <a:r>
              <a:rPr lang="uk-UA" sz="2400" dirty="0">
                <a:effectLst/>
                <a:latin typeface="Calibri"/>
                <a:ea typeface="Calibri"/>
                <a:cs typeface="Times New Roman"/>
              </a:rPr>
              <a:t> </a:t>
            </a:r>
            <a:endParaRPr lang="ru-RU" sz="1800" dirty="0">
              <a:effectLst/>
              <a:latin typeface="Calibri"/>
              <a:ea typeface="Calibri"/>
              <a:cs typeface="Times New Roman"/>
            </a:endParaRPr>
          </a:p>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5568" y="4082258"/>
            <a:ext cx="3888432" cy="258823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568" y="836712"/>
            <a:ext cx="3816424" cy="2540007"/>
          </a:xfrm>
          <a:prstGeom prst="rect">
            <a:avLst/>
          </a:prstGeom>
        </p:spPr>
      </p:pic>
    </p:spTree>
    <p:extLst>
      <p:ext uri="{BB962C8B-B14F-4D97-AF65-F5344CB8AC3E}">
        <p14:creationId xmlns:p14="http://schemas.microsoft.com/office/powerpoint/2010/main" val="176396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88640"/>
            <a:ext cx="4968552" cy="6669360"/>
          </a:xfrm>
        </p:spPr>
        <p:txBody>
          <a:bodyPr>
            <a:normAutofit fontScale="70000" lnSpcReduction="20000"/>
          </a:bodyPr>
          <a:lstStyle/>
          <a:p>
            <a:pPr marL="18288" indent="0">
              <a:buNone/>
            </a:pPr>
            <a:r>
              <a:rPr lang="uk-UA" dirty="0"/>
              <a:t>Криївка</a:t>
            </a:r>
          </a:p>
          <a:p>
            <a:pPr marL="18288" indent="0">
              <a:buNone/>
            </a:pPr>
            <a:r>
              <a:rPr lang="uk-UA" dirty="0"/>
              <a:t>Розташування: пл. Ринок, 14</a:t>
            </a:r>
          </a:p>
          <a:p>
            <a:pPr marL="18288" indent="0">
              <a:buNone/>
            </a:pPr>
            <a:r>
              <a:rPr lang="uk-UA" dirty="0"/>
              <a:t>	Телефон: (050) 43-063-54</a:t>
            </a:r>
          </a:p>
          <a:p>
            <a:pPr marL="18288" indent="0">
              <a:buNone/>
            </a:pPr>
            <a:r>
              <a:rPr lang="uk-UA" dirty="0"/>
              <a:t>	Години роботи: 00:00-24:00</a:t>
            </a:r>
          </a:p>
          <a:p>
            <a:pPr marL="18288" indent="0">
              <a:buNone/>
            </a:pPr>
            <a:r>
              <a:rPr lang="uk-UA" dirty="0"/>
              <a:t>В кінці одного з темних під'їздів на площі Ринок ховається ця оригінальна та популярна </a:t>
            </a:r>
            <a:r>
              <a:rPr lang="uk-UA" dirty="0" err="1"/>
              <a:t>кнайпа</a:t>
            </a:r>
            <a:r>
              <a:rPr lang="uk-UA" dirty="0"/>
              <a:t>. Щоб потрапити туди, необхідно пройти цікаву процедуру «</a:t>
            </a:r>
            <a:r>
              <a:rPr lang="uk-UA" dirty="0" err="1"/>
              <a:t>фейс-контролю</a:t>
            </a:r>
            <a:r>
              <a:rPr lang="uk-UA" dirty="0"/>
              <a:t>»:</a:t>
            </a:r>
          </a:p>
          <a:p>
            <a:pPr marL="18288" indent="0">
              <a:buNone/>
            </a:pPr>
            <a:r>
              <a:rPr lang="uk-UA" dirty="0"/>
              <a:t>— Слава Україні</a:t>
            </a:r>
          </a:p>
          <a:p>
            <a:pPr marL="18288" indent="0">
              <a:buNone/>
            </a:pPr>
            <a:r>
              <a:rPr lang="uk-UA" dirty="0"/>
              <a:t>— Героям </a:t>
            </a:r>
            <a:r>
              <a:rPr lang="uk-UA" dirty="0" smtClean="0"/>
              <a:t>Слава</a:t>
            </a:r>
          </a:p>
          <a:p>
            <a:pPr marL="18288" indent="0">
              <a:buNone/>
            </a:pPr>
            <a:r>
              <a:rPr lang="uk-UA" dirty="0" smtClean="0"/>
              <a:t>— </a:t>
            </a:r>
            <a:r>
              <a:rPr lang="uk-UA" dirty="0"/>
              <a:t>Чи є між Вами москалі?</a:t>
            </a:r>
          </a:p>
          <a:p>
            <a:pPr marL="18288" indent="0">
              <a:buNone/>
            </a:pPr>
            <a:r>
              <a:rPr lang="uk-UA" dirty="0"/>
              <a:t>— Немає</a:t>
            </a:r>
          </a:p>
          <a:p>
            <a:pPr marL="18288" indent="0">
              <a:buNone/>
            </a:pPr>
            <a:r>
              <a:rPr lang="uk-UA" dirty="0"/>
              <a:t>Тоді ж офіціант наливає вам 50 грам горючої суміш</a:t>
            </a:r>
            <a:r>
              <a:rPr lang="fr-FR" dirty="0"/>
              <a:t>i.</a:t>
            </a:r>
          </a:p>
          <a:p>
            <a:pPr marL="18288" indent="0">
              <a:buNone/>
            </a:pPr>
            <a:r>
              <a:rPr lang="uk-UA" dirty="0"/>
              <a:t>Інтер'єр славнозвісної Криївки нагадує справжню </a:t>
            </a:r>
            <a:r>
              <a:rPr lang="uk-UA" dirty="0" err="1"/>
              <a:t>уп</a:t>
            </a:r>
            <a:r>
              <a:rPr lang="fr-FR" dirty="0"/>
              <a:t>i</a:t>
            </a:r>
            <a:r>
              <a:rPr lang="uk-UA" dirty="0" err="1"/>
              <a:t>вську</a:t>
            </a:r>
            <a:r>
              <a:rPr lang="uk-UA" dirty="0"/>
              <a:t> криївку: два зали з креативним інтер’єром. Стіни, столи, стеля, підпори – усе з грубо тесаних дерев’яних колод. Під шатровою стелею – великі фотографії, які зображують побут вояків Української Повстанської Армії в лісі. На стінах – гасові лампи, ватники, копії </a:t>
            </a:r>
            <a:r>
              <a:rPr lang="uk-UA" dirty="0" err="1"/>
              <a:t>упівських</a:t>
            </a:r>
            <a:r>
              <a:rPr lang="uk-UA" dirty="0"/>
              <a:t> і німецьких листівок і плакатів. Посуд специфічний – бляшаний. Туалет – з залізним рукомийником і мискою. Резервують стіл тут за допомогою… німецької гранати з написом “Чекаємо гостей”.</a:t>
            </a:r>
          </a:p>
          <a:p>
            <a:pPr marL="18288" indent="0">
              <a:buNone/>
            </a:pPr>
            <a:r>
              <a:rPr lang="uk-UA" dirty="0" smtClean="0"/>
              <a:t>Постійним </a:t>
            </a:r>
            <a:r>
              <a:rPr lang="uk-UA" dirty="0"/>
              <a:t>клієнтам у “Криївці” видають особистий іменний ключ, яким можна відчиняти вхідні двері у будь-який час. З допомогою ключів тут формують систему лояльності до клієнта. </a:t>
            </a:r>
            <a:r>
              <a:rPr lang="uk-UA" dirty="0" smtClean="0"/>
              <a:t>У </a:t>
            </a:r>
            <a:r>
              <a:rPr lang="uk-UA" dirty="0"/>
              <a:t>“Криївці” панує атмосфера пабу – люди приходять сюди компаніями, під вечір починають хором співати пісні...</a:t>
            </a:r>
          </a:p>
          <a:p>
            <a:endParaRPr lang="uk-UA"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404664"/>
            <a:ext cx="3767668" cy="5633896"/>
          </a:xfrm>
          <a:prstGeom prst="rect">
            <a:avLst/>
          </a:prstGeom>
        </p:spPr>
      </p:pic>
    </p:spTree>
    <p:extLst>
      <p:ext uri="{BB962C8B-B14F-4D97-AF65-F5344CB8AC3E}">
        <p14:creationId xmlns:p14="http://schemas.microsoft.com/office/powerpoint/2010/main" val="3135674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707904" y="116632"/>
            <a:ext cx="5040560" cy="7704856"/>
          </a:xfrm>
        </p:spPr>
        <p:txBody>
          <a:bodyPr>
            <a:normAutofit fontScale="85000" lnSpcReduction="20000"/>
          </a:bodyPr>
          <a:lstStyle/>
          <a:p>
            <a:pPr algn="ctr">
              <a:lnSpc>
                <a:spcPct val="115000"/>
              </a:lnSpc>
              <a:spcAft>
                <a:spcPts val="1000"/>
              </a:spcAft>
            </a:pPr>
            <a:r>
              <a:rPr lang="uk-UA" sz="2400" b="1" dirty="0">
                <a:effectLst/>
                <a:latin typeface="Calibri"/>
                <a:ea typeface="Calibri"/>
                <a:cs typeface="Times New Roman"/>
              </a:rPr>
              <a:t>Львівська майстерня шоколаду</a:t>
            </a:r>
            <a:endParaRPr lang="ru-RU" sz="1800" dirty="0">
              <a:effectLst/>
              <a:latin typeface="Calibri"/>
              <a:ea typeface="Calibri"/>
              <a:cs typeface="Times New Roman"/>
            </a:endParaRPr>
          </a:p>
          <a:p>
            <a:pPr marL="18288" indent="0">
              <a:lnSpc>
                <a:spcPct val="115000"/>
              </a:lnSpc>
              <a:spcAft>
                <a:spcPts val="1000"/>
              </a:spcAft>
              <a:buNone/>
            </a:pPr>
            <a:r>
              <a:rPr lang="uk-UA" sz="2400" b="1" dirty="0">
                <a:effectLst/>
                <a:latin typeface="Calibri"/>
                <a:ea typeface="Calibri"/>
                <a:cs typeface="Times New Roman"/>
              </a:rPr>
              <a:t>Розташування: вул.. Сербська, 3</a:t>
            </a:r>
            <a:endParaRPr lang="ru-RU" sz="1800" dirty="0">
              <a:effectLst/>
              <a:latin typeface="Calibri"/>
              <a:ea typeface="Calibri"/>
              <a:cs typeface="Times New Roman"/>
            </a:endParaRPr>
          </a:p>
          <a:p>
            <a:pPr marL="18288" indent="0">
              <a:lnSpc>
                <a:spcPct val="115000"/>
              </a:lnSpc>
              <a:spcAft>
                <a:spcPts val="1000"/>
              </a:spcAft>
              <a:buNone/>
            </a:pPr>
            <a:r>
              <a:rPr lang="uk-UA" sz="2400" b="1" dirty="0">
                <a:effectLst/>
                <a:latin typeface="Calibri"/>
                <a:ea typeface="Calibri"/>
                <a:cs typeface="Times New Roman"/>
              </a:rPr>
              <a:t>Телефон: 050-43- 60-33; 067-340-22-67</a:t>
            </a:r>
            <a:endParaRPr lang="ru-RU" sz="1800" dirty="0">
              <a:effectLst/>
              <a:latin typeface="Calibri"/>
              <a:ea typeface="Calibri"/>
              <a:cs typeface="Times New Roman"/>
            </a:endParaRPr>
          </a:p>
          <a:p>
            <a:pPr marL="18288" indent="0">
              <a:lnSpc>
                <a:spcPct val="115000"/>
              </a:lnSpc>
              <a:spcAft>
                <a:spcPts val="1000"/>
              </a:spcAft>
              <a:buNone/>
            </a:pPr>
            <a:r>
              <a:rPr lang="uk-UA" sz="2400" b="1" dirty="0">
                <a:effectLst/>
                <a:latin typeface="Calibri"/>
                <a:ea typeface="Calibri"/>
                <a:cs typeface="Times New Roman"/>
              </a:rPr>
              <a:t>Години роботи: 9.00-22.00</a:t>
            </a:r>
            <a:endParaRPr lang="ru-RU" sz="1800" dirty="0">
              <a:effectLst/>
              <a:latin typeface="Calibri"/>
              <a:ea typeface="Calibri"/>
              <a:cs typeface="Times New Roman"/>
            </a:endParaRPr>
          </a:p>
          <a:p>
            <a:pPr marL="18288" indent="0">
              <a:lnSpc>
                <a:spcPct val="115000"/>
              </a:lnSpc>
              <a:spcAft>
                <a:spcPts val="1000"/>
              </a:spcAft>
              <a:buNone/>
            </a:pPr>
            <a:r>
              <a:rPr lang="uk-UA" sz="2400" dirty="0">
                <a:effectLst/>
                <a:latin typeface="Calibri"/>
                <a:ea typeface="Calibri"/>
                <a:cs typeface="Times New Roman"/>
              </a:rPr>
              <a:t>В 2009 р. у Львові, на вул. Сербській, 3 відбулось відкриття найсолодшого закладу міста – </a:t>
            </a:r>
            <a:r>
              <a:rPr lang="uk-UA" sz="2400" b="1" dirty="0">
                <a:effectLst/>
                <a:latin typeface="Calibri"/>
                <a:ea typeface="Calibri"/>
                <a:cs typeface="Times New Roman"/>
              </a:rPr>
              <a:t>«Львівської майстерні шоколаду»</a:t>
            </a:r>
            <a:r>
              <a:rPr lang="uk-UA" sz="2400" dirty="0">
                <a:effectLst/>
                <a:latin typeface="Calibri"/>
                <a:ea typeface="Calibri"/>
                <a:cs typeface="Times New Roman"/>
              </a:rPr>
              <a:t>. З моменту відкриття він залишається одним з найпопулярніших і </a:t>
            </a:r>
            <a:r>
              <a:rPr lang="uk-UA" sz="2400" dirty="0" err="1">
                <a:effectLst/>
                <a:latin typeface="Calibri"/>
                <a:ea typeface="Calibri"/>
                <a:cs typeface="Times New Roman"/>
              </a:rPr>
              <a:t>найвідвідуваніших</a:t>
            </a:r>
            <a:r>
              <a:rPr lang="uk-UA" sz="2400" dirty="0">
                <a:effectLst/>
                <a:latin typeface="Calibri"/>
                <a:ea typeface="Calibri"/>
                <a:cs typeface="Times New Roman"/>
              </a:rPr>
              <a:t> місць туристичного Львова. Щодня з 9.00 год. ранку і до 22.00 двері майстерні широко відкриті для усіх гостей, а запашний аромат гарячого шоколаду невпинно манить перехожих. На першому поверсі Ви зможете на власні очі побачити техніку виготовлення шоколадних виробів різної форми та величини. Другий, третій та четвертий поверхи повністю переобладнані в єдиний у своєму роді «шоколадний супермаркет». </a:t>
            </a:r>
            <a:endParaRPr lang="ru-RU" sz="1800" dirty="0">
              <a:effectLst/>
              <a:latin typeface="Calibri"/>
              <a:ea typeface="Calibri"/>
              <a:cs typeface="Times New Roman"/>
            </a:endParaRPr>
          </a:p>
          <a:p>
            <a:pPr marL="18288" indent="0">
              <a:lnSpc>
                <a:spcPct val="115000"/>
              </a:lnSpc>
              <a:spcAft>
                <a:spcPts val="1000"/>
              </a:spcAft>
              <a:buNone/>
            </a:pPr>
            <a:r>
              <a:rPr lang="uk-UA" sz="2400" dirty="0">
                <a:effectLst/>
                <a:latin typeface="Calibri"/>
                <a:ea typeface="Calibri"/>
                <a:cs typeface="Times New Roman"/>
              </a:rPr>
              <a:t/>
            </a:r>
            <a:br>
              <a:rPr lang="uk-UA" sz="2400" dirty="0">
                <a:effectLst/>
                <a:latin typeface="Calibri"/>
                <a:ea typeface="Calibri"/>
                <a:cs typeface="Times New Roman"/>
              </a:rPr>
            </a:br>
            <a:r>
              <a:rPr lang="uk-UA" sz="2400" dirty="0">
                <a:effectLst/>
                <a:latin typeface="Calibri"/>
                <a:ea typeface="Calibri"/>
                <a:cs typeface="Times New Roman"/>
              </a:rPr>
              <a:t> </a:t>
            </a:r>
            <a:endParaRPr lang="ru-RU" sz="1800" dirty="0">
              <a:effectLst/>
              <a:latin typeface="Calibri"/>
              <a:ea typeface="Calibri"/>
              <a:cs typeface="Times New Roman"/>
            </a:endParaRPr>
          </a:p>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20" y="980728"/>
            <a:ext cx="3528392" cy="235961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933056"/>
            <a:ext cx="3537799" cy="2361481"/>
          </a:xfrm>
          <a:prstGeom prst="rect">
            <a:avLst/>
          </a:prstGeom>
        </p:spPr>
      </p:pic>
    </p:spTree>
    <p:extLst>
      <p:ext uri="{BB962C8B-B14F-4D97-AF65-F5344CB8AC3E}">
        <p14:creationId xmlns:p14="http://schemas.microsoft.com/office/powerpoint/2010/main" val="3415640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5496" y="1412776"/>
            <a:ext cx="6096000" cy="3657599"/>
          </a:xfrm>
        </p:spPr>
        <p:txBody>
          <a:bodyPr>
            <a:normAutofit fontScale="92500" lnSpcReduction="10000"/>
          </a:bodyPr>
          <a:lstStyle/>
          <a:p>
            <a:pPr marL="18288" indent="0">
              <a:buNone/>
            </a:pPr>
            <a:r>
              <a:rPr lang="ru-RU" dirty="0" err="1"/>
              <a:t>Забираючи</a:t>
            </a:r>
            <a:r>
              <a:rPr lang="ru-RU" dirty="0"/>
              <a:t> до </a:t>
            </a:r>
            <a:r>
              <a:rPr lang="ru-RU" dirty="0" err="1"/>
              <a:t>свого</a:t>
            </a:r>
            <a:r>
              <a:rPr lang="ru-RU" dirty="0"/>
              <a:t> </a:t>
            </a:r>
            <a:r>
              <a:rPr lang="ru-RU" dirty="0" err="1"/>
              <a:t>міста</a:t>
            </a:r>
            <a:r>
              <a:rPr lang="ru-RU" dirty="0"/>
              <a:t> </a:t>
            </a:r>
            <a:r>
              <a:rPr lang="ru-RU" dirty="0" err="1"/>
              <a:t>мішечок</a:t>
            </a:r>
            <a:r>
              <a:rPr lang="ru-RU" dirty="0"/>
              <a:t> «</a:t>
            </a:r>
            <a:r>
              <a:rPr lang="ru-RU" dirty="0" err="1"/>
              <a:t>Кави</a:t>
            </a:r>
            <a:r>
              <a:rPr lang="ru-RU" dirty="0"/>
              <a:t> </a:t>
            </a:r>
            <a:r>
              <a:rPr lang="ru-RU" dirty="0" err="1"/>
              <a:t>зі</a:t>
            </a:r>
            <a:r>
              <a:rPr lang="ru-RU" dirty="0"/>
              <a:t> Львова», </a:t>
            </a:r>
            <a:br>
              <a:rPr lang="ru-RU" dirty="0"/>
            </a:br>
            <a:r>
              <a:rPr lang="ru-RU" dirty="0"/>
              <a:t>Ви </a:t>
            </a:r>
            <a:r>
              <a:rPr lang="ru-RU" dirty="0" err="1"/>
              <a:t>забираєте</a:t>
            </a:r>
            <a:r>
              <a:rPr lang="ru-RU" dirty="0"/>
              <a:t> не </a:t>
            </a:r>
            <a:r>
              <a:rPr lang="ru-RU" dirty="0" err="1"/>
              <a:t>тільки</a:t>
            </a:r>
            <a:r>
              <a:rPr lang="ru-RU" dirty="0"/>
              <a:t> </a:t>
            </a:r>
            <a:r>
              <a:rPr lang="ru-RU" dirty="0" err="1"/>
              <a:t>кавові</a:t>
            </a:r>
            <a:r>
              <a:rPr lang="ru-RU" dirty="0"/>
              <a:t> зерна, але </a:t>
            </a:r>
            <a:r>
              <a:rPr lang="ru-RU" dirty="0" err="1"/>
              <a:t>щось</a:t>
            </a:r>
            <a:r>
              <a:rPr lang="ru-RU" dirty="0"/>
              <a:t> </a:t>
            </a:r>
            <a:r>
              <a:rPr lang="ru-RU" dirty="0" err="1"/>
              <a:t>значно</a:t>
            </a:r>
            <a:r>
              <a:rPr lang="ru-RU" dirty="0"/>
              <a:t> </a:t>
            </a:r>
            <a:r>
              <a:rPr lang="ru-RU" dirty="0" err="1"/>
              <a:t>більше</a:t>
            </a:r>
            <a:r>
              <a:rPr lang="ru-RU" dirty="0"/>
              <a:t>, </a:t>
            </a:r>
            <a:r>
              <a:rPr lang="ru-RU" dirty="0" err="1"/>
              <a:t>глибше</a:t>
            </a:r>
            <a:r>
              <a:rPr lang="ru-RU" dirty="0"/>
              <a:t>, </a:t>
            </a:r>
            <a:r>
              <a:rPr lang="ru-RU" dirty="0" err="1"/>
              <a:t>безцінне</a:t>
            </a:r>
            <a:r>
              <a:rPr lang="ru-RU" dirty="0"/>
              <a:t>… </a:t>
            </a:r>
          </a:p>
          <a:p>
            <a:pPr>
              <a:buFont typeface="Arial"/>
              <a:buChar char="•"/>
            </a:pPr>
            <a:r>
              <a:rPr lang="ru-RU" dirty="0" err="1"/>
              <a:t>Частинку</a:t>
            </a:r>
            <a:r>
              <a:rPr lang="ru-RU" dirty="0"/>
              <a:t> шляхетного </a:t>
            </a:r>
            <a:r>
              <a:rPr lang="ru-RU" dirty="0" err="1"/>
              <a:t>левового</a:t>
            </a:r>
            <a:r>
              <a:rPr lang="ru-RU" dirty="0"/>
              <a:t> </a:t>
            </a:r>
            <a:r>
              <a:rPr lang="ru-RU" dirty="0" err="1"/>
              <a:t>серця</a:t>
            </a:r>
            <a:r>
              <a:rPr lang="ru-RU" dirty="0"/>
              <a:t>,</a:t>
            </a:r>
          </a:p>
          <a:p>
            <a:pPr>
              <a:buFont typeface="Arial"/>
              <a:buChar char="•"/>
            </a:pPr>
            <a:r>
              <a:rPr lang="ru-RU" dirty="0" err="1"/>
              <a:t>Шматочок</a:t>
            </a:r>
            <a:r>
              <a:rPr lang="ru-RU" dirty="0"/>
              <a:t> </a:t>
            </a:r>
            <a:r>
              <a:rPr lang="ru-RU" dirty="0" err="1"/>
              <a:t>гостинної</a:t>
            </a:r>
            <a:r>
              <a:rPr lang="ru-RU" dirty="0"/>
              <a:t> </a:t>
            </a:r>
            <a:r>
              <a:rPr lang="ru-RU" dirty="0" err="1"/>
              <a:t>львівської</a:t>
            </a:r>
            <a:r>
              <a:rPr lang="ru-RU" dirty="0"/>
              <a:t> </a:t>
            </a:r>
            <a:r>
              <a:rPr lang="ru-RU" dirty="0" err="1"/>
              <a:t>душі</a:t>
            </a:r>
            <a:r>
              <a:rPr lang="ru-RU" dirty="0"/>
              <a:t>, </a:t>
            </a:r>
          </a:p>
          <a:p>
            <a:pPr>
              <a:buFont typeface="Arial"/>
              <a:buChar char="•"/>
            </a:pPr>
            <a:r>
              <a:rPr lang="ru-RU" dirty="0"/>
              <a:t>Аромат  </a:t>
            </a:r>
            <a:r>
              <a:rPr lang="ru-RU" dirty="0" err="1"/>
              <a:t>стародавнього</a:t>
            </a:r>
            <a:r>
              <a:rPr lang="ru-RU" dirty="0"/>
              <a:t> </a:t>
            </a:r>
            <a:r>
              <a:rPr lang="ru-RU" dirty="0" err="1"/>
              <a:t>міста</a:t>
            </a:r>
            <a:r>
              <a:rPr lang="ru-RU" dirty="0"/>
              <a:t>, </a:t>
            </a:r>
          </a:p>
          <a:p>
            <a:pPr>
              <a:buFont typeface="Arial"/>
              <a:buChar char="•"/>
            </a:pPr>
            <a:r>
              <a:rPr lang="ru-RU" dirty="0" err="1"/>
              <a:t>Незабутні</a:t>
            </a:r>
            <a:r>
              <a:rPr lang="ru-RU" dirty="0"/>
              <a:t> </a:t>
            </a:r>
            <a:r>
              <a:rPr lang="ru-RU" dirty="0" err="1"/>
              <a:t>теплі</a:t>
            </a:r>
            <a:r>
              <a:rPr lang="ru-RU" dirty="0"/>
              <a:t> </a:t>
            </a:r>
            <a:r>
              <a:rPr lang="ru-RU" dirty="0" err="1"/>
              <a:t>посмішки</a:t>
            </a:r>
            <a:r>
              <a:rPr lang="ru-RU" dirty="0"/>
              <a:t> </a:t>
            </a:r>
            <a:r>
              <a:rPr lang="ru-RU" dirty="0" err="1"/>
              <a:t>львів'ян</a:t>
            </a:r>
            <a:r>
              <a:rPr lang="ru-RU" dirty="0"/>
              <a:t>, </a:t>
            </a:r>
          </a:p>
          <a:p>
            <a:pPr>
              <a:buFont typeface="Arial"/>
              <a:buChar char="•"/>
            </a:pPr>
            <a:r>
              <a:rPr lang="ru-RU" dirty="0"/>
              <a:t>Букет </a:t>
            </a:r>
            <a:r>
              <a:rPr lang="ru-RU" dirty="0" err="1"/>
              <a:t>солодких</a:t>
            </a:r>
            <a:r>
              <a:rPr lang="ru-RU" dirty="0"/>
              <a:t> </a:t>
            </a:r>
            <a:r>
              <a:rPr lang="ru-RU" dirty="0" err="1"/>
              <a:t>спогадів</a:t>
            </a:r>
            <a:r>
              <a:rPr lang="ru-RU" dirty="0"/>
              <a:t> та </a:t>
            </a:r>
            <a:r>
              <a:rPr lang="ru-RU" dirty="0" err="1"/>
              <a:t>вражень</a:t>
            </a:r>
            <a:r>
              <a:rPr lang="ru-RU" dirty="0"/>
              <a:t>... </a:t>
            </a:r>
          </a:p>
          <a:p>
            <a:r>
              <a:rPr lang="ru-RU" dirty="0"/>
              <a:t>Ви все </a:t>
            </a:r>
            <a:r>
              <a:rPr lang="ru-RU" dirty="0" err="1"/>
              <a:t>це</a:t>
            </a:r>
            <a:r>
              <a:rPr lang="ru-RU" dirty="0"/>
              <a:t> </a:t>
            </a:r>
            <a:r>
              <a:rPr lang="ru-RU" dirty="0" err="1"/>
              <a:t>забираєте</a:t>
            </a:r>
            <a:r>
              <a:rPr lang="ru-RU" dirty="0"/>
              <a:t>, але </a:t>
            </a:r>
            <a:r>
              <a:rPr lang="ru-RU" dirty="0" err="1"/>
              <a:t>дещо</a:t>
            </a:r>
            <a:r>
              <a:rPr lang="ru-RU" dirty="0"/>
              <a:t> таки </a:t>
            </a:r>
            <a:r>
              <a:rPr lang="ru-RU" dirty="0" err="1"/>
              <a:t>обов’язково</a:t>
            </a:r>
            <a:r>
              <a:rPr lang="ru-RU" dirty="0"/>
              <a:t> </a:t>
            </a:r>
            <a:r>
              <a:rPr lang="ru-RU" dirty="0" err="1"/>
              <a:t>залишаєте</a:t>
            </a:r>
            <a:r>
              <a:rPr lang="ru-RU" dirty="0"/>
              <a:t> тут, у </a:t>
            </a:r>
            <a:r>
              <a:rPr lang="ru-RU" dirty="0" err="1"/>
              <a:t>Львові</a:t>
            </a:r>
            <a:r>
              <a:rPr lang="ru-RU" dirty="0"/>
              <a:t>. </a:t>
            </a:r>
            <a:br>
              <a:rPr lang="ru-RU" dirty="0"/>
            </a:br>
            <a:r>
              <a:rPr lang="ru-RU" dirty="0" err="1"/>
              <a:t>Своє</a:t>
            </a:r>
            <a:r>
              <a:rPr lang="ru-RU" dirty="0"/>
              <a:t> </a:t>
            </a:r>
            <a:r>
              <a:rPr lang="ru-RU" dirty="0" err="1"/>
              <a:t>серце</a:t>
            </a:r>
            <a:r>
              <a:rPr lang="ru-RU" dirty="0"/>
              <a:t>…</a:t>
            </a:r>
          </a:p>
          <a:p>
            <a:pPr marL="18288" indent="0">
              <a:buNone/>
            </a:pPr>
            <a:endParaRPr lang="uk-UA" dirty="0"/>
          </a:p>
        </p:txBody>
      </p:sp>
      <p:sp>
        <p:nvSpPr>
          <p:cNvPr id="3" name="Заголовок 2"/>
          <p:cNvSpPr>
            <a:spLocks noGrp="1"/>
          </p:cNvSpPr>
          <p:nvPr>
            <p:ph type="title"/>
          </p:nvPr>
        </p:nvSpPr>
        <p:spPr>
          <a:xfrm>
            <a:off x="755576" y="116632"/>
            <a:ext cx="7543800" cy="914400"/>
          </a:xfrm>
        </p:spPr>
        <p:txBody>
          <a:bodyPr/>
          <a:lstStyle/>
          <a:p>
            <a:pPr algn="r"/>
            <a:r>
              <a:rPr lang="uk-UA" dirty="0" smtClean="0"/>
              <a:t>Презенти зі Львова</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929" y="908720"/>
            <a:ext cx="3933825" cy="5715000"/>
          </a:xfrm>
          <a:prstGeom prst="rect">
            <a:avLst/>
          </a:prstGeom>
        </p:spPr>
      </p:pic>
    </p:spTree>
    <p:extLst>
      <p:ext uri="{BB962C8B-B14F-4D97-AF65-F5344CB8AC3E}">
        <p14:creationId xmlns:p14="http://schemas.microsoft.com/office/powerpoint/2010/main" val="1768102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260649"/>
            <a:ext cx="8136904" cy="3096343"/>
          </a:xfrm>
        </p:spPr>
        <p:txBody>
          <a:bodyPr>
            <a:normAutofit fontScale="85000" lnSpcReduction="10000"/>
          </a:bodyPr>
          <a:lstStyle/>
          <a:p>
            <a:pPr marL="18288" indent="0">
              <a:buNone/>
            </a:pPr>
            <a:r>
              <a:rPr lang="uk-UA" dirty="0" smtClean="0"/>
              <a:t>Мішечок прийняття рішень</a:t>
            </a:r>
          </a:p>
          <a:p>
            <a:pPr marL="18288" indent="0">
              <a:buNone/>
            </a:pPr>
            <a:r>
              <a:rPr lang="ru-RU" dirty="0"/>
              <a:t>У 18 </a:t>
            </a:r>
            <a:r>
              <a:rPr lang="ru-RU" dirty="0" err="1"/>
              <a:t>столітті</a:t>
            </a:r>
            <a:r>
              <a:rPr lang="ru-RU" dirty="0"/>
              <a:t> у </a:t>
            </a:r>
            <a:r>
              <a:rPr lang="ru-RU" dirty="0" err="1"/>
              <a:t>Львові</a:t>
            </a:r>
            <a:r>
              <a:rPr lang="ru-RU" dirty="0"/>
              <a:t> </a:t>
            </a:r>
            <a:r>
              <a:rPr lang="ru-RU" dirty="0" err="1"/>
              <a:t>був</a:t>
            </a:r>
            <a:r>
              <a:rPr lang="ru-RU" dirty="0"/>
              <a:t> один </a:t>
            </a:r>
            <a:r>
              <a:rPr lang="ru-RU" dirty="0" err="1"/>
              <a:t>вдалий</a:t>
            </a:r>
            <a:r>
              <a:rPr lang="ru-RU" dirty="0"/>
              <a:t> </a:t>
            </a:r>
            <a:r>
              <a:rPr lang="ru-RU" dirty="0" err="1"/>
              <a:t>торгівець</a:t>
            </a:r>
            <a:r>
              <a:rPr lang="ru-RU" dirty="0"/>
              <a:t> </a:t>
            </a:r>
            <a:r>
              <a:rPr lang="ru-RU" dirty="0" err="1"/>
              <a:t>кави</a:t>
            </a:r>
            <a:r>
              <a:rPr lang="ru-RU" dirty="0"/>
              <a:t>, </a:t>
            </a:r>
            <a:r>
              <a:rPr lang="ru-RU" dirty="0" err="1"/>
              <a:t>що</a:t>
            </a:r>
            <a:r>
              <a:rPr lang="ru-RU" dirty="0"/>
              <a:t> </a:t>
            </a:r>
            <a:r>
              <a:rPr lang="ru-RU" dirty="0" err="1"/>
              <a:t>завжди</a:t>
            </a:r>
            <a:r>
              <a:rPr lang="ru-RU" dirty="0"/>
              <a:t> </a:t>
            </a:r>
            <a:r>
              <a:rPr lang="ru-RU" dirty="0" err="1"/>
              <a:t>мав</a:t>
            </a:r>
            <a:r>
              <a:rPr lang="ru-RU" dirty="0"/>
              <a:t> </a:t>
            </a:r>
            <a:r>
              <a:rPr lang="ru-RU" dirty="0" err="1"/>
              <a:t>вдачу</a:t>
            </a:r>
            <a:r>
              <a:rPr lang="ru-RU" dirty="0"/>
              <a:t>, </a:t>
            </a:r>
            <a:r>
              <a:rPr lang="ru-RU" dirty="0" err="1"/>
              <a:t>укладати</a:t>
            </a:r>
            <a:r>
              <a:rPr lang="ru-RU" dirty="0"/>
              <a:t> </a:t>
            </a:r>
            <a:r>
              <a:rPr lang="ru-RU" dirty="0" err="1"/>
              <a:t>вигідні</a:t>
            </a:r>
            <a:r>
              <a:rPr lang="ru-RU" dirty="0"/>
              <a:t> </a:t>
            </a:r>
            <a:r>
              <a:rPr lang="ru-RU" dirty="0" err="1"/>
              <a:t>контракти</a:t>
            </a:r>
            <a:r>
              <a:rPr lang="ru-RU" dirty="0"/>
              <a:t> і </a:t>
            </a:r>
            <a:r>
              <a:rPr lang="ru-RU" dirty="0" err="1"/>
              <a:t>приймати</a:t>
            </a:r>
            <a:r>
              <a:rPr lang="ru-RU" dirty="0"/>
              <a:t> </a:t>
            </a:r>
            <a:r>
              <a:rPr lang="ru-RU" dirty="0" err="1"/>
              <a:t>правильні</a:t>
            </a:r>
            <a:r>
              <a:rPr lang="ru-RU" dirty="0"/>
              <a:t> </a:t>
            </a:r>
            <a:r>
              <a:rPr lang="ru-RU" dirty="0" err="1"/>
              <a:t>рішення</a:t>
            </a:r>
            <a:r>
              <a:rPr lang="ru-RU" dirty="0"/>
              <a:t>, і </a:t>
            </a:r>
            <a:r>
              <a:rPr lang="ru-RU" dirty="0" err="1"/>
              <a:t>допомагала</a:t>
            </a:r>
            <a:r>
              <a:rPr lang="ru-RU" dirty="0"/>
              <a:t> </a:t>
            </a:r>
            <a:r>
              <a:rPr lang="ru-RU" dirty="0" err="1"/>
              <a:t>йому</a:t>
            </a:r>
            <a:r>
              <a:rPr lang="ru-RU" dirty="0"/>
              <a:t> </a:t>
            </a:r>
            <a:r>
              <a:rPr lang="ru-RU" dirty="0" err="1"/>
              <a:t>чарівна</a:t>
            </a:r>
            <a:r>
              <a:rPr lang="ru-RU" dirty="0"/>
              <a:t> </a:t>
            </a:r>
            <a:r>
              <a:rPr lang="ru-RU" dirty="0" err="1"/>
              <a:t>кава</a:t>
            </a:r>
            <a:r>
              <a:rPr lang="ru-RU" dirty="0"/>
              <a:t>, яку </a:t>
            </a:r>
            <a:r>
              <a:rPr lang="ru-RU" dirty="0" err="1"/>
              <a:t>він</a:t>
            </a:r>
            <a:r>
              <a:rPr lang="ru-RU" dirty="0"/>
              <a:t> носив у полотняному </a:t>
            </a:r>
            <a:r>
              <a:rPr lang="ru-RU" dirty="0" err="1"/>
              <a:t>мішечку</a:t>
            </a:r>
            <a:r>
              <a:rPr lang="ru-RU" dirty="0"/>
              <a:t>. </a:t>
            </a:r>
            <a:br>
              <a:rPr lang="ru-RU" dirty="0"/>
            </a:br>
            <a:r>
              <a:rPr lang="ru-RU" dirty="0" err="1"/>
              <a:t>Скористайся</a:t>
            </a:r>
            <a:r>
              <a:rPr lang="ru-RU" dirty="0"/>
              <a:t> і </a:t>
            </a:r>
            <a:r>
              <a:rPr lang="ru-RU" dirty="0" err="1"/>
              <a:t>ти</a:t>
            </a:r>
            <a:r>
              <a:rPr lang="ru-RU" dirty="0"/>
              <a:t>  «</a:t>
            </a:r>
            <a:r>
              <a:rPr lang="ru-RU" dirty="0" err="1"/>
              <a:t>Мішечком</a:t>
            </a:r>
            <a:r>
              <a:rPr lang="ru-RU" dirty="0"/>
              <a:t> для </a:t>
            </a:r>
            <a:r>
              <a:rPr lang="ru-RU" dirty="0" err="1"/>
              <a:t>прийняття</a:t>
            </a:r>
            <a:r>
              <a:rPr lang="ru-RU" dirty="0"/>
              <a:t> </a:t>
            </a:r>
            <a:r>
              <a:rPr lang="ru-RU" dirty="0" err="1"/>
              <a:t>рішень</a:t>
            </a:r>
            <a:r>
              <a:rPr lang="ru-RU" dirty="0"/>
              <a:t>»:</a:t>
            </a:r>
            <a:r>
              <a:rPr lang="ru-RU" b="1" dirty="0"/>
              <a:t/>
            </a:r>
            <a:br>
              <a:rPr lang="ru-RU" b="1" dirty="0"/>
            </a:br>
            <a:endParaRPr lang="ru-RU" dirty="0"/>
          </a:p>
          <a:p>
            <a:pPr marL="18288" indent="0">
              <a:buNone/>
            </a:pPr>
            <a:r>
              <a:rPr lang="ru-RU" b="1" dirty="0"/>
              <a:t>Дай </a:t>
            </a:r>
            <a:r>
              <a:rPr lang="ru-RU" b="1" dirty="0" err="1"/>
              <a:t>запитання</a:t>
            </a:r>
            <a:r>
              <a:rPr lang="ru-RU" b="1" dirty="0"/>
              <a:t> </a:t>
            </a:r>
            <a:r>
              <a:rPr lang="ru-RU" b="1" dirty="0" err="1"/>
              <a:t>чарівній</a:t>
            </a:r>
            <a:r>
              <a:rPr lang="ru-RU" b="1" dirty="0"/>
              <a:t> </a:t>
            </a:r>
            <a:r>
              <a:rPr lang="ru-RU" b="1" dirty="0" err="1"/>
              <a:t>каві</a:t>
            </a:r>
            <a:r>
              <a:rPr lang="ru-RU" b="1" dirty="0"/>
              <a:t>, на яке </a:t>
            </a:r>
            <a:r>
              <a:rPr lang="ru-RU" b="1" dirty="0" err="1"/>
              <a:t>можна</a:t>
            </a:r>
            <a:r>
              <a:rPr lang="ru-RU" b="1" dirty="0"/>
              <a:t> </a:t>
            </a:r>
            <a:r>
              <a:rPr lang="ru-RU" b="1" dirty="0" err="1"/>
              <a:t>відповісти</a:t>
            </a:r>
            <a:r>
              <a:rPr lang="ru-RU" b="1" dirty="0"/>
              <a:t> ТАК </a:t>
            </a:r>
            <a:r>
              <a:rPr lang="ru-RU" b="1" dirty="0" err="1"/>
              <a:t>або</a:t>
            </a:r>
            <a:r>
              <a:rPr lang="ru-RU" b="1" dirty="0"/>
              <a:t> НІ</a:t>
            </a:r>
          </a:p>
          <a:p>
            <a:pPr marL="18288" indent="0">
              <a:buNone/>
            </a:pPr>
            <a:r>
              <a:rPr lang="ru-RU" dirty="0" err="1"/>
              <a:t>Зажмур</a:t>
            </a:r>
            <a:r>
              <a:rPr lang="ru-RU" dirty="0"/>
              <a:t> </a:t>
            </a:r>
            <a:r>
              <a:rPr lang="ru-RU" dirty="0" err="1"/>
              <a:t>очі</a:t>
            </a:r>
            <a:r>
              <a:rPr lang="ru-RU" dirty="0"/>
              <a:t> і </a:t>
            </a:r>
            <a:r>
              <a:rPr lang="ru-RU" dirty="0" err="1"/>
              <a:t>витягни</a:t>
            </a:r>
            <a:r>
              <a:rPr lang="ru-RU" dirty="0"/>
              <a:t>  </a:t>
            </a:r>
            <a:r>
              <a:rPr lang="ru-RU" dirty="0" err="1"/>
              <a:t>кавове</a:t>
            </a:r>
            <a:r>
              <a:rPr lang="ru-RU" dirty="0"/>
              <a:t> </a:t>
            </a:r>
            <a:r>
              <a:rPr lang="ru-RU" dirty="0" err="1"/>
              <a:t>зернятко</a:t>
            </a:r>
            <a:r>
              <a:rPr lang="ru-RU" dirty="0"/>
              <a:t/>
            </a:r>
            <a:br>
              <a:rPr lang="ru-RU" dirty="0"/>
            </a:br>
            <a:r>
              <a:rPr lang="ru-RU" dirty="0" err="1"/>
              <a:t>Якщо</a:t>
            </a:r>
            <a:r>
              <a:rPr lang="ru-RU" dirty="0"/>
              <a:t> </a:t>
            </a:r>
            <a:r>
              <a:rPr lang="ru-RU" b="1" dirty="0"/>
              <a:t>зерня </a:t>
            </a:r>
            <a:r>
              <a:rPr lang="ru-RU" b="1" dirty="0" err="1"/>
              <a:t>чорне</a:t>
            </a:r>
            <a:r>
              <a:rPr lang="ru-RU" b="1" dirty="0"/>
              <a:t> (</a:t>
            </a:r>
            <a:r>
              <a:rPr lang="ru-RU" b="1" dirty="0" err="1"/>
              <a:t>смажене</a:t>
            </a:r>
            <a:r>
              <a:rPr lang="ru-RU" b="1" dirty="0"/>
              <a:t>)</a:t>
            </a:r>
            <a:r>
              <a:rPr lang="ru-RU" dirty="0"/>
              <a:t>  - </a:t>
            </a:r>
            <a:r>
              <a:rPr lang="ru-RU" dirty="0" err="1"/>
              <a:t>відповідь</a:t>
            </a:r>
            <a:r>
              <a:rPr lang="ru-RU" dirty="0"/>
              <a:t> </a:t>
            </a:r>
            <a:r>
              <a:rPr lang="ru-RU" b="1" dirty="0"/>
              <a:t>ТАК</a:t>
            </a:r>
            <a:r>
              <a:rPr lang="ru-RU" dirty="0"/>
              <a:t>, </a:t>
            </a:r>
            <a:br>
              <a:rPr lang="ru-RU" dirty="0"/>
            </a:br>
            <a:r>
              <a:rPr lang="ru-RU" dirty="0" err="1"/>
              <a:t>якщо</a:t>
            </a:r>
            <a:r>
              <a:rPr lang="ru-RU" dirty="0"/>
              <a:t> </a:t>
            </a:r>
            <a:r>
              <a:rPr lang="ru-RU" b="1" dirty="0" err="1"/>
              <a:t>біле</a:t>
            </a:r>
            <a:r>
              <a:rPr lang="ru-RU" b="1" dirty="0"/>
              <a:t> (</a:t>
            </a:r>
            <a:r>
              <a:rPr lang="ru-RU" b="1" dirty="0" err="1"/>
              <a:t>сире</a:t>
            </a:r>
            <a:r>
              <a:rPr lang="ru-RU" b="1" dirty="0"/>
              <a:t>)  - НІ</a:t>
            </a:r>
            <a:r>
              <a:rPr lang="ru-RU" dirty="0"/>
              <a:t>.</a:t>
            </a:r>
          </a:p>
          <a:p>
            <a:pPr marL="18288" indent="0">
              <a:buNone/>
            </a:pPr>
            <a:r>
              <a:rPr lang="ru-RU" b="1" dirty="0" err="1"/>
              <a:t>Чарівна</a:t>
            </a:r>
            <a:r>
              <a:rPr lang="ru-RU" b="1" dirty="0"/>
              <a:t> </a:t>
            </a:r>
            <a:r>
              <a:rPr lang="ru-RU" b="1" dirty="0" err="1"/>
              <a:t>кава</a:t>
            </a:r>
            <a:r>
              <a:rPr lang="ru-RU" b="1" dirty="0"/>
              <a:t>  </a:t>
            </a:r>
            <a:r>
              <a:rPr lang="ru-RU" b="1" dirty="0" err="1"/>
              <a:t>ніколи</a:t>
            </a:r>
            <a:r>
              <a:rPr lang="ru-RU" b="1" dirty="0"/>
              <a:t> не </a:t>
            </a:r>
            <a:r>
              <a:rPr lang="ru-RU" b="1" dirty="0" err="1"/>
              <a:t>підведе</a:t>
            </a:r>
            <a:r>
              <a:rPr lang="ru-RU" b="1" dirty="0"/>
              <a:t> тебе…</a:t>
            </a:r>
          </a:p>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429000"/>
            <a:ext cx="7620000" cy="2876550"/>
          </a:xfrm>
          <a:prstGeom prst="rect">
            <a:avLst/>
          </a:prstGeom>
        </p:spPr>
      </p:pic>
    </p:spTree>
    <p:extLst>
      <p:ext uri="{BB962C8B-B14F-4D97-AF65-F5344CB8AC3E}">
        <p14:creationId xmlns:p14="http://schemas.microsoft.com/office/powerpoint/2010/main" val="648874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131840" y="2791531"/>
            <a:ext cx="3384376" cy="1008112"/>
          </a:xfrm>
        </p:spPr>
        <p:txBody>
          <a:bodyPr/>
          <a:lstStyle/>
          <a:p>
            <a:pPr marL="18288" indent="0">
              <a:buNone/>
            </a:pPr>
            <a:r>
              <a:rPr lang="uk-UA" dirty="0" smtClean="0"/>
              <a:t>Дякую за перегляд! </a:t>
            </a:r>
            <a:r>
              <a:rPr lang="uk-UA" dirty="0" smtClean="0">
                <a:sym typeface="Wingdings" panose="05000000000000000000" pitchFamily="2" charset="2"/>
              </a:rPr>
              <a:t></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404664"/>
            <a:ext cx="3429000" cy="21431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75354"/>
            <a:ext cx="3635896" cy="22724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4122" y="3910618"/>
            <a:ext cx="4067944" cy="254246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270" y="3799643"/>
            <a:ext cx="3522476" cy="26418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56103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332656"/>
            <a:ext cx="7690048" cy="4320481"/>
          </a:xfrm>
        </p:spPr>
        <p:txBody>
          <a:bodyPr>
            <a:normAutofit/>
          </a:bodyPr>
          <a:lstStyle/>
          <a:p>
            <a:pPr marL="18288" indent="0">
              <a:buNone/>
            </a:pPr>
            <a:r>
              <a:rPr lang="ru-RU" dirty="0" err="1"/>
              <a:t>Італійська</a:t>
            </a:r>
            <a:r>
              <a:rPr lang="ru-RU" dirty="0"/>
              <a:t> </a:t>
            </a:r>
            <a:r>
              <a:rPr lang="ru-RU" dirty="0" err="1"/>
              <a:t>корретто</a:t>
            </a:r>
            <a:endParaRPr lang="ru-RU" dirty="0"/>
          </a:p>
          <a:p>
            <a:pPr marL="18288" indent="0">
              <a:buNone/>
            </a:pPr>
            <a:r>
              <a:rPr lang="ru-RU" dirty="0"/>
              <a:t>На </a:t>
            </a:r>
            <a:r>
              <a:rPr lang="ru-RU" dirty="0" err="1"/>
              <a:t>відміну</a:t>
            </a:r>
            <a:r>
              <a:rPr lang="ru-RU" dirty="0"/>
              <a:t> </a:t>
            </a:r>
            <a:r>
              <a:rPr lang="ru-RU" dirty="0" err="1"/>
              <a:t>від</a:t>
            </a:r>
            <a:r>
              <a:rPr lang="ru-RU" dirty="0"/>
              <a:t> </a:t>
            </a:r>
            <a:r>
              <a:rPr lang="ru-RU" dirty="0" err="1"/>
              <a:t>турків</a:t>
            </a:r>
            <a:r>
              <a:rPr lang="ru-RU" dirty="0"/>
              <a:t>, </a:t>
            </a:r>
            <a:r>
              <a:rPr lang="ru-RU" dirty="0" err="1"/>
              <a:t>італійці</a:t>
            </a:r>
            <a:r>
              <a:rPr lang="ru-RU" dirty="0"/>
              <a:t> все </a:t>
            </a:r>
            <a:r>
              <a:rPr lang="ru-RU" dirty="0" err="1"/>
              <a:t>роблять</a:t>
            </a:r>
            <a:r>
              <a:rPr lang="ru-RU" dirty="0"/>
              <a:t> </a:t>
            </a:r>
            <a:r>
              <a:rPr lang="ru-RU" dirty="0" err="1"/>
              <a:t>набігу</a:t>
            </a:r>
            <a:r>
              <a:rPr lang="ru-RU" dirty="0"/>
              <a:t>. </a:t>
            </a:r>
            <a:r>
              <a:rPr lang="ru-RU" dirty="0" err="1"/>
              <a:t>Навіть</a:t>
            </a:r>
            <a:r>
              <a:rPr lang="ru-RU" dirty="0"/>
              <a:t> </a:t>
            </a:r>
            <a:r>
              <a:rPr lang="ru-RU" dirty="0" err="1"/>
              <a:t>п'ють</a:t>
            </a:r>
            <a:r>
              <a:rPr lang="ru-RU" dirty="0"/>
              <a:t> </a:t>
            </a:r>
            <a:r>
              <a:rPr lang="ru-RU" dirty="0" err="1"/>
              <a:t>каву</a:t>
            </a:r>
            <a:r>
              <a:rPr lang="ru-RU" dirty="0"/>
              <a:t>. У </a:t>
            </a:r>
            <a:r>
              <a:rPr lang="ru-RU" dirty="0" err="1"/>
              <a:t>кав'ярнях</a:t>
            </a:r>
            <a:r>
              <a:rPr lang="ru-RU" dirty="0"/>
              <a:t> Риму </a:t>
            </a:r>
            <a:r>
              <a:rPr lang="ru-RU" dirty="0" err="1"/>
              <a:t>кава</a:t>
            </a:r>
            <a:r>
              <a:rPr lang="ru-RU" dirty="0"/>
              <a:t>, </a:t>
            </a:r>
            <a:r>
              <a:rPr lang="ru-RU" dirty="0" err="1"/>
              <a:t>випита</a:t>
            </a:r>
            <a:r>
              <a:rPr lang="ru-RU" dirty="0"/>
              <a:t> не </a:t>
            </a:r>
            <a:r>
              <a:rPr lang="ru-RU" dirty="0" err="1"/>
              <a:t>сідаючи</a:t>
            </a:r>
            <a:r>
              <a:rPr lang="ru-RU" dirty="0"/>
              <a:t> за столик, прямо </a:t>
            </a:r>
            <a:r>
              <a:rPr lang="ru-RU" dirty="0" err="1"/>
              <a:t>біля</a:t>
            </a:r>
            <a:r>
              <a:rPr lang="ru-RU" dirty="0"/>
              <a:t> </a:t>
            </a:r>
            <a:r>
              <a:rPr lang="ru-RU" dirty="0" err="1"/>
              <a:t>барної</a:t>
            </a:r>
            <a:r>
              <a:rPr lang="ru-RU" dirty="0"/>
              <a:t> </a:t>
            </a:r>
            <a:r>
              <a:rPr lang="ru-RU" dirty="0" err="1"/>
              <a:t>стійки</a:t>
            </a:r>
            <a:r>
              <a:rPr lang="ru-RU" dirty="0"/>
              <a:t>, </a:t>
            </a:r>
            <a:r>
              <a:rPr lang="ru-RU" dirty="0" err="1"/>
              <a:t>коштує</a:t>
            </a:r>
            <a:r>
              <a:rPr lang="ru-RU" dirty="0"/>
              <a:t> </a:t>
            </a:r>
            <a:r>
              <a:rPr lang="ru-RU" dirty="0" err="1"/>
              <a:t>дешевше</a:t>
            </a:r>
            <a:r>
              <a:rPr lang="ru-RU" dirty="0"/>
              <a:t>. В </a:t>
            </a:r>
            <a:r>
              <a:rPr lang="ru-RU" dirty="0" err="1"/>
              <a:t>Італії</a:t>
            </a:r>
            <a:r>
              <a:rPr lang="ru-RU" dirty="0"/>
              <a:t> </a:t>
            </a:r>
            <a:r>
              <a:rPr lang="ru-RU" dirty="0" err="1"/>
              <a:t>винайшли</a:t>
            </a:r>
            <a:r>
              <a:rPr lang="ru-RU" dirty="0"/>
              <a:t> </a:t>
            </a:r>
            <a:r>
              <a:rPr lang="ru-RU" dirty="0" err="1"/>
              <a:t>кавоварку</a:t>
            </a:r>
            <a:r>
              <a:rPr lang="ru-RU" dirty="0"/>
              <a:t>, а слово «</a:t>
            </a:r>
            <a:r>
              <a:rPr lang="ru-RU" dirty="0" err="1"/>
              <a:t>еспресо</a:t>
            </a:r>
            <a:r>
              <a:rPr lang="ru-RU" dirty="0"/>
              <a:t>» в </a:t>
            </a:r>
            <a:r>
              <a:rPr lang="ru-RU" dirty="0" err="1"/>
              <a:t>перекладі</a:t>
            </a:r>
            <a:r>
              <a:rPr lang="ru-RU" dirty="0"/>
              <a:t> з </a:t>
            </a:r>
            <a:r>
              <a:rPr lang="ru-RU" dirty="0" err="1"/>
              <a:t>італійської</a:t>
            </a:r>
            <a:r>
              <a:rPr lang="ru-RU" dirty="0"/>
              <a:t> </a:t>
            </a:r>
            <a:r>
              <a:rPr lang="ru-RU" dirty="0" err="1"/>
              <a:t>означає</a:t>
            </a:r>
            <a:r>
              <a:rPr lang="ru-RU" dirty="0"/>
              <a:t> «</a:t>
            </a:r>
            <a:r>
              <a:rPr lang="ru-RU" dirty="0" err="1"/>
              <a:t>швидкий</a:t>
            </a:r>
            <a:r>
              <a:rPr lang="ru-RU" dirty="0"/>
              <a:t>».</a:t>
            </a:r>
          </a:p>
          <a:p>
            <a:pPr marL="18288" indent="0">
              <a:buNone/>
            </a:pPr>
            <a:r>
              <a:rPr lang="ru-RU" dirty="0"/>
              <a:t> </a:t>
            </a:r>
          </a:p>
          <a:p>
            <a:pPr marL="18288" indent="0">
              <a:buNone/>
            </a:pPr>
            <a:r>
              <a:rPr lang="ru-RU" dirty="0" err="1"/>
              <a:t>Приміром</a:t>
            </a:r>
            <a:r>
              <a:rPr lang="ru-RU" dirty="0"/>
              <a:t>, у </a:t>
            </a:r>
            <a:r>
              <a:rPr lang="ru-RU" dirty="0" err="1"/>
              <a:t>самій</a:t>
            </a:r>
            <a:r>
              <a:rPr lang="ru-RU" dirty="0"/>
              <a:t> </a:t>
            </a:r>
            <a:r>
              <a:rPr lang="ru-RU" dirty="0" err="1"/>
              <a:t>Італії</a:t>
            </a:r>
            <a:r>
              <a:rPr lang="ru-RU" dirty="0"/>
              <a:t> за </a:t>
            </a:r>
            <a:r>
              <a:rPr lang="ru-RU" dirty="0" err="1"/>
              <a:t>сніданком</a:t>
            </a:r>
            <a:r>
              <a:rPr lang="ru-RU" dirty="0"/>
              <a:t> часто </a:t>
            </a:r>
            <a:r>
              <a:rPr lang="ru-RU" dirty="0" err="1"/>
              <a:t>п'ють</a:t>
            </a:r>
            <a:r>
              <a:rPr lang="ru-RU" dirty="0"/>
              <a:t> </a:t>
            </a:r>
            <a:r>
              <a:rPr lang="ru-RU" dirty="0" err="1"/>
              <a:t>корретто</a:t>
            </a:r>
            <a:r>
              <a:rPr lang="ru-RU" dirty="0"/>
              <a:t>. </a:t>
            </a:r>
            <a:r>
              <a:rPr lang="ru-RU" dirty="0" err="1"/>
              <a:t>Щоб</a:t>
            </a:r>
            <a:r>
              <a:rPr lang="ru-RU" dirty="0"/>
              <a:t> </a:t>
            </a:r>
            <a:r>
              <a:rPr lang="ru-RU" dirty="0" err="1"/>
              <a:t>його</a:t>
            </a:r>
            <a:r>
              <a:rPr lang="ru-RU" dirty="0"/>
              <a:t> </a:t>
            </a:r>
            <a:r>
              <a:rPr lang="ru-RU" dirty="0" err="1"/>
              <a:t>приготувати</a:t>
            </a:r>
            <a:r>
              <a:rPr lang="ru-RU" dirty="0"/>
              <a:t>, </a:t>
            </a:r>
            <a:r>
              <a:rPr lang="ru-RU" dirty="0" err="1"/>
              <a:t>необхідні</a:t>
            </a:r>
            <a:r>
              <a:rPr lang="ru-RU" dirty="0"/>
              <a:t>:</a:t>
            </a:r>
          </a:p>
          <a:p>
            <a:pPr marL="18288" indent="0">
              <a:buNone/>
            </a:pPr>
            <a:r>
              <a:rPr lang="ru-RU" dirty="0"/>
              <a:t>- 60 мл </a:t>
            </a:r>
            <a:r>
              <a:rPr lang="ru-RU" dirty="0" err="1"/>
              <a:t>еспрессо</a:t>
            </a:r>
            <a:r>
              <a:rPr lang="ru-RU" dirty="0"/>
              <a:t>;</a:t>
            </a:r>
          </a:p>
          <a:p>
            <a:pPr marL="18288" indent="0">
              <a:buNone/>
            </a:pPr>
            <a:r>
              <a:rPr lang="ru-RU" dirty="0"/>
              <a:t>- 30 мл коньячного </a:t>
            </a:r>
            <a:r>
              <a:rPr lang="ru-RU" dirty="0" err="1"/>
              <a:t>лікеру</a:t>
            </a:r>
            <a:r>
              <a:rPr lang="ru-RU" dirty="0"/>
              <a:t> </a:t>
            </a:r>
            <a:r>
              <a:rPr lang="ru-RU" dirty="0" err="1"/>
              <a:t>або</a:t>
            </a:r>
            <a:r>
              <a:rPr lang="ru-RU" dirty="0"/>
              <a:t> </a:t>
            </a:r>
            <a:r>
              <a:rPr lang="ru-RU" dirty="0" err="1"/>
              <a:t>бренді</a:t>
            </a:r>
            <a:r>
              <a:rPr lang="ru-RU" dirty="0"/>
              <a:t>;</a:t>
            </a:r>
          </a:p>
          <a:p>
            <a:pPr marL="18288" indent="0">
              <a:buNone/>
            </a:pPr>
            <a:r>
              <a:rPr lang="ru-RU" dirty="0"/>
              <a:t>- </a:t>
            </a:r>
            <a:r>
              <a:rPr lang="ru-RU" dirty="0" err="1"/>
              <a:t>Цукор</a:t>
            </a:r>
            <a:r>
              <a:rPr lang="ru-RU" dirty="0"/>
              <a:t> за смаком.</a:t>
            </a:r>
          </a:p>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1" y="3600398"/>
            <a:ext cx="2924945" cy="2924945"/>
          </a:xfrm>
          <a:prstGeom prst="rect">
            <a:avLst/>
          </a:prstGeom>
        </p:spPr>
      </p:pic>
    </p:spTree>
    <p:extLst>
      <p:ext uri="{BB962C8B-B14F-4D97-AF65-F5344CB8AC3E}">
        <p14:creationId xmlns:p14="http://schemas.microsoft.com/office/powerpoint/2010/main" val="4072419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332656"/>
            <a:ext cx="7848872" cy="5688631"/>
          </a:xfrm>
        </p:spPr>
        <p:txBody>
          <a:bodyPr>
            <a:normAutofit fontScale="85000" lnSpcReduction="20000"/>
          </a:bodyPr>
          <a:lstStyle/>
          <a:p>
            <a:pPr marL="18288" indent="0">
              <a:buNone/>
            </a:pPr>
            <a:r>
              <a:rPr lang="ru-RU" dirty="0" err="1"/>
              <a:t>Кава</a:t>
            </a:r>
            <a:r>
              <a:rPr lang="ru-RU" dirty="0"/>
              <a:t> </a:t>
            </a:r>
            <a:r>
              <a:rPr lang="ru-RU" dirty="0" err="1"/>
              <a:t>по-датському</a:t>
            </a:r>
            <a:endParaRPr lang="ru-RU" dirty="0"/>
          </a:p>
          <a:p>
            <a:pPr marL="18288" indent="0">
              <a:buNone/>
            </a:pPr>
            <a:r>
              <a:rPr lang="ru-RU" dirty="0" err="1"/>
              <a:t>Більше</a:t>
            </a:r>
            <a:r>
              <a:rPr lang="ru-RU" dirty="0"/>
              <a:t> </a:t>
            </a:r>
            <a:r>
              <a:rPr lang="ru-RU" dirty="0" err="1"/>
              <a:t>італійців</a:t>
            </a:r>
            <a:r>
              <a:rPr lang="ru-RU" dirty="0"/>
              <a:t> </a:t>
            </a:r>
            <a:r>
              <a:rPr lang="ru-RU" dirty="0" err="1"/>
              <a:t>каву</a:t>
            </a:r>
            <a:r>
              <a:rPr lang="ru-RU" dirty="0"/>
              <a:t> </a:t>
            </a:r>
            <a:r>
              <a:rPr lang="ru-RU" dirty="0" err="1"/>
              <a:t>п'ють</a:t>
            </a:r>
            <a:r>
              <a:rPr lang="ru-RU" dirty="0"/>
              <a:t> </a:t>
            </a:r>
            <a:r>
              <a:rPr lang="ru-RU" dirty="0" err="1"/>
              <a:t>лише</a:t>
            </a:r>
            <a:r>
              <a:rPr lang="ru-RU" dirty="0"/>
              <a:t> </a:t>
            </a:r>
            <a:r>
              <a:rPr lang="ru-RU" dirty="0" err="1"/>
              <a:t>скандинави</a:t>
            </a:r>
            <a:r>
              <a:rPr lang="ru-RU" dirty="0"/>
              <a:t>. </a:t>
            </a:r>
            <a:r>
              <a:rPr lang="ru-RU" dirty="0" err="1"/>
              <a:t>Яскравий</a:t>
            </a:r>
            <a:r>
              <a:rPr lang="ru-RU" dirty="0"/>
              <a:t> тому приклад – </a:t>
            </a:r>
            <a:r>
              <a:rPr lang="ru-RU" dirty="0" err="1"/>
              <a:t>населення</a:t>
            </a:r>
            <a:r>
              <a:rPr lang="ru-RU" dirty="0"/>
              <a:t> </a:t>
            </a:r>
            <a:r>
              <a:rPr lang="ru-RU" dirty="0" err="1"/>
              <a:t>Данії</a:t>
            </a:r>
            <a:r>
              <a:rPr lang="ru-RU" dirty="0"/>
              <a:t>. Вони </a:t>
            </a:r>
            <a:r>
              <a:rPr lang="ru-RU" dirty="0" err="1"/>
              <a:t>осушують</a:t>
            </a:r>
            <a:r>
              <a:rPr lang="ru-RU" dirty="0"/>
              <a:t> </a:t>
            </a:r>
            <a:r>
              <a:rPr lang="ru-RU" dirty="0" err="1"/>
              <a:t>кавові</a:t>
            </a:r>
            <a:r>
              <a:rPr lang="ru-RU" dirty="0"/>
              <a:t> чашечки </a:t>
            </a:r>
            <a:r>
              <a:rPr lang="ru-RU" dirty="0" err="1"/>
              <a:t>мінімум</a:t>
            </a:r>
            <a:r>
              <a:rPr lang="ru-RU" dirty="0"/>
              <a:t> 5 </a:t>
            </a:r>
            <a:r>
              <a:rPr lang="ru-RU" dirty="0" err="1"/>
              <a:t>разів</a:t>
            </a:r>
            <a:r>
              <a:rPr lang="ru-RU" dirty="0"/>
              <a:t> на </a:t>
            </a:r>
            <a:r>
              <a:rPr lang="ru-RU" dirty="0" err="1"/>
              <a:t>добу</a:t>
            </a:r>
            <a:r>
              <a:rPr lang="ru-RU" dirty="0"/>
              <a:t>: за </a:t>
            </a:r>
            <a:r>
              <a:rPr lang="ru-RU" dirty="0" err="1"/>
              <a:t>сніданком</a:t>
            </a:r>
            <a:r>
              <a:rPr lang="ru-RU" dirty="0"/>
              <a:t>, </a:t>
            </a:r>
            <a:r>
              <a:rPr lang="ru-RU" dirty="0" err="1"/>
              <a:t>обідом</a:t>
            </a:r>
            <a:r>
              <a:rPr lang="ru-RU" dirty="0"/>
              <a:t>, полуднем (у три </a:t>
            </a:r>
            <a:r>
              <a:rPr lang="ru-RU" dirty="0" err="1"/>
              <a:t>години</a:t>
            </a:r>
            <a:r>
              <a:rPr lang="ru-RU" dirty="0"/>
              <a:t>), вечерею і перед сном. А </a:t>
            </a:r>
            <a:r>
              <a:rPr lang="ru-RU" dirty="0" err="1"/>
              <a:t>ще</a:t>
            </a:r>
            <a:r>
              <a:rPr lang="ru-RU" dirty="0"/>
              <a:t> </a:t>
            </a:r>
            <a:r>
              <a:rPr lang="ru-RU" dirty="0" err="1"/>
              <a:t>жителі</a:t>
            </a:r>
            <a:r>
              <a:rPr lang="ru-RU" dirty="0"/>
              <a:t> </a:t>
            </a:r>
            <a:r>
              <a:rPr lang="ru-RU" dirty="0" err="1"/>
              <a:t>цього</a:t>
            </a:r>
            <a:r>
              <a:rPr lang="ru-RU" dirty="0"/>
              <a:t> </a:t>
            </a:r>
            <a:r>
              <a:rPr lang="ru-RU" dirty="0" err="1"/>
              <a:t>суворого</a:t>
            </a:r>
            <a:r>
              <a:rPr lang="ru-RU" dirty="0"/>
              <a:t> </a:t>
            </a:r>
            <a:r>
              <a:rPr lang="ru-RU" dirty="0" err="1"/>
              <a:t>маленької</a:t>
            </a:r>
            <a:r>
              <a:rPr lang="ru-RU" dirty="0"/>
              <a:t> </a:t>
            </a:r>
            <a:r>
              <a:rPr lang="ru-RU" dirty="0" err="1"/>
              <a:t>держави</a:t>
            </a:r>
            <a:r>
              <a:rPr lang="ru-RU" dirty="0"/>
              <a:t> весь час </a:t>
            </a:r>
            <a:r>
              <a:rPr lang="ru-RU" dirty="0" err="1"/>
              <a:t>носять</a:t>
            </a:r>
            <a:r>
              <a:rPr lang="ru-RU" dirty="0"/>
              <a:t> з собою термос. </a:t>
            </a:r>
            <a:endParaRPr lang="ru-RU" dirty="0" smtClean="0"/>
          </a:p>
          <a:p>
            <a:pPr marL="18288" indent="0">
              <a:buNone/>
            </a:pPr>
            <a:r>
              <a:rPr lang="ru-RU" dirty="0">
                <a:effectLst/>
                <a:latin typeface="Calibri"/>
              </a:rPr>
              <a:t>У </a:t>
            </a:r>
            <a:r>
              <a:rPr lang="ru-RU" dirty="0" err="1">
                <a:effectLst/>
                <a:latin typeface="Calibri"/>
              </a:rPr>
              <a:t>Копенгагені</a:t>
            </a:r>
            <a:r>
              <a:rPr lang="ru-RU" dirty="0">
                <a:effectLst/>
                <a:latin typeface="Calibri"/>
              </a:rPr>
              <a:t> є </a:t>
            </a:r>
            <a:r>
              <a:rPr lang="ru-RU" dirty="0" err="1">
                <a:effectLst/>
                <a:latin typeface="Calibri"/>
              </a:rPr>
              <a:t>навіть</a:t>
            </a:r>
            <a:r>
              <a:rPr lang="ru-RU" dirty="0">
                <a:effectLst/>
                <a:latin typeface="Calibri"/>
              </a:rPr>
              <a:t> район, </a:t>
            </a:r>
            <a:r>
              <a:rPr lang="ru-RU" dirty="0" err="1">
                <a:effectLst/>
                <a:latin typeface="Calibri"/>
              </a:rPr>
              <a:t>який</a:t>
            </a:r>
            <a:r>
              <a:rPr lang="ru-RU" dirty="0">
                <a:effectLst/>
                <a:latin typeface="Calibri"/>
              </a:rPr>
              <a:t> </a:t>
            </a:r>
            <a:r>
              <a:rPr lang="ru-RU" dirty="0" err="1">
                <a:effectLst/>
                <a:latin typeface="Calibri"/>
              </a:rPr>
              <a:t>місцеві</a:t>
            </a:r>
            <a:r>
              <a:rPr lang="ru-RU" dirty="0">
                <a:effectLst/>
                <a:latin typeface="Calibri"/>
              </a:rPr>
              <a:t> </a:t>
            </a:r>
            <a:r>
              <a:rPr lang="ru-RU" dirty="0" err="1">
                <a:effectLst/>
                <a:latin typeface="Calibri"/>
              </a:rPr>
              <a:t>жителі</a:t>
            </a:r>
            <a:r>
              <a:rPr lang="ru-RU" dirty="0">
                <a:effectLst/>
                <a:latin typeface="Calibri"/>
              </a:rPr>
              <a:t> прозвали «</a:t>
            </a:r>
            <a:r>
              <a:rPr lang="fr-FR" dirty="0">
                <a:effectLst/>
                <a:latin typeface="Calibri"/>
              </a:rPr>
              <a:t>Latte District». «</a:t>
            </a:r>
            <a:r>
              <a:rPr lang="ru-RU" dirty="0">
                <a:effectLst/>
                <a:latin typeface="Calibri"/>
              </a:rPr>
              <a:t>Район </a:t>
            </a:r>
            <a:r>
              <a:rPr lang="ru-RU" dirty="0" err="1">
                <a:effectLst/>
                <a:latin typeface="Calibri"/>
              </a:rPr>
              <a:t>Латте</a:t>
            </a:r>
            <a:r>
              <a:rPr lang="ru-RU" dirty="0">
                <a:effectLst/>
                <a:latin typeface="Calibri"/>
              </a:rPr>
              <a:t>» </a:t>
            </a:r>
            <a:r>
              <a:rPr lang="ru-RU" dirty="0" err="1">
                <a:effectLst/>
                <a:latin typeface="Calibri"/>
              </a:rPr>
              <a:t>отримав</a:t>
            </a:r>
            <a:r>
              <a:rPr lang="ru-RU" dirty="0">
                <a:effectLst/>
                <a:latin typeface="Calibri"/>
              </a:rPr>
              <a:t> свою </a:t>
            </a:r>
            <a:r>
              <a:rPr lang="ru-RU" dirty="0" err="1">
                <a:effectLst/>
                <a:latin typeface="Calibri"/>
              </a:rPr>
              <a:t>назву</a:t>
            </a:r>
            <a:r>
              <a:rPr lang="ru-RU" dirty="0">
                <a:effectLst/>
                <a:latin typeface="Calibri"/>
              </a:rPr>
              <a:t> через </a:t>
            </a:r>
            <a:r>
              <a:rPr lang="ru-RU" dirty="0" err="1">
                <a:effectLst/>
                <a:latin typeface="Calibri"/>
              </a:rPr>
              <a:t>концентрації</a:t>
            </a:r>
            <a:r>
              <a:rPr lang="ru-RU" dirty="0">
                <a:effectLst/>
                <a:latin typeface="Calibri"/>
              </a:rPr>
              <a:t> </a:t>
            </a:r>
            <a:r>
              <a:rPr lang="ru-RU" dirty="0" err="1">
                <a:effectLst/>
                <a:latin typeface="Calibri"/>
              </a:rPr>
              <a:t>кофеїн</a:t>
            </a:r>
            <a:r>
              <a:rPr lang="ru-RU" dirty="0">
                <a:effectLst/>
                <a:latin typeface="Calibri"/>
              </a:rPr>
              <a:t> на </a:t>
            </a:r>
            <a:r>
              <a:rPr lang="ru-RU" dirty="0" err="1">
                <a:effectLst/>
                <a:latin typeface="Calibri"/>
              </a:rPr>
              <a:t>квадратний</a:t>
            </a:r>
            <a:r>
              <a:rPr lang="ru-RU" dirty="0">
                <a:effectLst/>
                <a:latin typeface="Calibri"/>
              </a:rPr>
              <a:t> метр.</a:t>
            </a:r>
          </a:p>
          <a:p>
            <a:pPr marL="18288" indent="0">
              <a:buNone/>
            </a:pPr>
            <a:r>
              <a:rPr lang="ru-RU" dirty="0" err="1">
                <a:effectLst/>
                <a:latin typeface="Calibri"/>
              </a:rPr>
              <a:t>Ціни</a:t>
            </a:r>
            <a:r>
              <a:rPr lang="ru-RU" dirty="0">
                <a:effectLst/>
                <a:latin typeface="Calibri"/>
              </a:rPr>
              <a:t> в </a:t>
            </a:r>
            <a:r>
              <a:rPr lang="ru-RU" dirty="0" err="1">
                <a:effectLst/>
                <a:latin typeface="Calibri"/>
              </a:rPr>
              <a:t>цих</a:t>
            </a:r>
            <a:r>
              <a:rPr lang="ru-RU" dirty="0">
                <a:effectLst/>
                <a:latin typeface="Calibri"/>
              </a:rPr>
              <a:t> закладах, правда, </a:t>
            </a:r>
            <a:r>
              <a:rPr lang="ru-RU" dirty="0" err="1">
                <a:effectLst/>
                <a:latin typeface="Calibri"/>
              </a:rPr>
              <a:t>трохи</a:t>
            </a:r>
            <a:r>
              <a:rPr lang="ru-RU" dirty="0">
                <a:effectLst/>
                <a:latin typeface="Calibri"/>
              </a:rPr>
              <a:t> </a:t>
            </a:r>
            <a:r>
              <a:rPr lang="ru-RU" dirty="0" err="1">
                <a:effectLst/>
                <a:latin typeface="Calibri"/>
              </a:rPr>
              <a:t>кусаються</a:t>
            </a:r>
            <a:r>
              <a:rPr lang="ru-RU" dirty="0">
                <a:effectLst/>
                <a:latin typeface="Calibri"/>
              </a:rPr>
              <a:t>, тому </a:t>
            </a:r>
            <a:r>
              <a:rPr lang="ru-RU" dirty="0" err="1">
                <a:effectLst/>
                <a:latin typeface="Calibri"/>
              </a:rPr>
              <a:t>данці</a:t>
            </a:r>
            <a:r>
              <a:rPr lang="ru-RU" dirty="0">
                <a:effectLst/>
                <a:latin typeface="Calibri"/>
              </a:rPr>
              <a:t> </a:t>
            </a:r>
            <a:r>
              <a:rPr lang="ru-RU" dirty="0" err="1">
                <a:effectLst/>
                <a:latin typeface="Calibri"/>
              </a:rPr>
              <a:t>вважають</a:t>
            </a:r>
            <a:r>
              <a:rPr lang="ru-RU" dirty="0">
                <a:effectLst/>
                <a:latin typeface="Calibri"/>
              </a:rPr>
              <a:t> за </a:t>
            </a:r>
            <a:r>
              <a:rPr lang="ru-RU" dirty="0" err="1">
                <a:effectLst/>
                <a:latin typeface="Calibri"/>
              </a:rPr>
              <a:t>краще</a:t>
            </a:r>
            <a:r>
              <a:rPr lang="ru-RU" dirty="0">
                <a:effectLst/>
                <a:latin typeface="Calibri"/>
              </a:rPr>
              <a:t> </a:t>
            </a:r>
            <a:r>
              <a:rPr lang="ru-RU" dirty="0" err="1">
                <a:effectLst/>
                <a:latin typeface="Calibri"/>
              </a:rPr>
              <a:t>потягувати</a:t>
            </a:r>
            <a:r>
              <a:rPr lang="ru-RU" dirty="0">
                <a:effectLst/>
                <a:latin typeface="Calibri"/>
              </a:rPr>
              <a:t> </a:t>
            </a:r>
            <a:r>
              <a:rPr lang="ru-RU" dirty="0" err="1">
                <a:effectLst/>
                <a:latin typeface="Calibri"/>
              </a:rPr>
              <a:t>каву</a:t>
            </a:r>
            <a:r>
              <a:rPr lang="ru-RU" dirty="0">
                <a:effectLst/>
                <a:latin typeface="Calibri"/>
              </a:rPr>
              <a:t> в </a:t>
            </a:r>
            <a:r>
              <a:rPr lang="ru-RU" dirty="0" err="1">
                <a:effectLst/>
                <a:latin typeface="Calibri"/>
              </a:rPr>
              <a:t>домашній</a:t>
            </a:r>
            <a:r>
              <a:rPr lang="ru-RU" dirty="0">
                <a:effectLst/>
                <a:latin typeface="Calibri"/>
              </a:rPr>
              <a:t> </a:t>
            </a:r>
            <a:r>
              <a:rPr lang="ru-RU" dirty="0" err="1">
                <a:effectLst/>
                <a:latin typeface="Calibri"/>
              </a:rPr>
              <a:t>обстановці</a:t>
            </a:r>
            <a:r>
              <a:rPr lang="ru-RU" dirty="0">
                <a:effectLst/>
                <a:latin typeface="Calibri"/>
              </a:rPr>
              <a:t>. </a:t>
            </a:r>
            <a:r>
              <a:rPr lang="ru-RU" dirty="0" err="1">
                <a:effectLst/>
                <a:latin typeface="Calibri"/>
              </a:rPr>
              <a:t>П’ють</a:t>
            </a:r>
            <a:r>
              <a:rPr lang="ru-RU" dirty="0">
                <a:effectLst/>
                <a:latin typeface="Calibri"/>
              </a:rPr>
              <a:t> все — </a:t>
            </a:r>
            <a:r>
              <a:rPr lang="ru-RU" dirty="0" err="1">
                <a:effectLst/>
                <a:latin typeface="Calibri"/>
              </a:rPr>
              <a:t>від</a:t>
            </a:r>
            <a:r>
              <a:rPr lang="ru-RU" dirty="0">
                <a:effectLst/>
                <a:latin typeface="Calibri"/>
              </a:rPr>
              <a:t> </a:t>
            </a:r>
            <a:r>
              <a:rPr lang="ru-RU" dirty="0" err="1">
                <a:effectLst/>
                <a:latin typeface="Calibri"/>
              </a:rPr>
              <a:t>звичайного</a:t>
            </a:r>
            <a:r>
              <a:rPr lang="ru-RU" dirty="0">
                <a:effectLst/>
                <a:latin typeface="Calibri"/>
              </a:rPr>
              <a:t> </a:t>
            </a:r>
            <a:r>
              <a:rPr lang="ru-RU" dirty="0" err="1">
                <a:effectLst/>
                <a:latin typeface="Calibri"/>
              </a:rPr>
              <a:t>еспрессо</a:t>
            </a:r>
            <a:r>
              <a:rPr lang="ru-RU" dirty="0">
                <a:effectLst/>
                <a:latin typeface="Calibri"/>
              </a:rPr>
              <a:t> до </a:t>
            </a:r>
            <a:r>
              <a:rPr lang="ru-RU" dirty="0" err="1">
                <a:effectLst/>
                <a:latin typeface="Calibri"/>
              </a:rPr>
              <a:t>вишуканої</a:t>
            </a:r>
            <a:r>
              <a:rPr lang="ru-RU" dirty="0">
                <a:effectLst/>
                <a:latin typeface="Calibri"/>
              </a:rPr>
              <a:t> «</a:t>
            </a:r>
            <a:r>
              <a:rPr lang="ru-RU" dirty="0" err="1">
                <a:effectLst/>
                <a:latin typeface="Calibri"/>
              </a:rPr>
              <a:t>ірландської</a:t>
            </a:r>
            <a:r>
              <a:rPr lang="ru-RU" dirty="0">
                <a:effectLst/>
                <a:latin typeface="Calibri"/>
              </a:rPr>
              <a:t>» </a:t>
            </a:r>
            <a:r>
              <a:rPr lang="ru-RU" dirty="0" err="1">
                <a:effectLst/>
                <a:latin typeface="Calibri"/>
              </a:rPr>
              <a:t>кави</a:t>
            </a:r>
            <a:r>
              <a:rPr lang="ru-RU" dirty="0">
                <a:effectLst/>
                <a:latin typeface="Calibri"/>
              </a:rPr>
              <a:t> з </a:t>
            </a:r>
            <a:r>
              <a:rPr lang="ru-RU" dirty="0" err="1">
                <a:effectLst/>
                <a:latin typeface="Calibri"/>
              </a:rPr>
              <a:t>віскі</a:t>
            </a:r>
            <a:r>
              <a:rPr lang="ru-RU" dirty="0">
                <a:effectLst/>
                <a:latin typeface="Calibri"/>
              </a:rPr>
              <a:t> і </a:t>
            </a:r>
            <a:r>
              <a:rPr lang="ru-RU" dirty="0" err="1">
                <a:effectLst/>
                <a:latin typeface="Calibri"/>
              </a:rPr>
              <a:t>збитими</a:t>
            </a:r>
            <a:r>
              <a:rPr lang="ru-RU" dirty="0">
                <a:effectLst/>
                <a:latin typeface="Calibri"/>
              </a:rPr>
              <a:t> вершками.</a:t>
            </a:r>
          </a:p>
          <a:p>
            <a:pPr marL="18288" indent="0">
              <a:buNone/>
            </a:pPr>
            <a:r>
              <a:rPr lang="ru-RU" dirty="0">
                <a:effectLst/>
                <a:latin typeface="Calibri"/>
              </a:rPr>
              <a:t>Але, </a:t>
            </a:r>
            <a:r>
              <a:rPr lang="ru-RU" dirty="0" err="1">
                <a:effectLst/>
                <a:latin typeface="Calibri"/>
              </a:rPr>
              <a:t>мабуть</a:t>
            </a:r>
            <a:r>
              <a:rPr lang="ru-RU" dirty="0">
                <a:effectLst/>
                <a:latin typeface="Calibri"/>
              </a:rPr>
              <a:t>, </a:t>
            </a:r>
            <a:r>
              <a:rPr lang="ru-RU" dirty="0" err="1">
                <a:effectLst/>
                <a:latin typeface="Calibri"/>
              </a:rPr>
              <a:t>найкращим</a:t>
            </a:r>
            <a:r>
              <a:rPr lang="ru-RU" dirty="0">
                <a:effectLst/>
                <a:latin typeface="Calibri"/>
              </a:rPr>
              <a:t> </a:t>
            </a:r>
            <a:r>
              <a:rPr lang="ru-RU" dirty="0" err="1">
                <a:effectLst/>
                <a:latin typeface="Calibri"/>
              </a:rPr>
              <a:t>датським</a:t>
            </a:r>
            <a:r>
              <a:rPr lang="ru-RU" dirty="0">
                <a:effectLst/>
                <a:latin typeface="Calibri"/>
              </a:rPr>
              <a:t> з </a:t>
            </a:r>
            <a:r>
              <a:rPr lang="ru-RU" dirty="0" err="1">
                <a:effectLst/>
                <a:latin typeface="Calibri"/>
              </a:rPr>
              <a:t>усіх</a:t>
            </a:r>
            <a:r>
              <a:rPr lang="ru-RU" dirty="0">
                <a:effectLst/>
                <a:latin typeface="Calibri"/>
              </a:rPr>
              <a:t> </a:t>
            </a:r>
            <a:r>
              <a:rPr lang="ru-RU" dirty="0" err="1">
                <a:effectLst/>
                <a:latin typeface="Calibri"/>
              </a:rPr>
              <a:t>рецептів</a:t>
            </a:r>
            <a:r>
              <a:rPr lang="ru-RU" dirty="0">
                <a:effectLst/>
                <a:latin typeface="Calibri"/>
              </a:rPr>
              <a:t> є </a:t>
            </a:r>
            <a:r>
              <a:rPr lang="ru-RU" dirty="0" err="1">
                <a:effectLst/>
                <a:latin typeface="Calibri"/>
              </a:rPr>
              <a:t>кава</a:t>
            </a:r>
            <a:r>
              <a:rPr lang="ru-RU" dirty="0">
                <a:effectLst/>
                <a:latin typeface="Calibri"/>
              </a:rPr>
              <a:t> з гвоздикою і корицею. Для </a:t>
            </a:r>
            <a:r>
              <a:rPr lang="ru-RU" dirty="0" err="1">
                <a:effectLst/>
                <a:latin typeface="Calibri"/>
              </a:rPr>
              <a:t>її</a:t>
            </a:r>
            <a:r>
              <a:rPr lang="ru-RU" dirty="0">
                <a:effectLst/>
                <a:latin typeface="Calibri"/>
              </a:rPr>
              <a:t> </a:t>
            </a:r>
            <a:r>
              <a:rPr lang="ru-RU" dirty="0" err="1">
                <a:effectLst/>
                <a:latin typeface="Calibri"/>
              </a:rPr>
              <a:t>приготування</a:t>
            </a:r>
            <a:r>
              <a:rPr lang="ru-RU" dirty="0">
                <a:effectLst/>
                <a:latin typeface="Calibri"/>
              </a:rPr>
              <a:t> вам </a:t>
            </a:r>
            <a:r>
              <a:rPr lang="ru-RU" dirty="0" err="1">
                <a:effectLst/>
                <a:latin typeface="Calibri"/>
              </a:rPr>
              <a:t>потрібно</a:t>
            </a:r>
            <a:r>
              <a:rPr lang="ru-RU" dirty="0">
                <a:effectLst/>
                <a:latin typeface="Calibri"/>
              </a:rPr>
              <a:t>:</a:t>
            </a:r>
          </a:p>
          <a:p>
            <a:pPr marL="18288" indent="0">
              <a:buNone/>
            </a:pPr>
            <a:endParaRPr lang="ru-RU" dirty="0"/>
          </a:p>
          <a:p>
            <a:pPr marL="18288" indent="0">
              <a:buNone/>
            </a:pPr>
            <a:r>
              <a:rPr lang="ru-RU" dirty="0" smtClean="0"/>
              <a:t>- </a:t>
            </a:r>
            <a:r>
              <a:rPr lang="ru-RU" dirty="0"/>
              <a:t>500 мл </a:t>
            </a:r>
            <a:r>
              <a:rPr lang="ru-RU" dirty="0" err="1"/>
              <a:t>свіжозвареного</a:t>
            </a:r>
            <a:r>
              <a:rPr lang="ru-RU" dirty="0"/>
              <a:t> </a:t>
            </a:r>
            <a:r>
              <a:rPr lang="ru-RU" dirty="0" err="1"/>
              <a:t>чорної</a:t>
            </a:r>
            <a:r>
              <a:rPr lang="ru-RU" dirty="0"/>
              <a:t> </a:t>
            </a:r>
            <a:r>
              <a:rPr lang="ru-RU" dirty="0" err="1"/>
              <a:t>кави</a:t>
            </a:r>
            <a:r>
              <a:rPr lang="ru-RU" dirty="0"/>
              <a:t>;</a:t>
            </a:r>
          </a:p>
          <a:p>
            <a:pPr marL="18288" indent="0">
              <a:buNone/>
            </a:pPr>
            <a:r>
              <a:rPr lang="ru-RU" dirty="0"/>
              <a:t>- 100 мл темного рому;</a:t>
            </a:r>
          </a:p>
          <a:p>
            <a:pPr marL="18288" indent="0">
              <a:buNone/>
            </a:pPr>
            <a:r>
              <a:rPr lang="ru-RU" dirty="0"/>
              <a:t>- 20 </a:t>
            </a:r>
            <a:r>
              <a:rPr lang="ru-RU" dirty="0" err="1"/>
              <a:t>гр</a:t>
            </a:r>
            <a:r>
              <a:rPr lang="ru-RU" dirty="0"/>
              <a:t> коричневого </a:t>
            </a:r>
            <a:r>
              <a:rPr lang="ru-RU" dirty="0" err="1"/>
              <a:t>цукру</a:t>
            </a:r>
            <a:r>
              <a:rPr lang="ru-RU" dirty="0"/>
              <a:t>;</a:t>
            </a:r>
          </a:p>
          <a:p>
            <a:pPr marL="18288" indent="0">
              <a:buNone/>
            </a:pPr>
            <a:r>
              <a:rPr lang="ru-RU" dirty="0"/>
              <a:t>- 2 </a:t>
            </a:r>
            <a:r>
              <a:rPr lang="ru-RU" dirty="0" err="1"/>
              <a:t>палички</a:t>
            </a:r>
            <a:r>
              <a:rPr lang="ru-RU" dirty="0"/>
              <a:t> </a:t>
            </a:r>
            <a:r>
              <a:rPr lang="ru-RU" dirty="0" err="1"/>
              <a:t>кориці</a:t>
            </a:r>
            <a:r>
              <a:rPr lang="ru-RU" dirty="0"/>
              <a:t>;</a:t>
            </a:r>
          </a:p>
          <a:p>
            <a:pPr marL="18288" indent="0">
              <a:buNone/>
            </a:pPr>
            <a:r>
              <a:rPr lang="ru-RU" dirty="0"/>
              <a:t>- «</a:t>
            </a:r>
            <a:r>
              <a:rPr lang="ru-RU" dirty="0" err="1"/>
              <a:t>Зірочки</a:t>
            </a:r>
            <a:r>
              <a:rPr lang="ru-RU" dirty="0"/>
              <a:t>» гвоздики;</a:t>
            </a:r>
          </a:p>
          <a:p>
            <a:pPr marL="18288" indent="0">
              <a:buNone/>
            </a:pPr>
            <a:r>
              <a:rPr lang="ru-RU" dirty="0"/>
              <a:t>- </a:t>
            </a:r>
            <a:r>
              <a:rPr lang="ru-RU" dirty="0" err="1"/>
              <a:t>Зефір</a:t>
            </a:r>
            <a:r>
              <a:rPr lang="ru-RU" dirty="0"/>
              <a:t>.</a:t>
            </a:r>
          </a:p>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3956317"/>
            <a:ext cx="3960440" cy="2881220"/>
          </a:xfrm>
          <a:prstGeom prst="rect">
            <a:avLst/>
          </a:prstGeom>
        </p:spPr>
      </p:pic>
    </p:spTree>
    <p:extLst>
      <p:ext uri="{BB962C8B-B14F-4D97-AF65-F5344CB8AC3E}">
        <p14:creationId xmlns:p14="http://schemas.microsoft.com/office/powerpoint/2010/main" val="1320494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23928" y="188640"/>
            <a:ext cx="5040560" cy="6480720"/>
          </a:xfrm>
        </p:spPr>
        <p:txBody>
          <a:bodyPr>
            <a:normAutofit fontScale="92500"/>
          </a:bodyPr>
          <a:lstStyle/>
          <a:p>
            <a:pPr marL="18288" indent="0">
              <a:buNone/>
            </a:pPr>
            <a:r>
              <a:rPr lang="ru-RU" dirty="0" err="1" smtClean="0">
                <a:effectLst/>
                <a:latin typeface="Calibri"/>
              </a:rPr>
              <a:t>Грецька</a:t>
            </a:r>
            <a:r>
              <a:rPr lang="ru-RU" dirty="0" smtClean="0">
                <a:effectLst/>
                <a:latin typeface="Calibri"/>
              </a:rPr>
              <a:t> </a:t>
            </a:r>
            <a:r>
              <a:rPr lang="ru-RU" dirty="0" err="1" smtClean="0">
                <a:effectLst/>
                <a:latin typeface="Calibri"/>
              </a:rPr>
              <a:t>варіс</a:t>
            </a:r>
            <a:r>
              <a:rPr lang="ru-RU" dirty="0" smtClean="0">
                <a:effectLst/>
                <a:latin typeface="Calibri"/>
              </a:rPr>
              <a:t> </a:t>
            </a:r>
            <a:r>
              <a:rPr lang="ru-RU" dirty="0" err="1" smtClean="0">
                <a:effectLst/>
                <a:latin typeface="Calibri"/>
              </a:rPr>
              <a:t>глікос</a:t>
            </a:r>
            <a:endParaRPr lang="ru-RU" dirty="0" smtClean="0">
              <a:effectLst/>
              <a:latin typeface="Calibri"/>
            </a:endParaRPr>
          </a:p>
          <a:p>
            <a:pPr marL="18288" indent="0">
              <a:buNone/>
            </a:pPr>
            <a:r>
              <a:rPr lang="ru-RU" dirty="0" err="1" smtClean="0">
                <a:effectLst/>
                <a:latin typeface="Calibri"/>
              </a:rPr>
              <a:t>Ще</a:t>
            </a:r>
            <a:r>
              <a:rPr lang="ru-RU" dirty="0" smtClean="0">
                <a:effectLst/>
                <a:latin typeface="Calibri"/>
              </a:rPr>
              <a:t> </a:t>
            </a:r>
            <a:r>
              <a:rPr lang="ru-RU" dirty="0">
                <a:effectLst/>
                <a:latin typeface="Calibri"/>
              </a:rPr>
              <a:t>одна </a:t>
            </a:r>
            <a:r>
              <a:rPr lang="ru-RU" dirty="0" err="1">
                <a:effectLst/>
                <a:latin typeface="Calibri"/>
              </a:rPr>
              <a:t>країна</a:t>
            </a:r>
            <a:r>
              <a:rPr lang="ru-RU" dirty="0">
                <a:effectLst/>
                <a:latin typeface="Calibri"/>
              </a:rPr>
              <a:t> з </a:t>
            </a:r>
            <a:r>
              <a:rPr lang="ru-RU" dirty="0" err="1">
                <a:effectLst/>
                <a:latin typeface="Calibri"/>
              </a:rPr>
              <a:t>багатовіковими</a:t>
            </a:r>
            <a:r>
              <a:rPr lang="ru-RU" dirty="0">
                <a:effectLst/>
                <a:latin typeface="Calibri"/>
              </a:rPr>
              <a:t> </a:t>
            </a:r>
            <a:r>
              <a:rPr lang="ru-RU" dirty="0" err="1">
                <a:effectLst/>
                <a:latin typeface="Calibri"/>
              </a:rPr>
              <a:t>кавовими</a:t>
            </a:r>
            <a:r>
              <a:rPr lang="ru-RU" dirty="0">
                <a:effectLst/>
                <a:latin typeface="Calibri"/>
              </a:rPr>
              <a:t> </a:t>
            </a:r>
            <a:r>
              <a:rPr lang="ru-RU" dirty="0" err="1">
                <a:effectLst/>
                <a:latin typeface="Calibri"/>
              </a:rPr>
              <a:t>традиціями</a:t>
            </a:r>
            <a:r>
              <a:rPr lang="ru-RU" dirty="0">
                <a:effectLst/>
                <a:latin typeface="Calibri"/>
              </a:rPr>
              <a:t> — </a:t>
            </a:r>
            <a:r>
              <a:rPr lang="ru-RU" dirty="0" err="1">
                <a:effectLst/>
                <a:latin typeface="Calibri"/>
              </a:rPr>
              <a:t>Греція</a:t>
            </a:r>
            <a:r>
              <a:rPr lang="ru-RU" dirty="0">
                <a:effectLst/>
                <a:latin typeface="Calibri"/>
              </a:rPr>
              <a:t>. На </a:t>
            </a:r>
            <a:r>
              <a:rPr lang="ru-RU" dirty="0" err="1">
                <a:effectLst/>
                <a:latin typeface="Calibri"/>
              </a:rPr>
              <a:t>Україні</a:t>
            </a:r>
            <a:r>
              <a:rPr lang="ru-RU" dirty="0">
                <a:effectLst/>
                <a:latin typeface="Calibri"/>
              </a:rPr>
              <a:t>, </a:t>
            </a:r>
            <a:r>
              <a:rPr lang="ru-RU" dirty="0" err="1">
                <a:effectLst/>
                <a:latin typeface="Calibri"/>
              </a:rPr>
              <a:t>щоб</a:t>
            </a:r>
            <a:r>
              <a:rPr lang="ru-RU" dirty="0">
                <a:effectLst/>
                <a:latin typeface="Calibri"/>
              </a:rPr>
              <a:t> </a:t>
            </a:r>
            <a:r>
              <a:rPr lang="ru-RU" dirty="0" err="1">
                <a:effectLst/>
                <a:latin typeface="Calibri"/>
              </a:rPr>
              <a:t>відвадити</a:t>
            </a:r>
            <a:r>
              <a:rPr lang="ru-RU" dirty="0">
                <a:effectLst/>
                <a:latin typeface="Calibri"/>
              </a:rPr>
              <a:t> неугодного </a:t>
            </a:r>
            <a:r>
              <a:rPr lang="ru-RU" dirty="0" err="1">
                <a:effectLst/>
                <a:latin typeface="Calibri"/>
              </a:rPr>
              <a:t>нареченого</a:t>
            </a:r>
            <a:r>
              <a:rPr lang="ru-RU" dirty="0">
                <a:effectLst/>
                <a:latin typeface="Calibri"/>
              </a:rPr>
              <a:t>, </a:t>
            </a:r>
            <a:r>
              <a:rPr lang="ru-RU" dirty="0" err="1">
                <a:effectLst/>
                <a:latin typeface="Calibri"/>
              </a:rPr>
              <a:t>потрібно</a:t>
            </a:r>
            <a:r>
              <a:rPr lang="ru-RU" dirty="0">
                <a:effectLst/>
                <a:latin typeface="Calibri"/>
              </a:rPr>
              <a:t> </a:t>
            </a:r>
            <a:r>
              <a:rPr lang="ru-RU" dirty="0" err="1">
                <a:effectLst/>
                <a:latin typeface="Calibri"/>
              </a:rPr>
              <a:t>викотити</a:t>
            </a:r>
            <a:r>
              <a:rPr lang="ru-RU" dirty="0">
                <a:effectLst/>
                <a:latin typeface="Calibri"/>
              </a:rPr>
              <a:t> </a:t>
            </a:r>
            <a:r>
              <a:rPr lang="ru-RU" dirty="0" err="1">
                <a:effectLst/>
                <a:latin typeface="Calibri"/>
              </a:rPr>
              <a:t>йому</a:t>
            </a:r>
            <a:r>
              <a:rPr lang="ru-RU" dirty="0">
                <a:effectLst/>
                <a:latin typeface="Calibri"/>
              </a:rPr>
              <a:t> </a:t>
            </a:r>
            <a:r>
              <a:rPr lang="ru-RU" dirty="0" err="1">
                <a:effectLst/>
                <a:latin typeface="Calibri"/>
              </a:rPr>
              <a:t>гарбуза</a:t>
            </a:r>
            <a:r>
              <a:rPr lang="ru-RU" dirty="0">
                <a:effectLst/>
                <a:latin typeface="Calibri"/>
              </a:rPr>
              <a:t>, в </a:t>
            </a:r>
            <a:r>
              <a:rPr lang="ru-RU" dirty="0" err="1">
                <a:effectLst/>
                <a:latin typeface="Calibri"/>
              </a:rPr>
              <a:t>Греції</a:t>
            </a:r>
            <a:r>
              <a:rPr lang="ru-RU" dirty="0">
                <a:effectLst/>
                <a:latin typeface="Calibri"/>
              </a:rPr>
              <a:t> — </a:t>
            </a:r>
            <a:r>
              <a:rPr lang="ru-RU" dirty="0" err="1">
                <a:effectLst/>
                <a:latin typeface="Calibri"/>
              </a:rPr>
              <a:t>всього</a:t>
            </a:r>
            <a:r>
              <a:rPr lang="ru-RU" dirty="0">
                <a:effectLst/>
                <a:latin typeface="Calibri"/>
              </a:rPr>
              <a:t> </a:t>
            </a:r>
            <a:r>
              <a:rPr lang="ru-RU" dirty="0" err="1">
                <a:effectLst/>
                <a:latin typeface="Calibri"/>
              </a:rPr>
              <a:t>лише</a:t>
            </a:r>
            <a:r>
              <a:rPr lang="ru-RU" dirty="0">
                <a:effectLst/>
                <a:latin typeface="Calibri"/>
              </a:rPr>
              <a:t> </a:t>
            </a:r>
            <a:r>
              <a:rPr lang="ru-RU" dirty="0" err="1">
                <a:effectLst/>
                <a:latin typeface="Calibri"/>
              </a:rPr>
              <a:t>налити</a:t>
            </a:r>
            <a:r>
              <a:rPr lang="ru-RU" dirty="0">
                <a:effectLst/>
                <a:latin typeface="Calibri"/>
              </a:rPr>
              <a:t> </a:t>
            </a:r>
            <a:r>
              <a:rPr lang="ru-RU" dirty="0" err="1">
                <a:effectLst/>
                <a:latin typeface="Calibri"/>
              </a:rPr>
              <a:t>кави</a:t>
            </a:r>
            <a:r>
              <a:rPr lang="ru-RU" dirty="0">
                <a:effectLst/>
                <a:latin typeface="Calibri"/>
              </a:rPr>
              <a:t>. Без </a:t>
            </a:r>
            <a:r>
              <a:rPr lang="ru-RU" dirty="0" err="1">
                <a:effectLst/>
                <a:latin typeface="Calibri"/>
              </a:rPr>
              <a:t>пінки</a:t>
            </a:r>
            <a:r>
              <a:rPr lang="ru-RU" dirty="0">
                <a:effectLst/>
                <a:latin typeface="Calibri"/>
              </a:rPr>
              <a:t>.</a:t>
            </a:r>
          </a:p>
          <a:p>
            <a:pPr marL="18288" indent="0">
              <a:buNone/>
            </a:pPr>
            <a:r>
              <a:rPr lang="ru-RU" dirty="0">
                <a:effectLst/>
                <a:latin typeface="Calibri"/>
              </a:rPr>
              <a:t>Греки </a:t>
            </a:r>
            <a:r>
              <a:rPr lang="ru-RU" dirty="0" err="1">
                <a:effectLst/>
                <a:latin typeface="Calibri"/>
              </a:rPr>
              <a:t>дуже</a:t>
            </a:r>
            <a:r>
              <a:rPr lang="ru-RU" dirty="0">
                <a:effectLst/>
                <a:latin typeface="Calibri"/>
              </a:rPr>
              <a:t> трепетно ​​</a:t>
            </a:r>
            <a:r>
              <a:rPr lang="ru-RU" dirty="0" err="1">
                <a:effectLst/>
                <a:latin typeface="Calibri"/>
              </a:rPr>
              <a:t>ставляться</a:t>
            </a:r>
            <a:r>
              <a:rPr lang="ru-RU" dirty="0">
                <a:effectLst/>
                <a:latin typeface="Calibri"/>
              </a:rPr>
              <a:t> до </a:t>
            </a:r>
            <a:r>
              <a:rPr lang="ru-RU" dirty="0" err="1">
                <a:effectLst/>
                <a:latin typeface="Calibri"/>
              </a:rPr>
              <a:t>кавової</a:t>
            </a:r>
            <a:r>
              <a:rPr lang="ru-RU" dirty="0">
                <a:effectLst/>
                <a:latin typeface="Calibri"/>
              </a:rPr>
              <a:t> </a:t>
            </a:r>
            <a:r>
              <a:rPr lang="ru-RU" dirty="0" err="1">
                <a:effectLst/>
                <a:latin typeface="Calibri"/>
              </a:rPr>
              <a:t>пінки</a:t>
            </a:r>
            <a:r>
              <a:rPr lang="ru-RU" dirty="0">
                <a:effectLst/>
                <a:latin typeface="Calibri"/>
              </a:rPr>
              <a:t>. Для них — </a:t>
            </a:r>
            <a:r>
              <a:rPr lang="ru-RU" dirty="0" err="1">
                <a:effectLst/>
                <a:latin typeface="Calibri"/>
              </a:rPr>
              <a:t>це</a:t>
            </a:r>
            <a:r>
              <a:rPr lang="ru-RU" dirty="0">
                <a:effectLst/>
                <a:latin typeface="Calibri"/>
              </a:rPr>
              <a:t> знак </a:t>
            </a:r>
            <a:r>
              <a:rPr lang="ru-RU" dirty="0" err="1">
                <a:effectLst/>
                <a:latin typeface="Calibri"/>
              </a:rPr>
              <a:t>поваги</a:t>
            </a:r>
            <a:r>
              <a:rPr lang="ru-RU" dirty="0">
                <a:effectLst/>
                <a:latin typeface="Calibri"/>
              </a:rPr>
              <a:t> і </a:t>
            </a:r>
            <a:r>
              <a:rPr lang="ru-RU" dirty="0" err="1">
                <a:effectLst/>
                <a:latin typeface="Calibri"/>
              </a:rPr>
              <a:t>пошани</a:t>
            </a:r>
            <a:r>
              <a:rPr lang="ru-RU" dirty="0">
                <a:effectLst/>
                <a:latin typeface="Calibri"/>
              </a:rPr>
              <a:t>, тому дорогим гостям </a:t>
            </a:r>
            <a:r>
              <a:rPr lang="ru-RU" dirty="0" err="1">
                <a:effectLst/>
                <a:latin typeface="Calibri"/>
              </a:rPr>
              <a:t>завжди</a:t>
            </a:r>
            <a:r>
              <a:rPr lang="ru-RU" dirty="0">
                <a:effectLst/>
                <a:latin typeface="Calibri"/>
              </a:rPr>
              <a:t> </a:t>
            </a:r>
            <a:r>
              <a:rPr lang="ru-RU" dirty="0" err="1">
                <a:effectLst/>
                <a:latin typeface="Calibri"/>
              </a:rPr>
              <a:t>наливають</a:t>
            </a:r>
            <a:r>
              <a:rPr lang="ru-RU" dirty="0">
                <a:effectLst/>
                <a:latin typeface="Calibri"/>
              </a:rPr>
              <a:t> </a:t>
            </a:r>
            <a:r>
              <a:rPr lang="ru-RU" dirty="0" err="1">
                <a:effectLst/>
                <a:latin typeface="Calibri"/>
              </a:rPr>
              <a:t>каву</a:t>
            </a:r>
            <a:r>
              <a:rPr lang="ru-RU" dirty="0">
                <a:effectLst/>
                <a:latin typeface="Calibri"/>
              </a:rPr>
              <a:t> з густою </a:t>
            </a:r>
            <a:r>
              <a:rPr lang="ru-RU" dirty="0" err="1">
                <a:effectLst/>
                <a:latin typeface="Calibri"/>
              </a:rPr>
              <a:t>пишною</a:t>
            </a:r>
            <a:r>
              <a:rPr lang="ru-RU" dirty="0">
                <a:effectLst/>
                <a:latin typeface="Calibri"/>
              </a:rPr>
              <a:t> </a:t>
            </a:r>
            <a:r>
              <a:rPr lang="ru-RU" dirty="0" err="1">
                <a:effectLst/>
                <a:latin typeface="Calibri"/>
              </a:rPr>
              <a:t>пінкою</a:t>
            </a:r>
            <a:r>
              <a:rPr lang="ru-RU" dirty="0">
                <a:effectLst/>
                <a:latin typeface="Calibri"/>
              </a:rPr>
              <a:t>.</a:t>
            </a:r>
          </a:p>
          <a:p>
            <a:pPr marL="18288" indent="0">
              <a:buNone/>
            </a:pPr>
            <a:r>
              <a:rPr lang="ru-RU" dirty="0">
                <a:effectLst/>
                <a:latin typeface="Calibri"/>
              </a:rPr>
              <a:t>При </a:t>
            </a:r>
            <a:r>
              <a:rPr lang="ru-RU" dirty="0" err="1">
                <a:effectLst/>
                <a:latin typeface="Calibri"/>
              </a:rPr>
              <a:t>цьому</a:t>
            </a:r>
            <a:r>
              <a:rPr lang="ru-RU" dirty="0">
                <a:effectLst/>
                <a:latin typeface="Calibri"/>
              </a:rPr>
              <a:t> </a:t>
            </a:r>
            <a:r>
              <a:rPr lang="ru-RU" dirty="0" err="1">
                <a:effectLst/>
                <a:latin typeface="Calibri"/>
              </a:rPr>
              <a:t>жителі</a:t>
            </a:r>
            <a:r>
              <a:rPr lang="ru-RU" dirty="0">
                <a:effectLst/>
                <a:latin typeface="Calibri"/>
              </a:rPr>
              <a:t> «</a:t>
            </a:r>
            <a:r>
              <a:rPr lang="ru-RU" dirty="0" err="1">
                <a:effectLst/>
                <a:latin typeface="Calibri"/>
              </a:rPr>
              <a:t>Еллади</a:t>
            </a:r>
            <a:r>
              <a:rPr lang="ru-RU" dirty="0">
                <a:effectLst/>
                <a:latin typeface="Calibri"/>
              </a:rPr>
              <a:t>» </a:t>
            </a:r>
            <a:r>
              <a:rPr lang="ru-RU" dirty="0" err="1">
                <a:effectLst/>
                <a:latin typeface="Calibri"/>
              </a:rPr>
              <a:t>воліють</a:t>
            </a:r>
            <a:r>
              <a:rPr lang="ru-RU" dirty="0">
                <a:effectLst/>
                <a:latin typeface="Calibri"/>
              </a:rPr>
              <a:t> сильно </a:t>
            </a:r>
            <a:r>
              <a:rPr lang="ru-RU" dirty="0" err="1">
                <a:effectLst/>
                <a:latin typeface="Calibri"/>
              </a:rPr>
              <a:t>обсмажену</a:t>
            </a:r>
            <a:r>
              <a:rPr lang="ru-RU" dirty="0">
                <a:effectLst/>
                <a:latin typeface="Calibri"/>
              </a:rPr>
              <a:t> </a:t>
            </a:r>
            <a:r>
              <a:rPr lang="ru-RU" dirty="0" err="1">
                <a:effectLst/>
                <a:latin typeface="Calibri"/>
              </a:rPr>
              <a:t>каву</a:t>
            </a:r>
            <a:r>
              <a:rPr lang="ru-RU" dirty="0">
                <a:effectLst/>
                <a:latin typeface="Calibri"/>
              </a:rPr>
              <a:t> </a:t>
            </a:r>
            <a:r>
              <a:rPr lang="ru-RU" dirty="0" err="1">
                <a:effectLst/>
                <a:latin typeface="Calibri"/>
              </a:rPr>
              <a:t>дрібного</a:t>
            </a:r>
            <a:r>
              <a:rPr lang="ru-RU" dirty="0">
                <a:effectLst/>
                <a:latin typeface="Calibri"/>
              </a:rPr>
              <a:t> помелу. </a:t>
            </a:r>
            <a:r>
              <a:rPr lang="ru-RU" dirty="0" err="1">
                <a:effectLst/>
                <a:latin typeface="Calibri"/>
              </a:rPr>
              <a:t>Спосіб</a:t>
            </a:r>
            <a:r>
              <a:rPr lang="ru-RU" dirty="0">
                <a:effectLst/>
                <a:latin typeface="Calibri"/>
              </a:rPr>
              <a:t> </a:t>
            </a:r>
            <a:r>
              <a:rPr lang="ru-RU" dirty="0" err="1">
                <a:effectLst/>
                <a:latin typeface="Calibri"/>
              </a:rPr>
              <a:t>приготування</a:t>
            </a:r>
            <a:r>
              <a:rPr lang="ru-RU" dirty="0">
                <a:effectLst/>
                <a:latin typeface="Calibri"/>
              </a:rPr>
              <a:t> </a:t>
            </a:r>
            <a:r>
              <a:rPr lang="ru-RU" dirty="0" err="1">
                <a:effectLst/>
                <a:latin typeface="Calibri"/>
              </a:rPr>
              <a:t>чимось</a:t>
            </a:r>
            <a:r>
              <a:rPr lang="ru-RU" dirty="0">
                <a:effectLst/>
                <a:latin typeface="Calibri"/>
              </a:rPr>
              <a:t> </a:t>
            </a:r>
            <a:r>
              <a:rPr lang="ru-RU" dirty="0" err="1">
                <a:effectLst/>
                <a:latin typeface="Calibri"/>
              </a:rPr>
              <a:t>нагадує</a:t>
            </a:r>
            <a:r>
              <a:rPr lang="ru-RU" dirty="0">
                <a:effectLst/>
                <a:latin typeface="Calibri"/>
              </a:rPr>
              <a:t> </a:t>
            </a:r>
            <a:r>
              <a:rPr lang="ru-RU" dirty="0" err="1">
                <a:effectLst/>
                <a:latin typeface="Calibri"/>
              </a:rPr>
              <a:t>турецький</a:t>
            </a:r>
            <a:r>
              <a:rPr lang="ru-RU" dirty="0">
                <a:effectLst/>
                <a:latin typeface="Calibri"/>
              </a:rPr>
              <a:t>, </a:t>
            </a:r>
            <a:r>
              <a:rPr lang="ru-RU" dirty="0" err="1">
                <a:effectLst/>
                <a:latin typeface="Calibri"/>
              </a:rPr>
              <a:t>однак</a:t>
            </a:r>
            <a:r>
              <a:rPr lang="ru-RU" dirty="0">
                <a:effectLst/>
                <a:latin typeface="Calibri"/>
              </a:rPr>
              <a:t> греки </a:t>
            </a:r>
            <a:r>
              <a:rPr lang="ru-RU" dirty="0" err="1">
                <a:effectLst/>
                <a:latin typeface="Calibri"/>
              </a:rPr>
              <a:t>п’ють</a:t>
            </a:r>
            <a:r>
              <a:rPr lang="ru-RU" dirty="0">
                <a:effectLst/>
                <a:latin typeface="Calibri"/>
              </a:rPr>
              <a:t> </a:t>
            </a:r>
            <a:r>
              <a:rPr lang="ru-RU" dirty="0" err="1">
                <a:effectLst/>
                <a:latin typeface="Calibri"/>
              </a:rPr>
              <a:t>досить</a:t>
            </a:r>
            <a:r>
              <a:rPr lang="ru-RU" dirty="0">
                <a:effectLst/>
                <a:latin typeface="Calibri"/>
              </a:rPr>
              <a:t> солодку </a:t>
            </a:r>
            <a:r>
              <a:rPr lang="ru-RU" dirty="0" err="1">
                <a:effectLst/>
                <a:latin typeface="Calibri"/>
              </a:rPr>
              <a:t>каву</a:t>
            </a:r>
            <a:r>
              <a:rPr lang="ru-RU" dirty="0">
                <a:effectLst/>
                <a:latin typeface="Calibri"/>
              </a:rPr>
              <a:t>.</a:t>
            </a:r>
          </a:p>
          <a:p>
            <a:pPr marL="18288" indent="0">
              <a:buNone/>
            </a:pPr>
            <a:r>
              <a:rPr lang="ru-RU" dirty="0" err="1">
                <a:effectLst/>
                <a:latin typeface="Calibri"/>
              </a:rPr>
              <a:t>Найсолодший</a:t>
            </a:r>
            <a:r>
              <a:rPr lang="ru-RU" dirty="0">
                <a:effectLst/>
                <a:latin typeface="Calibri"/>
              </a:rPr>
              <a:t> </a:t>
            </a:r>
            <a:r>
              <a:rPr lang="ru-RU" dirty="0" err="1">
                <a:effectLst/>
                <a:latin typeface="Calibri"/>
              </a:rPr>
              <a:t>варіант</a:t>
            </a:r>
            <a:r>
              <a:rPr lang="ru-RU" dirty="0">
                <a:effectLst/>
                <a:latin typeface="Calibri"/>
              </a:rPr>
              <a:t> </a:t>
            </a:r>
            <a:r>
              <a:rPr lang="ru-RU" dirty="0" err="1">
                <a:effectLst/>
                <a:latin typeface="Calibri"/>
              </a:rPr>
              <a:t>кави</a:t>
            </a:r>
            <a:r>
              <a:rPr lang="ru-RU" dirty="0">
                <a:effectLst/>
                <a:latin typeface="Calibri"/>
              </a:rPr>
              <a:t> </a:t>
            </a:r>
            <a:r>
              <a:rPr lang="ru-RU" dirty="0" err="1">
                <a:effectLst/>
                <a:latin typeface="Calibri"/>
              </a:rPr>
              <a:t>по-грецьки</a:t>
            </a:r>
            <a:r>
              <a:rPr lang="ru-RU" dirty="0">
                <a:effectLst/>
                <a:latin typeface="Calibri"/>
              </a:rPr>
              <a:t> — </a:t>
            </a:r>
            <a:r>
              <a:rPr lang="fr-FR" dirty="0">
                <a:effectLst/>
                <a:latin typeface="Calibri"/>
              </a:rPr>
              <a:t>varis glikos. </a:t>
            </a:r>
            <a:r>
              <a:rPr lang="ru-RU" dirty="0" err="1">
                <a:effectLst/>
                <a:latin typeface="Calibri"/>
              </a:rPr>
              <a:t>Щоб</a:t>
            </a:r>
            <a:r>
              <a:rPr lang="ru-RU" dirty="0">
                <a:effectLst/>
                <a:latin typeface="Calibri"/>
              </a:rPr>
              <a:t> </a:t>
            </a:r>
            <a:r>
              <a:rPr lang="ru-RU" dirty="0" err="1">
                <a:effectLst/>
                <a:latin typeface="Calibri"/>
              </a:rPr>
              <a:t>його</a:t>
            </a:r>
            <a:r>
              <a:rPr lang="ru-RU" dirty="0">
                <a:effectLst/>
                <a:latin typeface="Calibri"/>
              </a:rPr>
              <a:t> </a:t>
            </a:r>
            <a:r>
              <a:rPr lang="ru-RU" dirty="0" err="1">
                <a:effectLst/>
                <a:latin typeface="Calibri"/>
              </a:rPr>
              <a:t>зварити</a:t>
            </a:r>
            <a:r>
              <a:rPr lang="ru-RU" dirty="0">
                <a:effectLst/>
                <a:latin typeface="Calibri"/>
              </a:rPr>
              <a:t>, вам </a:t>
            </a:r>
            <a:r>
              <a:rPr lang="ru-RU" dirty="0" err="1">
                <a:effectLst/>
                <a:latin typeface="Calibri"/>
              </a:rPr>
              <a:t>знадобляться</a:t>
            </a:r>
            <a:r>
              <a:rPr lang="ru-RU" dirty="0">
                <a:effectLst/>
                <a:latin typeface="Calibri"/>
              </a:rPr>
              <a:t>:</a:t>
            </a:r>
          </a:p>
          <a:p>
            <a:pPr>
              <a:buFont typeface="Arial"/>
              <a:buChar char="•"/>
            </a:pPr>
            <a:r>
              <a:rPr lang="ru-RU" dirty="0">
                <a:effectLst/>
                <a:latin typeface="Calibri"/>
              </a:rPr>
              <a:t>100 мл води (на </a:t>
            </a:r>
            <a:r>
              <a:rPr lang="ru-RU" dirty="0" err="1">
                <a:effectLst/>
                <a:latin typeface="Calibri"/>
              </a:rPr>
              <a:t>дві</a:t>
            </a:r>
            <a:r>
              <a:rPr lang="ru-RU" dirty="0">
                <a:effectLst/>
                <a:latin typeface="Calibri"/>
              </a:rPr>
              <a:t> </a:t>
            </a:r>
            <a:r>
              <a:rPr lang="ru-RU" dirty="0" err="1">
                <a:effectLst/>
                <a:latin typeface="Calibri"/>
              </a:rPr>
              <a:t>порції</a:t>
            </a:r>
            <a:r>
              <a:rPr lang="ru-RU" dirty="0">
                <a:effectLst/>
                <a:latin typeface="Calibri"/>
              </a:rPr>
              <a:t>);</a:t>
            </a:r>
          </a:p>
          <a:p>
            <a:pPr>
              <a:buFont typeface="Arial"/>
              <a:buChar char="•"/>
            </a:pPr>
            <a:r>
              <a:rPr lang="ru-RU" dirty="0">
                <a:effectLst/>
                <a:latin typeface="Calibri"/>
              </a:rPr>
              <a:t>1 </a:t>
            </a:r>
            <a:r>
              <a:rPr lang="ru-RU" dirty="0" err="1">
                <a:effectLst/>
                <a:latin typeface="Calibri"/>
              </a:rPr>
              <a:t>десертна</a:t>
            </a:r>
            <a:r>
              <a:rPr lang="ru-RU" dirty="0">
                <a:effectLst/>
                <a:latin typeface="Calibri"/>
              </a:rPr>
              <a:t> ложка </a:t>
            </a:r>
            <a:r>
              <a:rPr lang="ru-RU" dirty="0" err="1">
                <a:effectLst/>
                <a:latin typeface="Calibri"/>
              </a:rPr>
              <a:t>кави</a:t>
            </a:r>
            <a:r>
              <a:rPr lang="ru-RU" dirty="0">
                <a:effectLst/>
                <a:latin typeface="Calibri"/>
              </a:rPr>
              <a:t> </a:t>
            </a:r>
            <a:r>
              <a:rPr lang="ru-RU" dirty="0" err="1">
                <a:effectLst/>
                <a:latin typeface="Calibri"/>
              </a:rPr>
              <a:t>дрібного</a:t>
            </a:r>
            <a:r>
              <a:rPr lang="ru-RU" dirty="0">
                <a:effectLst/>
                <a:latin typeface="Calibri"/>
              </a:rPr>
              <a:t> помелу;</a:t>
            </a:r>
          </a:p>
          <a:p>
            <a:pPr>
              <a:buFont typeface="Arial"/>
              <a:buChar char="•"/>
            </a:pPr>
            <a:r>
              <a:rPr lang="ru-RU" dirty="0">
                <a:effectLst/>
                <a:latin typeface="Calibri"/>
              </a:rPr>
              <a:t>2 </a:t>
            </a:r>
            <a:r>
              <a:rPr lang="ru-RU" dirty="0" err="1">
                <a:effectLst/>
                <a:latin typeface="Calibri"/>
              </a:rPr>
              <a:t>десертні</a:t>
            </a:r>
            <a:r>
              <a:rPr lang="ru-RU" dirty="0">
                <a:effectLst/>
                <a:latin typeface="Calibri"/>
              </a:rPr>
              <a:t> ложки </a:t>
            </a:r>
            <a:r>
              <a:rPr lang="ru-RU" dirty="0" err="1">
                <a:effectLst/>
                <a:latin typeface="Calibri"/>
              </a:rPr>
              <a:t>цукру</a:t>
            </a:r>
            <a:r>
              <a:rPr lang="ru-RU" dirty="0">
                <a:effectLst/>
                <a:latin typeface="Calibri"/>
              </a:rPr>
              <a:t>.</a:t>
            </a:r>
          </a:p>
          <a:p>
            <a:pPr marL="18288" indent="0">
              <a:buNone/>
            </a:pP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844824"/>
            <a:ext cx="3766723" cy="2520280"/>
          </a:xfrm>
          <a:prstGeom prst="rect">
            <a:avLst/>
          </a:prstGeom>
        </p:spPr>
      </p:pic>
    </p:spTree>
    <p:extLst>
      <p:ext uri="{BB962C8B-B14F-4D97-AF65-F5344CB8AC3E}">
        <p14:creationId xmlns:p14="http://schemas.microsoft.com/office/powerpoint/2010/main" val="2020029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60648"/>
            <a:ext cx="8280920" cy="4680520"/>
          </a:xfrm>
        </p:spPr>
        <p:txBody>
          <a:bodyPr>
            <a:normAutofit fontScale="85000" lnSpcReduction="20000"/>
          </a:bodyPr>
          <a:lstStyle/>
          <a:p>
            <a:pPr marL="18288" indent="0">
              <a:buNone/>
            </a:pPr>
            <a:r>
              <a:rPr lang="uk-UA" dirty="0" smtClean="0"/>
              <a:t>Кава по-французьки</a:t>
            </a:r>
          </a:p>
          <a:p>
            <a:pPr marL="18288" indent="0">
              <a:buNone/>
            </a:pPr>
            <a:r>
              <a:rPr lang="ru-RU" dirty="0" err="1">
                <a:effectLst/>
                <a:latin typeface="Calibri"/>
              </a:rPr>
              <a:t>Наостанок</a:t>
            </a:r>
            <a:r>
              <a:rPr lang="ru-RU" dirty="0">
                <a:effectLst/>
                <a:latin typeface="Calibri"/>
              </a:rPr>
              <a:t> — </a:t>
            </a:r>
            <a:r>
              <a:rPr lang="ru-RU" dirty="0" err="1">
                <a:effectLst/>
                <a:latin typeface="Calibri"/>
              </a:rPr>
              <a:t>найвитонченіший</a:t>
            </a:r>
            <a:r>
              <a:rPr lang="ru-RU" dirty="0">
                <a:effectLst/>
                <a:latin typeface="Calibri"/>
              </a:rPr>
              <a:t> рецепт </a:t>
            </a:r>
            <a:r>
              <a:rPr lang="ru-RU" dirty="0" err="1">
                <a:effectLst/>
                <a:latin typeface="Calibri"/>
              </a:rPr>
              <a:t>найвитонченішої</a:t>
            </a:r>
            <a:r>
              <a:rPr lang="ru-RU" dirty="0">
                <a:effectLst/>
                <a:latin typeface="Calibri"/>
              </a:rPr>
              <a:t> </a:t>
            </a:r>
            <a:r>
              <a:rPr lang="ru-RU" dirty="0" err="1">
                <a:effectLst/>
                <a:latin typeface="Calibri"/>
              </a:rPr>
              <a:t>країни</a:t>
            </a:r>
            <a:r>
              <a:rPr lang="ru-RU" dirty="0">
                <a:effectLst/>
                <a:latin typeface="Calibri"/>
              </a:rPr>
              <a:t> в </a:t>
            </a:r>
            <a:r>
              <a:rPr lang="ru-RU" dirty="0" err="1">
                <a:effectLst/>
                <a:latin typeface="Calibri"/>
              </a:rPr>
              <a:t>світі</a:t>
            </a:r>
            <a:r>
              <a:rPr lang="ru-RU" dirty="0">
                <a:effectLst/>
                <a:latin typeface="Calibri"/>
              </a:rPr>
              <a:t>.</a:t>
            </a:r>
          </a:p>
          <a:p>
            <a:pPr marL="18288" indent="0">
              <a:buNone/>
            </a:pPr>
            <a:r>
              <a:rPr lang="ru-RU" dirty="0">
                <a:effectLst/>
                <a:latin typeface="Calibri"/>
              </a:rPr>
              <a:t>У </a:t>
            </a:r>
            <a:r>
              <a:rPr lang="ru-RU" dirty="0" err="1">
                <a:effectLst/>
                <a:latin typeface="Calibri"/>
              </a:rPr>
              <a:t>перекладі</a:t>
            </a:r>
            <a:r>
              <a:rPr lang="ru-RU" dirty="0">
                <a:effectLst/>
                <a:latin typeface="Calibri"/>
              </a:rPr>
              <a:t> з </a:t>
            </a:r>
            <a:r>
              <a:rPr lang="ru-RU" dirty="0" err="1">
                <a:effectLst/>
                <a:latin typeface="Calibri"/>
              </a:rPr>
              <a:t>французької</a:t>
            </a:r>
            <a:r>
              <a:rPr lang="ru-RU" dirty="0">
                <a:effectLst/>
                <a:latin typeface="Calibri"/>
              </a:rPr>
              <a:t> «</a:t>
            </a:r>
            <a:r>
              <a:rPr lang="fr-FR" dirty="0">
                <a:effectLst/>
                <a:latin typeface="Calibri"/>
              </a:rPr>
              <a:t>Café» </a:t>
            </a:r>
            <a:r>
              <a:rPr lang="ru-RU" dirty="0">
                <a:effectLst/>
                <a:latin typeface="Calibri"/>
              </a:rPr>
              <a:t>буквально </a:t>
            </a:r>
            <a:r>
              <a:rPr lang="ru-RU" dirty="0" err="1">
                <a:effectLst/>
                <a:latin typeface="Calibri"/>
              </a:rPr>
              <a:t>означає</a:t>
            </a:r>
            <a:r>
              <a:rPr lang="ru-RU" dirty="0">
                <a:effectLst/>
                <a:latin typeface="Calibri"/>
              </a:rPr>
              <a:t> — </a:t>
            </a:r>
            <a:r>
              <a:rPr lang="ru-RU" dirty="0" err="1">
                <a:effectLst/>
                <a:latin typeface="Calibri"/>
              </a:rPr>
              <a:t>кава</a:t>
            </a:r>
            <a:r>
              <a:rPr lang="ru-RU" dirty="0">
                <a:effectLst/>
                <a:latin typeface="Calibri"/>
              </a:rPr>
              <a:t>. Кафе на </a:t>
            </a:r>
            <a:r>
              <a:rPr lang="ru-RU" dirty="0" err="1">
                <a:effectLst/>
                <a:latin typeface="Calibri"/>
              </a:rPr>
              <a:t>відкритому</a:t>
            </a:r>
            <a:r>
              <a:rPr lang="ru-RU" dirty="0">
                <a:effectLst/>
                <a:latin typeface="Calibri"/>
              </a:rPr>
              <a:t> </a:t>
            </a:r>
            <a:r>
              <a:rPr lang="ru-RU" dirty="0" err="1">
                <a:effectLst/>
                <a:latin typeface="Calibri"/>
              </a:rPr>
              <a:t>повітрі</a:t>
            </a:r>
            <a:r>
              <a:rPr lang="ru-RU" dirty="0">
                <a:effectLst/>
                <a:latin typeface="Calibri"/>
              </a:rPr>
              <a:t> — </a:t>
            </a:r>
            <a:r>
              <a:rPr lang="ru-RU" dirty="0" err="1">
                <a:effectLst/>
                <a:latin typeface="Calibri"/>
              </a:rPr>
              <a:t>місце</a:t>
            </a:r>
            <a:r>
              <a:rPr lang="ru-RU" dirty="0">
                <a:effectLst/>
                <a:latin typeface="Calibri"/>
              </a:rPr>
              <a:t>, де </a:t>
            </a:r>
            <a:r>
              <a:rPr lang="ru-RU" dirty="0" err="1">
                <a:effectLst/>
                <a:latin typeface="Calibri"/>
              </a:rPr>
              <a:t>можна</a:t>
            </a:r>
            <a:r>
              <a:rPr lang="ru-RU" dirty="0">
                <a:effectLst/>
                <a:latin typeface="Calibri"/>
              </a:rPr>
              <a:t> годинами </a:t>
            </a:r>
            <a:r>
              <a:rPr lang="ru-RU" dirty="0" err="1">
                <a:effectLst/>
                <a:latin typeface="Calibri"/>
              </a:rPr>
              <a:t>базікати</a:t>
            </a:r>
            <a:r>
              <a:rPr lang="ru-RU" dirty="0">
                <a:effectLst/>
                <a:latin typeface="Calibri"/>
              </a:rPr>
              <a:t> про </a:t>
            </a:r>
            <a:r>
              <a:rPr lang="ru-RU" dirty="0" err="1">
                <a:effectLst/>
                <a:latin typeface="Calibri"/>
              </a:rPr>
              <a:t>мистецтво</a:t>
            </a:r>
            <a:r>
              <a:rPr lang="ru-RU" dirty="0">
                <a:effectLst/>
                <a:latin typeface="Calibri"/>
              </a:rPr>
              <a:t>, </a:t>
            </a:r>
            <a:r>
              <a:rPr lang="ru-RU" dirty="0" err="1">
                <a:effectLst/>
                <a:latin typeface="Calibri"/>
              </a:rPr>
              <a:t>поезії</a:t>
            </a:r>
            <a:r>
              <a:rPr lang="ru-RU" dirty="0">
                <a:effectLst/>
                <a:latin typeface="Calibri"/>
              </a:rPr>
              <a:t>, </a:t>
            </a:r>
            <a:r>
              <a:rPr lang="ru-RU" dirty="0" err="1">
                <a:effectLst/>
                <a:latin typeface="Calibri"/>
              </a:rPr>
              <a:t>живопис</a:t>
            </a:r>
            <a:r>
              <a:rPr lang="ru-RU" dirty="0">
                <a:effectLst/>
                <a:latin typeface="Calibri"/>
              </a:rPr>
              <a:t>, </a:t>
            </a:r>
            <a:r>
              <a:rPr lang="ru-RU" dirty="0" err="1">
                <a:effectLst/>
                <a:latin typeface="Calibri"/>
              </a:rPr>
              <a:t>гортати</a:t>
            </a:r>
            <a:r>
              <a:rPr lang="ru-RU" dirty="0">
                <a:effectLst/>
                <a:latin typeface="Calibri"/>
              </a:rPr>
              <a:t> томик Дюма </a:t>
            </a:r>
            <a:r>
              <a:rPr lang="ru-RU" dirty="0" err="1">
                <a:effectLst/>
                <a:latin typeface="Calibri"/>
              </a:rPr>
              <a:t>або</a:t>
            </a:r>
            <a:r>
              <a:rPr lang="ru-RU" dirty="0">
                <a:effectLst/>
                <a:latin typeface="Calibri"/>
              </a:rPr>
              <a:t> просто </a:t>
            </a:r>
            <a:r>
              <a:rPr lang="ru-RU" dirty="0" err="1">
                <a:effectLst/>
                <a:latin typeface="Calibri"/>
              </a:rPr>
              <a:t>посміхатися</a:t>
            </a:r>
            <a:r>
              <a:rPr lang="ru-RU" dirty="0">
                <a:effectLst/>
                <a:latin typeface="Calibri"/>
              </a:rPr>
              <a:t> перехожим. </a:t>
            </a:r>
            <a:r>
              <a:rPr lang="ru-RU" dirty="0" err="1">
                <a:effectLst/>
                <a:latin typeface="Calibri"/>
              </a:rPr>
              <a:t>Це</a:t>
            </a:r>
            <a:r>
              <a:rPr lang="ru-RU" dirty="0">
                <a:effectLst/>
                <a:latin typeface="Calibri"/>
              </a:rPr>
              <a:t> </a:t>
            </a:r>
            <a:r>
              <a:rPr lang="ru-RU" dirty="0" err="1">
                <a:effectLst/>
                <a:latin typeface="Calibri"/>
              </a:rPr>
              <a:t>невід’ємна</a:t>
            </a:r>
            <a:r>
              <a:rPr lang="ru-RU" dirty="0">
                <a:effectLst/>
                <a:latin typeface="Calibri"/>
              </a:rPr>
              <a:t> </a:t>
            </a:r>
            <a:r>
              <a:rPr lang="ru-RU" dirty="0" err="1">
                <a:effectLst/>
                <a:latin typeface="Calibri"/>
              </a:rPr>
              <a:t>частина</a:t>
            </a:r>
            <a:r>
              <a:rPr lang="ru-RU" dirty="0">
                <a:effectLst/>
                <a:latin typeface="Calibri"/>
              </a:rPr>
              <a:t> </a:t>
            </a:r>
            <a:r>
              <a:rPr lang="ru-RU" dirty="0" err="1">
                <a:effectLst/>
                <a:latin typeface="Calibri"/>
              </a:rPr>
              <a:t>французького</a:t>
            </a:r>
            <a:r>
              <a:rPr lang="ru-RU" dirty="0">
                <a:effectLst/>
                <a:latin typeface="Calibri"/>
              </a:rPr>
              <a:t> </a:t>
            </a:r>
            <a:r>
              <a:rPr lang="ru-RU" dirty="0" err="1">
                <a:effectLst/>
                <a:latin typeface="Calibri"/>
              </a:rPr>
              <a:t>життя</a:t>
            </a:r>
            <a:r>
              <a:rPr lang="ru-RU" dirty="0">
                <a:effectLst/>
                <a:latin typeface="Calibri"/>
              </a:rPr>
              <a:t>.</a:t>
            </a:r>
          </a:p>
          <a:p>
            <a:pPr marL="18288" indent="0">
              <a:buNone/>
            </a:pPr>
            <a:r>
              <a:rPr lang="ru-RU" dirty="0">
                <a:effectLst/>
                <a:latin typeface="Calibri"/>
              </a:rPr>
              <a:t>Ранок кожного </a:t>
            </a:r>
            <a:r>
              <a:rPr lang="ru-RU" dirty="0" err="1">
                <a:effectLst/>
                <a:latin typeface="Calibri"/>
              </a:rPr>
              <a:t>поважаючого</a:t>
            </a:r>
            <a:r>
              <a:rPr lang="ru-RU" dirty="0">
                <a:effectLst/>
                <a:latin typeface="Calibri"/>
              </a:rPr>
              <a:t> себе француза </a:t>
            </a:r>
            <a:r>
              <a:rPr lang="ru-RU" dirty="0" err="1">
                <a:effectLst/>
                <a:latin typeface="Calibri"/>
              </a:rPr>
              <a:t>починається</a:t>
            </a:r>
            <a:r>
              <a:rPr lang="ru-RU" dirty="0">
                <a:effectLst/>
                <a:latin typeface="Calibri"/>
              </a:rPr>
              <a:t> з </a:t>
            </a:r>
            <a:r>
              <a:rPr lang="ru-RU" dirty="0" err="1">
                <a:effectLst/>
                <a:latin typeface="Calibri"/>
              </a:rPr>
              <a:t>гарячого</a:t>
            </a:r>
            <a:r>
              <a:rPr lang="ru-RU" dirty="0">
                <a:effectLst/>
                <a:latin typeface="Calibri"/>
              </a:rPr>
              <a:t> </a:t>
            </a:r>
            <a:r>
              <a:rPr lang="ru-RU" dirty="0" err="1">
                <a:effectLst/>
                <a:latin typeface="Calibri"/>
              </a:rPr>
              <a:t>круассана</a:t>
            </a:r>
            <a:r>
              <a:rPr lang="ru-RU" dirty="0">
                <a:effectLst/>
                <a:latin typeface="Calibri"/>
              </a:rPr>
              <a:t> і </a:t>
            </a:r>
            <a:r>
              <a:rPr lang="ru-RU" dirty="0" err="1">
                <a:effectLst/>
                <a:latin typeface="Calibri"/>
              </a:rPr>
              <a:t>кави</a:t>
            </a:r>
            <a:r>
              <a:rPr lang="ru-RU" dirty="0">
                <a:effectLst/>
                <a:latin typeface="Calibri"/>
              </a:rPr>
              <a:t> з молоком. </a:t>
            </a:r>
            <a:r>
              <a:rPr lang="ru-RU" dirty="0" err="1">
                <a:effectLst/>
                <a:latin typeface="Calibri"/>
              </a:rPr>
              <a:t>Ближче</a:t>
            </a:r>
            <a:r>
              <a:rPr lang="ru-RU" dirty="0">
                <a:effectLst/>
                <a:latin typeface="Calibri"/>
              </a:rPr>
              <a:t> до </a:t>
            </a:r>
            <a:r>
              <a:rPr lang="ru-RU" dirty="0" err="1">
                <a:effectLst/>
                <a:latin typeface="Calibri"/>
              </a:rPr>
              <a:t>обіду</a:t>
            </a:r>
            <a:r>
              <a:rPr lang="ru-RU" dirty="0">
                <a:effectLst/>
                <a:latin typeface="Calibri"/>
              </a:rPr>
              <a:t> </a:t>
            </a:r>
            <a:r>
              <a:rPr lang="ru-RU" dirty="0" err="1">
                <a:effectLst/>
                <a:latin typeface="Calibri"/>
              </a:rPr>
              <a:t>п’ють</a:t>
            </a:r>
            <a:r>
              <a:rPr lang="ru-RU" dirty="0">
                <a:effectLst/>
                <a:latin typeface="Calibri"/>
              </a:rPr>
              <a:t> </a:t>
            </a:r>
            <a:r>
              <a:rPr lang="ru-RU" dirty="0" err="1">
                <a:effectLst/>
                <a:latin typeface="Calibri"/>
              </a:rPr>
              <a:t>еспрессо</a:t>
            </a:r>
            <a:r>
              <a:rPr lang="ru-RU" dirty="0">
                <a:effectLst/>
                <a:latin typeface="Calibri"/>
              </a:rPr>
              <a:t>, а </a:t>
            </a:r>
            <a:r>
              <a:rPr lang="ru-RU" dirty="0" err="1">
                <a:effectLst/>
                <a:latin typeface="Calibri"/>
              </a:rPr>
              <a:t>ввечері</a:t>
            </a:r>
            <a:r>
              <a:rPr lang="ru-RU" dirty="0">
                <a:effectLst/>
                <a:latin typeface="Calibri"/>
              </a:rPr>
              <a:t> — </a:t>
            </a:r>
            <a:r>
              <a:rPr lang="ru-RU" dirty="0" err="1">
                <a:effectLst/>
                <a:latin typeface="Calibri"/>
              </a:rPr>
              <a:t>кавові</a:t>
            </a:r>
            <a:r>
              <a:rPr lang="ru-RU" dirty="0">
                <a:effectLst/>
                <a:latin typeface="Calibri"/>
              </a:rPr>
              <a:t> </a:t>
            </a:r>
            <a:r>
              <a:rPr lang="ru-RU" dirty="0" err="1">
                <a:effectLst/>
                <a:latin typeface="Calibri"/>
              </a:rPr>
              <a:t>напої</a:t>
            </a:r>
            <a:r>
              <a:rPr lang="ru-RU" dirty="0">
                <a:effectLst/>
                <a:latin typeface="Calibri"/>
              </a:rPr>
              <a:t> з </a:t>
            </a:r>
            <a:r>
              <a:rPr lang="ru-RU" dirty="0" err="1">
                <a:effectLst/>
                <a:latin typeface="Calibri"/>
              </a:rPr>
              <a:t>лікерами</a:t>
            </a:r>
            <a:r>
              <a:rPr lang="ru-RU" dirty="0">
                <a:effectLst/>
                <a:latin typeface="Calibri"/>
              </a:rPr>
              <a:t>.</a:t>
            </a:r>
          </a:p>
          <a:p>
            <a:pPr marL="18288" indent="0">
              <a:buNone/>
            </a:pPr>
            <a:r>
              <a:rPr lang="ru-RU" dirty="0" err="1">
                <a:effectLst/>
                <a:latin typeface="Calibri"/>
              </a:rPr>
              <a:t>Французи</a:t>
            </a:r>
            <a:r>
              <a:rPr lang="ru-RU" dirty="0">
                <a:effectLst/>
                <a:latin typeface="Calibri"/>
              </a:rPr>
              <a:t> — </a:t>
            </a:r>
            <a:r>
              <a:rPr lang="ru-RU" dirty="0" err="1">
                <a:effectLst/>
                <a:latin typeface="Calibri"/>
              </a:rPr>
              <a:t>справжні</a:t>
            </a:r>
            <a:r>
              <a:rPr lang="ru-RU" dirty="0">
                <a:effectLst/>
                <a:latin typeface="Calibri"/>
              </a:rPr>
              <a:t> </a:t>
            </a:r>
            <a:r>
              <a:rPr lang="ru-RU" dirty="0" err="1">
                <a:effectLst/>
                <a:latin typeface="Calibri"/>
              </a:rPr>
              <a:t>гурмани</a:t>
            </a:r>
            <a:r>
              <a:rPr lang="ru-RU" dirty="0">
                <a:effectLst/>
                <a:latin typeface="Calibri"/>
              </a:rPr>
              <a:t>. І не </a:t>
            </a:r>
            <a:r>
              <a:rPr lang="ru-RU" dirty="0" err="1">
                <a:effectLst/>
                <a:latin typeface="Calibri"/>
              </a:rPr>
              <a:t>тільки</a:t>
            </a:r>
            <a:r>
              <a:rPr lang="ru-RU" dirty="0">
                <a:effectLst/>
                <a:latin typeface="Calibri"/>
              </a:rPr>
              <a:t> в </a:t>
            </a:r>
            <a:r>
              <a:rPr lang="ru-RU" dirty="0" err="1">
                <a:effectLst/>
                <a:latin typeface="Calibri"/>
              </a:rPr>
              <a:t>їжі</a:t>
            </a:r>
            <a:r>
              <a:rPr lang="ru-RU" dirty="0">
                <a:effectLst/>
                <a:latin typeface="Calibri"/>
              </a:rPr>
              <a:t>. Вони </a:t>
            </a:r>
            <a:r>
              <a:rPr lang="ru-RU" dirty="0" err="1">
                <a:effectLst/>
                <a:latin typeface="Calibri"/>
              </a:rPr>
              <a:t>ніколи</a:t>
            </a:r>
            <a:r>
              <a:rPr lang="ru-RU" dirty="0">
                <a:effectLst/>
                <a:latin typeface="Calibri"/>
              </a:rPr>
              <a:t> не дозволять </a:t>
            </a:r>
            <a:r>
              <a:rPr lang="ru-RU" dirty="0" err="1">
                <a:effectLst/>
                <a:latin typeface="Calibri"/>
              </a:rPr>
              <a:t>собі</a:t>
            </a:r>
            <a:r>
              <a:rPr lang="ru-RU" dirty="0">
                <a:effectLst/>
                <a:latin typeface="Calibri"/>
              </a:rPr>
              <a:t> </a:t>
            </a:r>
            <a:r>
              <a:rPr lang="ru-RU" dirty="0" err="1">
                <a:effectLst/>
                <a:latin typeface="Calibri"/>
              </a:rPr>
              <a:t>підігрівати</a:t>
            </a:r>
            <a:r>
              <a:rPr lang="ru-RU" dirty="0">
                <a:effectLst/>
                <a:latin typeface="Calibri"/>
              </a:rPr>
              <a:t> </a:t>
            </a:r>
            <a:r>
              <a:rPr lang="ru-RU" dirty="0" err="1">
                <a:effectLst/>
                <a:latin typeface="Calibri"/>
              </a:rPr>
              <a:t>каву</a:t>
            </a:r>
            <a:r>
              <a:rPr lang="ru-RU" dirty="0">
                <a:effectLst/>
                <a:latin typeface="Calibri"/>
              </a:rPr>
              <a:t> </a:t>
            </a:r>
            <a:r>
              <a:rPr lang="ru-RU" dirty="0" err="1">
                <a:effectLst/>
                <a:latin typeface="Calibri"/>
              </a:rPr>
              <a:t>двічі</a:t>
            </a:r>
            <a:r>
              <a:rPr lang="ru-RU" dirty="0">
                <a:effectLst/>
                <a:latin typeface="Calibri"/>
              </a:rPr>
              <a:t>.</a:t>
            </a:r>
          </a:p>
          <a:p>
            <a:pPr marL="18288" indent="0">
              <a:buNone/>
            </a:pPr>
            <a:r>
              <a:rPr lang="ru-RU" dirty="0" err="1">
                <a:effectLst/>
                <a:latin typeface="Calibri"/>
              </a:rPr>
              <a:t>Щоб</a:t>
            </a:r>
            <a:r>
              <a:rPr lang="ru-RU" dirty="0">
                <a:effectLst/>
                <a:latin typeface="Calibri"/>
              </a:rPr>
              <a:t> </a:t>
            </a:r>
            <a:r>
              <a:rPr lang="ru-RU" dirty="0" err="1">
                <a:effectLst/>
                <a:latin typeface="Calibri"/>
              </a:rPr>
              <a:t>приготувати</a:t>
            </a:r>
            <a:r>
              <a:rPr lang="ru-RU" dirty="0">
                <a:effectLst/>
                <a:latin typeface="Calibri"/>
              </a:rPr>
              <a:t> </a:t>
            </a:r>
            <a:r>
              <a:rPr lang="ru-RU" dirty="0" err="1">
                <a:effectLst/>
                <a:latin typeface="Calibri"/>
              </a:rPr>
              <a:t>каву</a:t>
            </a:r>
            <a:r>
              <a:rPr lang="ru-RU" dirty="0">
                <a:effectLst/>
                <a:latin typeface="Calibri"/>
              </a:rPr>
              <a:t> в </a:t>
            </a:r>
            <a:r>
              <a:rPr lang="ru-RU" dirty="0" err="1">
                <a:effectLst/>
                <a:latin typeface="Calibri"/>
              </a:rPr>
              <a:t>кращих</a:t>
            </a:r>
            <a:r>
              <a:rPr lang="ru-RU" dirty="0">
                <a:effectLst/>
                <a:latin typeface="Calibri"/>
              </a:rPr>
              <a:t> </a:t>
            </a:r>
            <a:r>
              <a:rPr lang="ru-RU" dirty="0" err="1">
                <a:effectLst/>
                <a:latin typeface="Calibri"/>
              </a:rPr>
              <a:t>французьких</a:t>
            </a:r>
            <a:r>
              <a:rPr lang="ru-RU" dirty="0">
                <a:effectLst/>
                <a:latin typeface="Calibri"/>
              </a:rPr>
              <a:t> </a:t>
            </a:r>
            <a:r>
              <a:rPr lang="ru-RU" dirty="0" err="1">
                <a:effectLst/>
                <a:latin typeface="Calibri"/>
              </a:rPr>
              <a:t>традиціях</a:t>
            </a:r>
            <a:r>
              <a:rPr lang="ru-RU" dirty="0">
                <a:effectLst/>
                <a:latin typeface="Calibri"/>
              </a:rPr>
              <a:t>, </a:t>
            </a:r>
            <a:r>
              <a:rPr lang="ru-RU" dirty="0" err="1">
                <a:effectLst/>
                <a:latin typeface="Calibri"/>
              </a:rPr>
              <a:t>дістаньте</a:t>
            </a:r>
            <a:r>
              <a:rPr lang="ru-RU" dirty="0">
                <a:effectLst/>
                <a:latin typeface="Calibri"/>
              </a:rPr>
              <a:t> з холодильника:</a:t>
            </a:r>
          </a:p>
          <a:p>
            <a:pPr>
              <a:buFont typeface="Arial"/>
              <a:buChar char="•"/>
            </a:pPr>
            <a:r>
              <a:rPr lang="ru-RU" dirty="0">
                <a:effectLst/>
                <a:latin typeface="Calibri"/>
              </a:rPr>
              <a:t>100 мл молока;</a:t>
            </a:r>
          </a:p>
          <a:p>
            <a:pPr>
              <a:buFont typeface="Arial"/>
              <a:buChar char="•"/>
            </a:pPr>
            <a:r>
              <a:rPr lang="ru-RU" dirty="0">
                <a:effectLst/>
                <a:latin typeface="Calibri"/>
              </a:rPr>
              <a:t>100 мл </a:t>
            </a:r>
            <a:r>
              <a:rPr lang="ru-RU" dirty="0" err="1">
                <a:effectLst/>
                <a:latin typeface="Calibri"/>
              </a:rPr>
              <a:t>вершків</a:t>
            </a:r>
            <a:r>
              <a:rPr lang="ru-RU" dirty="0">
                <a:effectLst/>
                <a:latin typeface="Calibri"/>
              </a:rPr>
              <a:t>;</a:t>
            </a:r>
          </a:p>
          <a:p>
            <a:pPr>
              <a:buFont typeface="Arial"/>
              <a:buChar char="•"/>
            </a:pPr>
            <a:r>
              <a:rPr lang="ru-RU" dirty="0">
                <a:effectLst/>
                <a:latin typeface="Calibri"/>
              </a:rPr>
              <a:t>250 мл води;</a:t>
            </a:r>
          </a:p>
          <a:p>
            <a:pPr>
              <a:buFont typeface="Arial"/>
              <a:buChar char="•"/>
            </a:pPr>
            <a:r>
              <a:rPr lang="ru-RU" dirty="0">
                <a:effectLst/>
                <a:latin typeface="Calibri"/>
              </a:rPr>
              <a:t>4 </a:t>
            </a:r>
            <a:r>
              <a:rPr lang="ru-RU" dirty="0" err="1">
                <a:effectLst/>
                <a:latin typeface="Calibri"/>
              </a:rPr>
              <a:t>чайні</a:t>
            </a:r>
            <a:r>
              <a:rPr lang="ru-RU" dirty="0">
                <a:effectLst/>
                <a:latin typeface="Calibri"/>
              </a:rPr>
              <a:t> ложки </a:t>
            </a:r>
            <a:r>
              <a:rPr lang="ru-RU" dirty="0" err="1">
                <a:effectLst/>
                <a:latin typeface="Calibri"/>
              </a:rPr>
              <a:t>кави</a:t>
            </a:r>
            <a:r>
              <a:rPr lang="ru-RU" dirty="0">
                <a:effectLst/>
                <a:latin typeface="Calibri"/>
              </a:rPr>
              <a:t> </a:t>
            </a:r>
            <a:r>
              <a:rPr lang="ru-RU" dirty="0" err="1">
                <a:effectLst/>
                <a:latin typeface="Calibri"/>
              </a:rPr>
              <a:t>дрібного</a:t>
            </a:r>
            <a:r>
              <a:rPr lang="ru-RU" dirty="0">
                <a:effectLst/>
                <a:latin typeface="Calibri"/>
              </a:rPr>
              <a:t> помелу;</a:t>
            </a:r>
          </a:p>
          <a:p>
            <a:pPr>
              <a:buFont typeface="Arial"/>
              <a:buChar char="•"/>
            </a:pPr>
            <a:r>
              <a:rPr lang="ru-RU" dirty="0" err="1">
                <a:effectLst/>
                <a:latin typeface="Calibri"/>
              </a:rPr>
              <a:t>цукор</a:t>
            </a:r>
            <a:r>
              <a:rPr lang="ru-RU" dirty="0">
                <a:effectLst/>
                <a:latin typeface="Calibri"/>
              </a:rPr>
              <a:t> за смаком.</a:t>
            </a:r>
          </a:p>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3789040"/>
            <a:ext cx="4231324" cy="2815754"/>
          </a:xfrm>
          <a:prstGeom prst="rect">
            <a:avLst/>
          </a:prstGeom>
        </p:spPr>
      </p:pic>
    </p:spTree>
    <p:extLst>
      <p:ext uri="{BB962C8B-B14F-4D97-AF65-F5344CB8AC3E}">
        <p14:creationId xmlns:p14="http://schemas.microsoft.com/office/powerpoint/2010/main" val="3549320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132856"/>
            <a:ext cx="3657600" cy="2743200"/>
          </a:xfrm>
        </p:spPr>
      </p:pic>
      <p:sp>
        <p:nvSpPr>
          <p:cNvPr id="3" name="Заголовок 2"/>
          <p:cNvSpPr>
            <a:spLocks noGrp="1"/>
          </p:cNvSpPr>
          <p:nvPr>
            <p:ph type="title"/>
          </p:nvPr>
        </p:nvSpPr>
        <p:spPr>
          <a:xfrm>
            <a:off x="827584" y="404664"/>
            <a:ext cx="7565464" cy="1570112"/>
          </a:xfrm>
        </p:spPr>
        <p:txBody>
          <a:bodyPr/>
          <a:lstStyle/>
          <a:p>
            <a:r>
              <a:rPr lang="uk-UA" dirty="0" smtClean="0"/>
              <a:t>Ранкова кава у різних країнах світу</a:t>
            </a:r>
            <a:endParaRPr lang="uk-UA" dirty="0"/>
          </a:p>
        </p:txBody>
      </p:sp>
      <p:sp>
        <p:nvSpPr>
          <p:cNvPr id="5" name="TextBox 4"/>
          <p:cNvSpPr txBox="1"/>
          <p:nvPr/>
        </p:nvSpPr>
        <p:spPr>
          <a:xfrm>
            <a:off x="1331640" y="5157192"/>
            <a:ext cx="1584176" cy="369332"/>
          </a:xfrm>
          <a:prstGeom prst="rect">
            <a:avLst/>
          </a:prstGeom>
          <a:noFill/>
        </p:spPr>
        <p:txBody>
          <a:bodyPr wrap="square" rtlCol="0">
            <a:spAutoFit/>
          </a:bodyPr>
          <a:lstStyle/>
          <a:p>
            <a:r>
              <a:rPr lang="uk-UA" dirty="0" smtClean="0"/>
              <a:t>Україна</a:t>
            </a:r>
            <a:endParaRPr lang="uk-UA"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2060848"/>
            <a:ext cx="3744416" cy="2808312"/>
          </a:xfrm>
          <a:prstGeom prst="rect">
            <a:avLst/>
          </a:prstGeom>
        </p:spPr>
      </p:pic>
      <p:sp>
        <p:nvSpPr>
          <p:cNvPr id="7" name="TextBox 6"/>
          <p:cNvSpPr txBox="1"/>
          <p:nvPr/>
        </p:nvSpPr>
        <p:spPr>
          <a:xfrm>
            <a:off x="6300192" y="5445224"/>
            <a:ext cx="896399" cy="369332"/>
          </a:xfrm>
          <a:prstGeom prst="rect">
            <a:avLst/>
          </a:prstGeom>
          <a:noFill/>
        </p:spPr>
        <p:txBody>
          <a:bodyPr wrap="none" rtlCol="0">
            <a:spAutoFit/>
          </a:bodyPr>
          <a:lstStyle/>
          <a:p>
            <a:r>
              <a:rPr lang="uk-UA" dirty="0" smtClean="0"/>
              <a:t>Греція</a:t>
            </a:r>
            <a:endParaRPr lang="uk-UA" dirty="0"/>
          </a:p>
        </p:txBody>
      </p:sp>
    </p:spTree>
    <p:extLst>
      <p:ext uri="{BB962C8B-B14F-4D97-AF65-F5344CB8AC3E}">
        <p14:creationId xmlns:p14="http://schemas.microsoft.com/office/powerpoint/2010/main" val="1948162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1" y="260648"/>
            <a:ext cx="3456384" cy="2592288"/>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082" y="260648"/>
            <a:ext cx="3552395" cy="2664296"/>
          </a:xfrm>
          <a:prstGeom prst="rect">
            <a:avLst/>
          </a:prstGeom>
        </p:spPr>
      </p:pic>
      <p:sp>
        <p:nvSpPr>
          <p:cNvPr id="6" name="TextBox 5"/>
          <p:cNvSpPr txBox="1"/>
          <p:nvPr/>
        </p:nvSpPr>
        <p:spPr>
          <a:xfrm>
            <a:off x="1835696" y="2924944"/>
            <a:ext cx="1083951" cy="369332"/>
          </a:xfrm>
          <a:prstGeom prst="rect">
            <a:avLst/>
          </a:prstGeom>
          <a:noFill/>
        </p:spPr>
        <p:txBody>
          <a:bodyPr wrap="none" rtlCol="0">
            <a:spAutoFit/>
          </a:bodyPr>
          <a:lstStyle/>
          <a:p>
            <a:r>
              <a:rPr lang="uk-UA" dirty="0" smtClean="0"/>
              <a:t>Франція</a:t>
            </a:r>
            <a:endParaRPr lang="uk-UA" dirty="0"/>
          </a:p>
        </p:txBody>
      </p:sp>
      <p:sp>
        <p:nvSpPr>
          <p:cNvPr id="7" name="TextBox 6"/>
          <p:cNvSpPr txBox="1"/>
          <p:nvPr/>
        </p:nvSpPr>
        <p:spPr>
          <a:xfrm>
            <a:off x="6460875" y="3028518"/>
            <a:ext cx="878767" cy="369332"/>
          </a:xfrm>
          <a:prstGeom prst="rect">
            <a:avLst/>
          </a:prstGeom>
          <a:noFill/>
        </p:spPr>
        <p:txBody>
          <a:bodyPr wrap="none" rtlCol="0">
            <a:spAutoFit/>
          </a:bodyPr>
          <a:lstStyle/>
          <a:p>
            <a:r>
              <a:rPr lang="uk-UA" dirty="0" err="1" smtClean="0"/>
              <a:t>Маямі</a:t>
            </a:r>
            <a:endParaRPr lang="uk-UA" dirty="0"/>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548" y="3326987"/>
            <a:ext cx="3400380" cy="2550285"/>
          </a:xfrm>
          <a:prstGeom prst="rect">
            <a:avLst/>
          </a:prstGeom>
        </p:spPr>
      </p:pic>
      <p:sp>
        <p:nvSpPr>
          <p:cNvPr id="9" name="TextBox 8"/>
          <p:cNvSpPr txBox="1"/>
          <p:nvPr/>
        </p:nvSpPr>
        <p:spPr>
          <a:xfrm>
            <a:off x="1475656" y="6412686"/>
            <a:ext cx="950901" cy="369332"/>
          </a:xfrm>
          <a:prstGeom prst="rect">
            <a:avLst/>
          </a:prstGeom>
          <a:noFill/>
        </p:spPr>
        <p:txBody>
          <a:bodyPr wrap="none" rtlCol="0">
            <a:spAutoFit/>
          </a:bodyPr>
          <a:lstStyle/>
          <a:p>
            <a:r>
              <a:rPr lang="uk-UA" dirty="0" smtClean="0"/>
              <a:t>Єгипет</a:t>
            </a:r>
            <a:endParaRPr lang="uk-UA" dirty="0"/>
          </a:p>
        </p:txBody>
      </p:sp>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6082" y="3459666"/>
            <a:ext cx="3499555" cy="2624666"/>
          </a:xfrm>
          <a:prstGeom prst="rect">
            <a:avLst/>
          </a:prstGeom>
        </p:spPr>
      </p:pic>
      <p:sp>
        <p:nvSpPr>
          <p:cNvPr id="11" name="TextBox 10"/>
          <p:cNvSpPr txBox="1"/>
          <p:nvPr/>
        </p:nvSpPr>
        <p:spPr>
          <a:xfrm>
            <a:off x="6660232" y="6412686"/>
            <a:ext cx="992579" cy="369332"/>
          </a:xfrm>
          <a:prstGeom prst="rect">
            <a:avLst/>
          </a:prstGeom>
          <a:noFill/>
        </p:spPr>
        <p:txBody>
          <a:bodyPr wrap="none" rtlCol="0">
            <a:spAutoFit/>
          </a:bodyPr>
          <a:lstStyle/>
          <a:p>
            <a:r>
              <a:rPr lang="uk-UA" dirty="0" smtClean="0"/>
              <a:t>Швеція</a:t>
            </a:r>
            <a:endParaRPr lang="uk-UA" dirty="0"/>
          </a:p>
        </p:txBody>
      </p:sp>
    </p:spTree>
    <p:extLst>
      <p:ext uri="{BB962C8B-B14F-4D97-AF65-F5344CB8AC3E}">
        <p14:creationId xmlns:p14="http://schemas.microsoft.com/office/powerpoint/2010/main" val="3026209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494674"/>
            <a:ext cx="3096344" cy="2322258"/>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2323" y="517356"/>
            <a:ext cx="3168352" cy="2376264"/>
          </a:xfrm>
          <a:prstGeom prst="rect">
            <a:avLst/>
          </a:prstGeom>
        </p:spPr>
      </p:pic>
      <p:sp>
        <p:nvSpPr>
          <p:cNvPr id="6" name="TextBox 5"/>
          <p:cNvSpPr txBox="1"/>
          <p:nvPr/>
        </p:nvSpPr>
        <p:spPr>
          <a:xfrm>
            <a:off x="1563438" y="3068960"/>
            <a:ext cx="941283" cy="369332"/>
          </a:xfrm>
          <a:prstGeom prst="rect">
            <a:avLst/>
          </a:prstGeom>
          <a:noFill/>
        </p:spPr>
        <p:txBody>
          <a:bodyPr wrap="none" rtlCol="0">
            <a:spAutoFit/>
          </a:bodyPr>
          <a:lstStyle/>
          <a:p>
            <a:r>
              <a:rPr lang="uk-UA" dirty="0" smtClean="0"/>
              <a:t>Японія</a:t>
            </a:r>
            <a:endParaRPr lang="uk-UA" dirty="0"/>
          </a:p>
        </p:txBody>
      </p:sp>
      <p:sp>
        <p:nvSpPr>
          <p:cNvPr id="7" name="TextBox 6"/>
          <p:cNvSpPr txBox="1"/>
          <p:nvPr/>
        </p:nvSpPr>
        <p:spPr>
          <a:xfrm>
            <a:off x="6300192" y="3068960"/>
            <a:ext cx="1346844" cy="369332"/>
          </a:xfrm>
          <a:prstGeom prst="rect">
            <a:avLst/>
          </a:prstGeom>
          <a:noFill/>
        </p:spPr>
        <p:txBody>
          <a:bodyPr wrap="none" rtlCol="0">
            <a:spAutoFit/>
          </a:bodyPr>
          <a:lstStyle/>
          <a:p>
            <a:r>
              <a:rPr lang="uk-UA" dirty="0" smtClean="0"/>
              <a:t>Аргентина</a:t>
            </a:r>
            <a:endParaRPr lang="uk-UA" dirty="0"/>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3573016"/>
            <a:ext cx="3072341" cy="2304256"/>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5690" y="3613484"/>
            <a:ext cx="3941618" cy="2223319"/>
          </a:xfrm>
          <a:prstGeom prst="rect">
            <a:avLst/>
          </a:prstGeom>
        </p:spPr>
      </p:pic>
      <p:sp>
        <p:nvSpPr>
          <p:cNvPr id="10" name="TextBox 9"/>
          <p:cNvSpPr txBox="1"/>
          <p:nvPr/>
        </p:nvSpPr>
        <p:spPr>
          <a:xfrm>
            <a:off x="6395205" y="6114266"/>
            <a:ext cx="782587" cy="369332"/>
          </a:xfrm>
          <a:prstGeom prst="rect">
            <a:avLst/>
          </a:prstGeom>
          <a:noFill/>
        </p:spPr>
        <p:txBody>
          <a:bodyPr wrap="none" rtlCol="0">
            <a:spAutoFit/>
          </a:bodyPr>
          <a:lstStyle/>
          <a:p>
            <a:r>
              <a:rPr lang="uk-UA" dirty="0" err="1" smtClean="0"/>
              <a:t>Вельс</a:t>
            </a:r>
            <a:endParaRPr lang="uk-UA" dirty="0"/>
          </a:p>
        </p:txBody>
      </p:sp>
      <p:sp>
        <p:nvSpPr>
          <p:cNvPr id="11" name="TextBox 10"/>
          <p:cNvSpPr txBox="1"/>
          <p:nvPr/>
        </p:nvSpPr>
        <p:spPr>
          <a:xfrm>
            <a:off x="1403648" y="6114266"/>
            <a:ext cx="715260" cy="369332"/>
          </a:xfrm>
          <a:prstGeom prst="rect">
            <a:avLst/>
          </a:prstGeom>
          <a:noFill/>
        </p:spPr>
        <p:txBody>
          <a:bodyPr wrap="none" rtlCol="0">
            <a:spAutoFit/>
          </a:bodyPr>
          <a:lstStyle/>
          <a:p>
            <a:r>
              <a:rPr lang="uk-UA" dirty="0" smtClean="0"/>
              <a:t>Індія</a:t>
            </a:r>
            <a:endParaRPr lang="uk-UA" dirty="0"/>
          </a:p>
        </p:txBody>
      </p:sp>
    </p:spTree>
    <p:extLst>
      <p:ext uri="{BB962C8B-B14F-4D97-AF65-F5344CB8AC3E}">
        <p14:creationId xmlns:p14="http://schemas.microsoft.com/office/powerpoint/2010/main" val="959439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164</TotalTime>
  <Words>1807</Words>
  <Application>Microsoft Office PowerPoint</Application>
  <PresentationFormat>Экран (4:3)</PresentationFormat>
  <Paragraphs>165</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Базовая</vt:lpstr>
      <vt:lpstr>Кава у світі. Кнайпи Львова</vt:lpstr>
      <vt:lpstr>Презентация PowerPoint</vt:lpstr>
      <vt:lpstr>Презентация PowerPoint</vt:lpstr>
      <vt:lpstr>Презентация PowerPoint</vt:lpstr>
      <vt:lpstr>Презентация PowerPoint</vt:lpstr>
      <vt:lpstr>Презентация PowerPoint</vt:lpstr>
      <vt:lpstr>Ранкова кава у різних країнах світу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Історія “Кави зі Львова”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Презенти зі Львова</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Кава у світі. Кнайпи Львова</dc:title>
  <dc:creator>Natalia</dc:creator>
  <cp:lastModifiedBy>Natalia</cp:lastModifiedBy>
  <cp:revision>3</cp:revision>
  <dcterms:created xsi:type="dcterms:W3CDTF">2014-02-21T16:31:04Z</dcterms:created>
  <dcterms:modified xsi:type="dcterms:W3CDTF">2015-01-29T09:59:31Z</dcterms:modified>
</cp:coreProperties>
</file>