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0" r:id="rId2"/>
    <p:sldId id="312" r:id="rId3"/>
    <p:sldId id="313" r:id="rId4"/>
    <p:sldId id="302" r:id="rId5"/>
    <p:sldId id="309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</p:embeddedFont>
    <p:embeddedFont>
      <p:font typeface="Segoe Print" panose="02000600000000000000" pitchFamily="2" charset="0"/>
      <p:regular r:id="rId24"/>
      <p:bold r:id="rId2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0EE48EE-001E-4587-931A-341BF6704DFE}">
          <p14:sldIdLst>
            <p14:sldId id="310"/>
            <p14:sldId id="312"/>
            <p14:sldId id="313"/>
            <p14:sldId id="302"/>
            <p14:sldId id="309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6600"/>
    <a:srgbClr val="FFCC99"/>
    <a:srgbClr val="F5A08F"/>
    <a:srgbClr val="FF66FF"/>
    <a:srgbClr val="FFFF66"/>
    <a:srgbClr val="F2846E"/>
    <a:srgbClr val="FF9966"/>
    <a:srgbClr val="B2B2B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6" autoAdjust="0"/>
    <p:restoredTop sz="94655" autoAdjust="0"/>
  </p:normalViewPr>
  <p:slideViewPr>
    <p:cSldViewPr>
      <p:cViewPr>
        <p:scale>
          <a:sx n="60" d="100"/>
          <a:sy n="60" d="100"/>
        </p:scale>
        <p:origin x="-96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36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4F0AFD-1BA6-4000-B6AF-375AC6F0F6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22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2852738"/>
            <a:ext cx="6913562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644900"/>
            <a:ext cx="6913562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0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11863" y="260350"/>
            <a:ext cx="1871662" cy="59039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5464175" cy="59039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5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2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962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908050"/>
            <a:ext cx="366712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4813" y="908050"/>
            <a:ext cx="3668712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8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8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5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848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701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60350"/>
            <a:ext cx="6985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908050"/>
            <a:ext cx="7488237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8" name="Picture 4" descr="http://skilltoyster.ru/uploads/posts/2010-11/1290789678_85db14fd57b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452" y="1588723"/>
            <a:ext cx="7633096" cy="187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Wave2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dirty="0" smtClean="0">
                <a:ln w="57150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Зимові свята</a:t>
            </a:r>
            <a:endParaRPr lang="uk-UA" dirty="0">
              <a:ln w="57150">
                <a:solidFill>
                  <a:srgbClr val="0033CC"/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86026"/>
            <a:ext cx="9736138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212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248859"/>
            <a:ext cx="5760640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14 січня - Василя. Новий рік</a:t>
            </a:r>
            <a:r>
              <a:rPr lang="uk-UA" sz="1400" b="1" dirty="0">
                <a:solidFill>
                  <a:srgbClr val="FF0000"/>
                </a:solidFill>
                <a:ea typeface="Calibri"/>
                <a:cs typeface="Times New Roman"/>
              </a:rPr>
              <a:t>.</a:t>
            </a:r>
            <a:endParaRPr lang="uk-UA" sz="1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2519264" y="2313313"/>
            <a:ext cx="6624736" cy="4500000"/>
          </a:xfrm>
          <a:prstGeom prst="snip2DiagRect">
            <a:avLst/>
          </a:prstGeom>
          <a:solidFill>
            <a:srgbClr val="B2B2B2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660066"/>
                </a:solidFill>
                <a:latin typeface="Comic Sans MS" pitchFamily="66" charset="0"/>
                <a:ea typeface="Calibri"/>
              </a:rPr>
              <a:t>На вечерю </a:t>
            </a:r>
            <a:r>
              <a:rPr lang="uk-UA" sz="2800" b="1" dirty="0" smtClean="0">
                <a:ln w="3175">
                  <a:solidFill>
                    <a:schemeClr val="bg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готують</a:t>
            </a:r>
            <a:r>
              <a:rPr lang="uk-UA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</a:t>
            </a:r>
            <a:r>
              <a:rPr lang="uk-UA" sz="2400" b="1" dirty="0" smtClean="0">
                <a:solidFill>
                  <a:srgbClr val="660066"/>
                </a:solidFill>
                <a:latin typeface="Comic Sans MS" pitchFamily="66" charset="0"/>
                <a:ea typeface="Calibri"/>
              </a:rPr>
              <a:t>Щедру кутю.</a:t>
            </a:r>
            <a:r>
              <a:rPr lang="uk-UA" sz="2400" b="1" dirty="0">
                <a:solidFill>
                  <a:srgbClr val="660066"/>
                </a:solidFill>
                <a:latin typeface="Comic Sans MS" pitchFamily="66" charset="0"/>
                <a:ea typeface="Calibri"/>
                <a:cs typeface="Times New Roman"/>
              </a:rPr>
              <a:t> Дуже важливо, щоб </a:t>
            </a:r>
            <a:r>
              <a:rPr lang="uk-UA" sz="2800" b="1" dirty="0">
                <a:ln w="3175">
                  <a:solidFill>
                    <a:schemeClr val="bg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одяг</a:t>
            </a:r>
            <a:r>
              <a:rPr lang="uk-UA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srgbClr val="660066"/>
                </a:solidFill>
                <a:latin typeface="Comic Sans MS" pitchFamily="66" charset="0"/>
                <a:ea typeface="Calibri"/>
                <a:cs typeface="Times New Roman"/>
              </a:rPr>
              <a:t>цього дня був ретельно випраний та чистий. Після вечері треба обов'язково зайти до сусідів і </a:t>
            </a:r>
            <a:r>
              <a:rPr lang="uk-UA" sz="2800" b="1" dirty="0">
                <a:ln w="3175">
                  <a:solidFill>
                    <a:schemeClr val="bg1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попросити</a:t>
            </a:r>
            <a:r>
              <a:rPr lang="uk-UA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uk-UA" sz="2400" b="1" dirty="0">
                <a:solidFill>
                  <a:srgbClr val="660066"/>
                </a:solidFill>
                <a:latin typeface="Comic Sans MS" pitchFamily="66" charset="0"/>
                <a:ea typeface="Calibri"/>
                <a:cs typeface="Times New Roman"/>
              </a:rPr>
              <a:t>один в одного пробачення за можливу вину одного перед одним, аби Новий рік зустріти в мирі та злагоді.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2400" dirty="0" smtClean="0"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2400" dirty="0" smtClean="0">
              <a:latin typeface="Calibri"/>
              <a:ea typeface="Calibri"/>
              <a:cs typeface="Times New Roman"/>
            </a:endParaRPr>
          </a:p>
          <a:p>
            <a:pPr lvl="0"/>
            <a:r>
              <a:rPr lang="uk-UA" dirty="0" smtClean="0">
                <a:solidFill>
                  <a:srgbClr val="4D4D4D"/>
                </a:solidFill>
                <a:ea typeface="Calibri"/>
              </a:rPr>
              <a:t> </a:t>
            </a:r>
            <a:endParaRPr lang="uk-UA" dirty="0" smtClean="0">
              <a:solidFill>
                <a:srgbClr val="4D4D4D"/>
              </a:solidFill>
              <a:latin typeface="Arial" charset="0"/>
            </a:endParaRPr>
          </a:p>
          <a:p>
            <a:pPr lvl="0" algn="ctr">
              <a:spcAft>
                <a:spcPts val="1000"/>
              </a:spcAft>
            </a:pP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ea typeface="Calibri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519264" cy="299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81313"/>
            <a:ext cx="2553613" cy="133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Старий рік у ноги - Новий </a:t>
            </a:r>
            <a:endParaRPr lang="uk-UA" sz="2400" b="1" i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 </a:t>
            </a:r>
            <a:r>
              <a:rPr lang="uk-UA" sz="2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    у пороги.</a:t>
            </a:r>
            <a:endParaRPr lang="uk-UA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1377196"/>
            <a:ext cx="4572000" cy="9144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4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Василів вечір додає дня на курячу ніжку.</a:t>
            </a:r>
            <a:endParaRPr lang="uk-UA" sz="2400" dirty="0">
              <a:solidFill>
                <a:srgbClr val="0033CC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08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176" y="4149080"/>
            <a:ext cx="2955776" cy="26741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350" y="23648"/>
            <a:ext cx="9150350" cy="10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2212975" cy="118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248859"/>
            <a:ext cx="5976664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</a:rPr>
              <a:t>19 січня - Хрещення Господнє</a:t>
            </a:r>
            <a:endParaRPr lang="uk-UA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 bwMode="auto">
          <a:xfrm>
            <a:off x="22613" y="2780928"/>
            <a:ext cx="8532440" cy="4022622"/>
          </a:xfrm>
          <a:custGeom>
            <a:avLst/>
            <a:gdLst>
              <a:gd name="connsiteX0" fmla="*/ 0 w 8532440"/>
              <a:gd name="connsiteY0" fmla="*/ 614867 h 3689131"/>
              <a:gd name="connsiteX1" fmla="*/ 614867 w 8532440"/>
              <a:gd name="connsiteY1" fmla="*/ 0 h 3689131"/>
              <a:gd name="connsiteX2" fmla="*/ 7917573 w 8532440"/>
              <a:gd name="connsiteY2" fmla="*/ 0 h 3689131"/>
              <a:gd name="connsiteX3" fmla="*/ 8532440 w 8532440"/>
              <a:gd name="connsiteY3" fmla="*/ 614867 h 3689131"/>
              <a:gd name="connsiteX4" fmla="*/ 8532440 w 8532440"/>
              <a:gd name="connsiteY4" fmla="*/ 3074264 h 3689131"/>
              <a:gd name="connsiteX5" fmla="*/ 7917573 w 8532440"/>
              <a:gd name="connsiteY5" fmla="*/ 3689131 h 3689131"/>
              <a:gd name="connsiteX6" fmla="*/ 614867 w 8532440"/>
              <a:gd name="connsiteY6" fmla="*/ 3689131 h 3689131"/>
              <a:gd name="connsiteX7" fmla="*/ 0 w 8532440"/>
              <a:gd name="connsiteY7" fmla="*/ 3074264 h 3689131"/>
              <a:gd name="connsiteX8" fmla="*/ 0 w 8532440"/>
              <a:gd name="connsiteY8" fmla="*/ 614867 h 3689131"/>
              <a:gd name="connsiteX0" fmla="*/ 0 w 8532440"/>
              <a:gd name="connsiteY0" fmla="*/ 614867 h 3689131"/>
              <a:gd name="connsiteX1" fmla="*/ 614867 w 8532440"/>
              <a:gd name="connsiteY1" fmla="*/ 0 h 3689131"/>
              <a:gd name="connsiteX2" fmla="*/ 7917573 w 8532440"/>
              <a:gd name="connsiteY2" fmla="*/ 0 h 3689131"/>
              <a:gd name="connsiteX3" fmla="*/ 8532440 w 8532440"/>
              <a:gd name="connsiteY3" fmla="*/ 614867 h 3689131"/>
              <a:gd name="connsiteX4" fmla="*/ 8532440 w 8532440"/>
              <a:gd name="connsiteY4" fmla="*/ 3074264 h 3689131"/>
              <a:gd name="connsiteX5" fmla="*/ 7917573 w 8532440"/>
              <a:gd name="connsiteY5" fmla="*/ 3689131 h 3689131"/>
              <a:gd name="connsiteX6" fmla="*/ 614867 w 8532440"/>
              <a:gd name="connsiteY6" fmla="*/ 3689131 h 3689131"/>
              <a:gd name="connsiteX7" fmla="*/ 0 w 8532440"/>
              <a:gd name="connsiteY7" fmla="*/ 3074264 h 3689131"/>
              <a:gd name="connsiteX8" fmla="*/ 0 w 8532440"/>
              <a:gd name="connsiteY8" fmla="*/ 614867 h 3689131"/>
              <a:gd name="connsiteX0" fmla="*/ 0 w 8532440"/>
              <a:gd name="connsiteY0" fmla="*/ 614867 h 3689131"/>
              <a:gd name="connsiteX1" fmla="*/ 614867 w 8532440"/>
              <a:gd name="connsiteY1" fmla="*/ 0 h 3689131"/>
              <a:gd name="connsiteX2" fmla="*/ 7917573 w 8532440"/>
              <a:gd name="connsiteY2" fmla="*/ 0 h 3689131"/>
              <a:gd name="connsiteX3" fmla="*/ 8532440 w 8532440"/>
              <a:gd name="connsiteY3" fmla="*/ 614867 h 3689131"/>
              <a:gd name="connsiteX4" fmla="*/ 8532440 w 8532440"/>
              <a:gd name="connsiteY4" fmla="*/ 3074264 h 3689131"/>
              <a:gd name="connsiteX5" fmla="*/ 7917573 w 8532440"/>
              <a:gd name="connsiteY5" fmla="*/ 3689131 h 3689131"/>
              <a:gd name="connsiteX6" fmla="*/ 614867 w 8532440"/>
              <a:gd name="connsiteY6" fmla="*/ 3689131 h 3689131"/>
              <a:gd name="connsiteX7" fmla="*/ 0 w 8532440"/>
              <a:gd name="connsiteY7" fmla="*/ 3074264 h 3689131"/>
              <a:gd name="connsiteX8" fmla="*/ 0 w 8532440"/>
              <a:gd name="connsiteY8" fmla="*/ 614867 h 3689131"/>
              <a:gd name="connsiteX0" fmla="*/ 0 w 8532440"/>
              <a:gd name="connsiteY0" fmla="*/ 614867 h 3689131"/>
              <a:gd name="connsiteX1" fmla="*/ 614867 w 8532440"/>
              <a:gd name="connsiteY1" fmla="*/ 0 h 3689131"/>
              <a:gd name="connsiteX2" fmla="*/ 7917573 w 8532440"/>
              <a:gd name="connsiteY2" fmla="*/ 0 h 3689131"/>
              <a:gd name="connsiteX3" fmla="*/ 8532440 w 8532440"/>
              <a:gd name="connsiteY3" fmla="*/ 614867 h 3689131"/>
              <a:gd name="connsiteX4" fmla="*/ 8532440 w 8532440"/>
              <a:gd name="connsiteY4" fmla="*/ 3074264 h 3689131"/>
              <a:gd name="connsiteX5" fmla="*/ 7917573 w 8532440"/>
              <a:gd name="connsiteY5" fmla="*/ 3689131 h 3689131"/>
              <a:gd name="connsiteX6" fmla="*/ 614867 w 8532440"/>
              <a:gd name="connsiteY6" fmla="*/ 3689131 h 3689131"/>
              <a:gd name="connsiteX7" fmla="*/ 0 w 8532440"/>
              <a:gd name="connsiteY7" fmla="*/ 3074264 h 3689131"/>
              <a:gd name="connsiteX8" fmla="*/ 0 w 8532440"/>
              <a:gd name="connsiteY8" fmla="*/ 614867 h 368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2440" h="3689131">
                <a:moveTo>
                  <a:pt x="0" y="614867"/>
                </a:moveTo>
                <a:cubicBezTo>
                  <a:pt x="0" y="275285"/>
                  <a:pt x="275285" y="0"/>
                  <a:pt x="614867" y="0"/>
                </a:cubicBezTo>
                <a:cubicBezTo>
                  <a:pt x="3190993" y="378373"/>
                  <a:pt x="5483338" y="0"/>
                  <a:pt x="7917573" y="0"/>
                </a:cubicBezTo>
                <a:cubicBezTo>
                  <a:pt x="8257155" y="0"/>
                  <a:pt x="8532440" y="275285"/>
                  <a:pt x="8532440" y="614867"/>
                </a:cubicBezTo>
                <a:lnTo>
                  <a:pt x="8532440" y="3074264"/>
                </a:lnTo>
                <a:cubicBezTo>
                  <a:pt x="8532440" y="3413846"/>
                  <a:pt x="8257155" y="3689131"/>
                  <a:pt x="7917573" y="3689131"/>
                </a:cubicBezTo>
                <a:cubicBezTo>
                  <a:pt x="6681518" y="2979683"/>
                  <a:pt x="3049102" y="3689131"/>
                  <a:pt x="614867" y="3689131"/>
                </a:cubicBezTo>
                <a:cubicBezTo>
                  <a:pt x="275285" y="3689131"/>
                  <a:pt x="0" y="3413846"/>
                  <a:pt x="0" y="3074264"/>
                </a:cubicBezTo>
                <a:lnTo>
                  <a:pt x="0" y="614867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В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церквах цього вечора </a:t>
            </a:r>
            <a:r>
              <a:rPr lang="uk-UA" sz="2600" b="1" dirty="0">
                <a:ln>
                  <a:solidFill>
                    <a:srgbClr val="B2B2B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освячують воду,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яка набирає особливої сили та цілющості. Хрещенською водою лікують рани, вона допомагає відвернути будь-яке лихо. Отож, прийшовши вранці після вечірньої церковної відправи додому потрібно </a:t>
            </a:r>
            <a:r>
              <a:rPr lang="uk-UA" sz="2600" b="1" dirty="0">
                <a:ln>
                  <a:solidFill>
                    <a:srgbClr val="B2B2B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скропити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кожен куточок Вашої оселі свяченою водою, тоді у Вашому домі буде лад та спокій</a:t>
            </a:r>
            <a:r>
              <a:rPr lang="uk-UA" sz="2400" dirty="0">
                <a:ea typeface="Calibri"/>
                <a:cs typeface="Times New Roman"/>
              </a:rPr>
              <a:t>.</a:t>
            </a:r>
            <a:endParaRPr lang="uk-UA" sz="1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Рисунок 8" descr="http://www.kolyadka.h1.ru/img/bogoyavleni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2314"/>
            <a:ext cx="2100307" cy="2212670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131246"/>
            <a:ext cx="6660232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Тріщи не тріщи, а вже минули </a:t>
            </a:r>
            <a:r>
              <a:rPr lang="uk-UA" sz="2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Водохрещі.</a:t>
            </a:r>
            <a:endParaRPr lang="uk-UA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Підчас освячення води йде сніг - добре роїтимуться бджоли і колоситимуться хліба .</a:t>
            </a:r>
            <a:endParaRPr lang="uk-UA" sz="2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5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8184" y="4149080"/>
            <a:ext cx="2843808" cy="26369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213040" cy="114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1800" y="320867"/>
            <a:ext cx="5112568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15 лютого - Стрітення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899592" y="2204864"/>
            <a:ext cx="7848872" cy="3600400"/>
          </a:xfrm>
          <a:prstGeom prst="flowChartPreparation">
            <a:avLst/>
          </a:prstGeom>
          <a:solidFill>
            <a:srgbClr val="FF9966"/>
          </a:solidFill>
          <a:ln w="38100" cap="flat" cmpd="sng" algn="ctr">
            <a:noFill/>
            <a:prstDash val="solid"/>
          </a:ln>
          <a:effectLst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Жорстока битва Зими і Весни </a:t>
            </a:r>
            <a:r>
              <a:rPr lang="uk-UA" sz="2600" b="1" dirty="0">
                <a:ln>
                  <a:solidFill>
                    <a:srgbClr val="F2846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відбувається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на Стрітення, тому існує ще одна цікава назва свята -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Зимобор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. В цей день у церквах відбувається </a:t>
            </a:r>
            <a:r>
              <a:rPr lang="uk-UA" sz="2600" b="1" dirty="0">
                <a:ln>
                  <a:solidFill>
                    <a:srgbClr val="F2846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посвята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води та свічок.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Стрітенська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свічка </a:t>
            </a:r>
            <a:r>
              <a:rPr lang="uk-UA" sz="2600" b="1" dirty="0">
                <a:ln>
                  <a:solidFill>
                    <a:srgbClr val="F2846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захищає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від грози та пожеж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8" name="Рисунок 7" descr="http://www.kolyadka.h1.ru/img/sreteni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45" y="2589752"/>
            <a:ext cx="2610321" cy="311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1196752"/>
            <a:ext cx="640871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Як на Стрітення капає зі стріхи - не найдеться з літа потіхи.</a:t>
            </a:r>
            <a:endParaRPr lang="uk-UA" sz="2400" dirty="0">
              <a:solidFill>
                <a:srgbClr val="0033C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5877272"/>
            <a:ext cx="6201704" cy="914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Дуй не дуй, не до Різдва йде, а до Великодня.</a:t>
            </a:r>
            <a:endParaRPr lang="uk-UA" sz="2400" dirty="0">
              <a:solidFill>
                <a:srgbClr val="0033C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D:\українське село\картинки\sreteny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25" y="2589752"/>
            <a:ext cx="2063687" cy="311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0232" y="4149080"/>
            <a:ext cx="2473424" cy="27089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21297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308170"/>
            <a:ext cx="4752529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29 лютого – Касьяна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51262" y="2420888"/>
            <a:ext cx="8481178" cy="4392488"/>
          </a:xfrm>
          <a:prstGeom prst="flowChartDelay">
            <a:avLst/>
          </a:prstGeom>
          <a:solidFill>
            <a:srgbClr val="FF66FF"/>
          </a:solidFill>
          <a:ln w="38100" cap="flat" cmpd="sng" algn="ctr">
            <a:noFill/>
            <a:prstDash val="solid"/>
          </a:ln>
          <a:effectLst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Касьяна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uk-UA" sz="2600" b="1" dirty="0">
                <a:ln>
                  <a:solidFill>
                    <a:srgbClr val="F5A08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вважають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лінивим та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злим,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саме тому і святкують його день лише раз на чотири роки.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День святого Касьяна вважається </a:t>
            </a:r>
            <a:r>
              <a:rPr lang="uk-UA" sz="2600" b="1" dirty="0">
                <a:ln>
                  <a:solidFill>
                    <a:srgbClr val="F5A08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несприятливим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uk-UA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у всіх відношеннях. Не можна вдосвіта вставати і виходити на вулицю, аби Касьян не подивився. Ті хто родився в цей день вважаються </a:t>
            </a:r>
            <a:r>
              <a:rPr lang="uk-UA" sz="2600" b="1" dirty="0">
                <a:ln>
                  <a:solidFill>
                    <a:srgbClr val="F5A08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нещасливими.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1008" y="1479092"/>
            <a:ext cx="583264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Раз Касьян кинув оком - не буде добра з цього дитяти.</a:t>
            </a:r>
            <a:endParaRPr lang="uk-UA" dirty="0">
              <a:solidFill>
                <a:srgbClr val="00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782"/>
            <a:ext cx="3131840" cy="2004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0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2212975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248859"/>
            <a:ext cx="2304256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Масляна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612288" y="2204864"/>
            <a:ext cx="8388424" cy="4581128"/>
          </a:xfrm>
          <a:prstGeom prst="roundRect">
            <a:avLst/>
          </a:prstGeom>
          <a:solidFill>
            <a:srgbClr val="FFCC99"/>
          </a:solidFill>
          <a:ln w="38100" cap="flat" cmpd="sng" algn="ctr">
            <a:noFill/>
            <a:prstDash val="solid"/>
          </a:ln>
          <a:effectLst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b="1" dirty="0">
                <a:solidFill>
                  <a:srgbClr val="FF6600"/>
                </a:solidFill>
                <a:latin typeface="Comic Sans MS" pitchFamily="66" charset="0"/>
                <a:ea typeface="Calibri"/>
              </a:rPr>
              <a:t>Останній перед Великим постом тиждень треба провести </a:t>
            </a:r>
            <a:r>
              <a:rPr lang="uk-UA" sz="24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весело: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</a:rPr>
              <a:t>У понеділок 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</a:rPr>
              <a:t>жінки розпочинали свято </a:t>
            </a:r>
            <a:endParaRPr lang="uk-UA" sz="2100" b="1" dirty="0" smtClean="0">
              <a:solidFill>
                <a:srgbClr val="FF6600"/>
              </a:solidFill>
              <a:latin typeface="Comic Sans MS" pitchFamily="66" charset="0"/>
              <a:ea typeface="Calibri"/>
            </a:endParaRPr>
          </a:p>
          <a:p>
            <a:pPr marL="0" indent="0" algn="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100" b="1" dirty="0" err="1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Масляни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</a:rPr>
              <a:t>У вівторок 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</a:rPr>
              <a:t>жінки знову в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шинку;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</a:rPr>
              <a:t>Середа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має назву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«</a:t>
            </a:r>
            <a:r>
              <a:rPr lang="uk-UA" sz="2100" b="1" dirty="0" err="1" smtClean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Зноби-баби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»;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У </a:t>
            </a:r>
            <a:r>
              <a:rPr lang="uk-UA" sz="2200" b="1" dirty="0" smtClean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</a:rPr>
              <a:t>четвер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не можна шити та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прясти;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</a:rPr>
              <a:t>У п'ятницю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</a:rPr>
              <a:t>зять повинен почастувати свою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тещу;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Субота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 не позначена цікавими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обрядами;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 smtClean="0">
                <a:ln w="3175">
                  <a:solidFill>
                    <a:schemeClr val="bg1"/>
                  </a:solidFill>
                </a:ln>
                <a:solidFill>
                  <a:srgbClr val="FF6600"/>
                </a:solidFill>
                <a:latin typeface="Comic Sans MS" pitchFamily="66" charset="0"/>
                <a:ea typeface="Calibri"/>
                <a:cs typeface="Times New Roman"/>
              </a:rPr>
              <a:t>У неділю  </a:t>
            </a:r>
            <a:r>
              <a:rPr lang="uk-UA" sz="2100" b="1" dirty="0">
                <a:solidFill>
                  <a:srgbClr val="FF6600"/>
                </a:solidFill>
                <a:latin typeface="Comic Sans MS" pitchFamily="66" charset="0"/>
                <a:ea typeface="Calibri"/>
              </a:rPr>
              <a:t>готували вареники з </a:t>
            </a:r>
            <a:r>
              <a:rPr lang="uk-UA" sz="2100" b="1" dirty="0" smtClean="0">
                <a:solidFill>
                  <a:srgbClr val="FF6600"/>
                </a:solidFill>
                <a:latin typeface="Comic Sans MS" pitchFamily="66" charset="0"/>
                <a:ea typeface="Calibri"/>
              </a:rPr>
              <a:t>сиром.</a:t>
            </a:r>
            <a:endParaRPr lang="uk-UA" sz="2100" b="1" dirty="0">
              <a:solidFill>
                <a:srgbClr val="FF66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1600" dirty="0" smtClean="0"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1600" dirty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uk-UA" sz="2600" b="1" dirty="0">
              <a:ln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9" name="Рисунок 8" descr="http://www.kolyadka.h1.ru/img/masl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9025"/>
            <a:ext cx="2267744" cy="245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3024336" cy="26383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88535"/>
            <a:ext cx="6552728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Не завжди котові масляна. </a:t>
            </a:r>
            <a:endParaRPr lang="uk-UA" sz="2200" b="1" dirty="0">
              <a:solidFill>
                <a:srgbClr val="0033CC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Масляна, </a:t>
            </a:r>
            <a:r>
              <a:rPr lang="uk-UA" sz="2200" b="1" i="1" dirty="0" err="1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Масляна</a:t>
            </a:r>
            <a:r>
              <a:rPr lang="uk-UA" sz="2200" b="1" i="1" dirty="0">
                <a:solidFill>
                  <a:srgbClr val="0033CC"/>
                </a:solidFill>
                <a:latin typeface="Arial"/>
                <a:ea typeface="Calibri"/>
                <a:cs typeface="Times New Roman"/>
              </a:rPr>
              <a:t>, яка ти мала, - якби ж тебе сім неділь, а посту одна.</a:t>
            </a:r>
            <a:endParaRPr lang="uk-UA" sz="2200" b="1" dirty="0">
              <a:solidFill>
                <a:srgbClr val="00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96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99392"/>
            <a:ext cx="2631629" cy="135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116632"/>
            <a:ext cx="4398394" cy="571695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4 грудня – Введення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170751">
            <a:off x="2127845" y="1004983"/>
            <a:ext cx="6918578" cy="5643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Інша назва цього свята </a:t>
            </a:r>
            <a:r>
              <a:rPr lang="uk-UA" sz="2600" b="1" dirty="0">
                <a:ln>
                  <a:solidFill>
                    <a:srgbClr val="FF99CC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Третя Пречиста.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В церковному календарі це, одне з найбільших православних свят іменується як </a:t>
            </a:r>
            <a:r>
              <a:rPr lang="uk-UA" sz="2400" b="1" dirty="0">
                <a:ln>
                  <a:solidFill>
                    <a:srgbClr val="FF99CC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Введення до храму Пресвятої Богородиці. </a:t>
            </a:r>
            <a:endParaRPr lang="uk-UA" sz="2400" b="1" dirty="0" smtClean="0">
              <a:ln>
                <a:solidFill>
                  <a:srgbClr val="FF99CC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До </a:t>
            </a:r>
            <a:r>
              <a:rPr lang="uk-UA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цього дня потрібно завершити всі сільськогосподарські роботи. Дуже великим гріхом після Введення вважається копання або ж розпушування землі</a:t>
            </a:r>
            <a:r>
              <a:rPr lang="uk-UA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.</a:t>
            </a: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Як Введення мостить мости, а Микола гвіздки забиває, то зима лютою буде</a:t>
            </a:r>
            <a:r>
              <a:rPr lang="uk-UA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.</a:t>
            </a:r>
          </a:p>
        </p:txBody>
      </p:sp>
      <p:pic>
        <p:nvPicPr>
          <p:cNvPr id="11" name="Рисунок 10" descr="Ікона Введення до храму Пресвятої Богородиці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281">
            <a:off x="142712" y="1141153"/>
            <a:ext cx="2377580" cy="3087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2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атися</a:t>
            </a:r>
            <a:endParaRPr lang="uk-UA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05" y="467"/>
            <a:ext cx="4413887" cy="11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075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" y="0"/>
            <a:ext cx="26336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07904" y="260648"/>
            <a:ext cx="4398394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7 грудня - Катерини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1972681" y="1296324"/>
            <a:ext cx="7171319" cy="5445044"/>
          </a:xfrm>
          <a:prstGeom prst="roundRect">
            <a:avLst/>
          </a:prstGeom>
          <a:solidFill>
            <a:srgbClr val="FFB7FF"/>
          </a:solidFill>
          <a:ln w="381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</a:rPr>
              <a:t>Безпосередньо </a:t>
            </a:r>
            <a:r>
              <a:rPr lang="uk-UA" b="1" dirty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</a:rPr>
              <a:t>в день Катерини дівчата збирались на </a:t>
            </a:r>
            <a:r>
              <a:rPr lang="uk-UA" b="1" dirty="0" smtClean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</a:rPr>
              <a:t>вечорниці. Після вечорниць дівчата збиралися </a:t>
            </a:r>
          </a:p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</a:rPr>
              <a:t>за святковим столом. </a:t>
            </a:r>
          </a:p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</a:rPr>
              <a:t>До них могли приєднатися хлопці.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b="1" dirty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Залишатись допізна на гулянні цього вечора дівчатам не можна, бо треба йти додому, аби не прогнівити Долю</a:t>
            </a:r>
            <a:r>
              <a:rPr lang="uk-UA" b="1" dirty="0" smtClean="0">
                <a:ln w="3175">
                  <a:solidFill>
                    <a:srgbClr val="3399FF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.</a:t>
            </a:r>
          </a:p>
          <a:p>
            <a:pPr lvl="0" algn="ctr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Як на Катерину холодно, то буде голодно.</a:t>
            </a:r>
            <a:r>
              <a:rPr lang="uk-UA" sz="2200" b="1" i="1" dirty="0">
                <a:solidFill>
                  <a:srgbClr val="0033CC"/>
                </a:solidFill>
                <a:ea typeface="Calibri"/>
                <a:cs typeface="Times New Roman"/>
              </a:rPr>
              <a:t> </a:t>
            </a:r>
            <a:endParaRPr lang="uk-UA" sz="2200" dirty="0">
              <a:solidFill>
                <a:srgbClr val="0033CC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uk-UA" b="1" dirty="0">
              <a:ln w="3175">
                <a:solidFill>
                  <a:srgbClr val="3399FF"/>
                </a:solidFill>
                <a:prstDash val="solid"/>
              </a:ln>
              <a:solidFill>
                <a:schemeClr val="accent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294">
            <a:off x="109042" y="1852778"/>
            <a:ext cx="2163763" cy="28816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13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10086"/>
            <a:ext cx="9144000" cy="980728"/>
            <a:chOff x="3275856" y="3038908"/>
            <a:chExt cx="5904656" cy="3900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038909"/>
              <a:ext cx="2228850" cy="390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706" y="3038909"/>
              <a:ext cx="2228850" cy="390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9"/>
            <a:stretch/>
          </p:blipFill>
          <p:spPr bwMode="auto">
            <a:xfrm>
              <a:off x="7688048" y="3038908"/>
              <a:ext cx="1492464" cy="390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5497" y="1340768"/>
            <a:ext cx="4608511" cy="2130385"/>
          </a:xfrm>
          <a:prstGeom prst="snip2DiagRect">
            <a:avLst/>
          </a:prstGeom>
          <a:solidFill>
            <a:srgbClr val="00CC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300"/>
              </a:spcAft>
              <a:buClr>
                <a:srgbClr val="FFFFFF"/>
              </a:buClr>
              <a:buSzPct val="130000"/>
              <a:defRPr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Андрій Первозванний був одним із дванадцяти апостолів, учнів Ісуса Христа. В нього був брат апостол Петро.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195932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uk-UA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Arial" charset="0"/>
              </a:rPr>
              <a:t>Свята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178187"/>
            <a:ext cx="6408712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</a:rPr>
              <a:t>13 грудня - Андрія (Калитка)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76743" y="1054477"/>
            <a:ext cx="22155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uk-UA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Arial" charset="0"/>
              </a:rPr>
              <a:t>Історія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219593" y="3534051"/>
            <a:ext cx="4932040" cy="2172510"/>
          </a:xfrm>
          <a:prstGeom prst="round2Diag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300"/>
              </a:spcAft>
              <a:buClr>
                <a:srgbClr val="FFFFFF"/>
              </a:buClr>
              <a:buSzPct val="130000"/>
              <a:defRPr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Особливо апостола шанують в Україні, тому що в повісті минулих літ зазначено, що він освятив схили Дніпра, на яких виріс Київ.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446900"/>
            <a:ext cx="2631291" cy="340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217" y="5798352"/>
            <a:ext cx="630019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Як ще до цього дня сніг не випав - зима буде теплою, а як з'явився - холодною. </a:t>
            </a:r>
            <a:endParaRPr lang="uk-UA" sz="22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91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75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814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87915" y="244434"/>
            <a:ext cx="219646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Arial" charset="0"/>
              </a:rPr>
              <a:t>Свята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10259" y="318029"/>
            <a:ext cx="2592288" cy="584775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Ворожіння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45763" y="1161938"/>
            <a:ext cx="6560639" cy="3851237"/>
          </a:xfrm>
          <a:custGeom>
            <a:avLst/>
            <a:gdLst>
              <a:gd name="connsiteX0" fmla="*/ 0 w 7488237"/>
              <a:gd name="connsiteY0" fmla="*/ 0 h 5256213"/>
              <a:gd name="connsiteX1" fmla="*/ 6612184 w 7488237"/>
              <a:gd name="connsiteY1" fmla="*/ 0 h 5256213"/>
              <a:gd name="connsiteX2" fmla="*/ 7488237 w 7488237"/>
              <a:gd name="connsiteY2" fmla="*/ 876053 h 5256213"/>
              <a:gd name="connsiteX3" fmla="*/ 7488237 w 7488237"/>
              <a:gd name="connsiteY3" fmla="*/ 5256213 h 5256213"/>
              <a:gd name="connsiteX4" fmla="*/ 0 w 7488237"/>
              <a:gd name="connsiteY4" fmla="*/ 5256213 h 5256213"/>
              <a:gd name="connsiteX5" fmla="*/ 0 w 7488237"/>
              <a:gd name="connsiteY5" fmla="*/ 0 h 5256213"/>
              <a:gd name="connsiteX0" fmla="*/ 0 w 7488237"/>
              <a:gd name="connsiteY0" fmla="*/ 0 h 5256213"/>
              <a:gd name="connsiteX1" fmla="*/ 6612184 w 7488237"/>
              <a:gd name="connsiteY1" fmla="*/ 0 h 5256213"/>
              <a:gd name="connsiteX2" fmla="*/ 7377878 w 7488237"/>
              <a:gd name="connsiteY2" fmla="*/ 939115 h 5256213"/>
              <a:gd name="connsiteX3" fmla="*/ 7488237 w 7488237"/>
              <a:gd name="connsiteY3" fmla="*/ 5256213 h 5256213"/>
              <a:gd name="connsiteX4" fmla="*/ 0 w 7488237"/>
              <a:gd name="connsiteY4" fmla="*/ 5256213 h 5256213"/>
              <a:gd name="connsiteX5" fmla="*/ 0 w 7488237"/>
              <a:gd name="connsiteY5" fmla="*/ 0 h 5256213"/>
              <a:gd name="connsiteX0" fmla="*/ 15765 w 7504002"/>
              <a:gd name="connsiteY0" fmla="*/ 0 h 5256213"/>
              <a:gd name="connsiteX1" fmla="*/ 6627949 w 7504002"/>
              <a:gd name="connsiteY1" fmla="*/ 0 h 5256213"/>
              <a:gd name="connsiteX2" fmla="*/ 7393643 w 7504002"/>
              <a:gd name="connsiteY2" fmla="*/ 939115 h 5256213"/>
              <a:gd name="connsiteX3" fmla="*/ 7504002 w 7504002"/>
              <a:gd name="connsiteY3" fmla="*/ 5256213 h 5256213"/>
              <a:gd name="connsiteX4" fmla="*/ 0 w 7504002"/>
              <a:gd name="connsiteY4" fmla="*/ 5224682 h 5256213"/>
              <a:gd name="connsiteX5" fmla="*/ 15765 w 7504002"/>
              <a:gd name="connsiteY5" fmla="*/ 0 h 5256213"/>
              <a:gd name="connsiteX0" fmla="*/ 15765 w 7504002"/>
              <a:gd name="connsiteY0" fmla="*/ 0 h 5256213"/>
              <a:gd name="connsiteX1" fmla="*/ 6627949 w 7504002"/>
              <a:gd name="connsiteY1" fmla="*/ 0 h 5256213"/>
              <a:gd name="connsiteX2" fmla="*/ 7393643 w 7504002"/>
              <a:gd name="connsiteY2" fmla="*/ 939115 h 5256213"/>
              <a:gd name="connsiteX3" fmla="*/ 7504002 w 7504002"/>
              <a:gd name="connsiteY3" fmla="*/ 5256213 h 5256213"/>
              <a:gd name="connsiteX4" fmla="*/ 0 w 7504002"/>
              <a:gd name="connsiteY4" fmla="*/ 5224682 h 5256213"/>
              <a:gd name="connsiteX5" fmla="*/ 15765 w 7504002"/>
              <a:gd name="connsiteY5" fmla="*/ 0 h 5256213"/>
              <a:gd name="connsiteX0" fmla="*/ 35237 w 7523474"/>
              <a:gd name="connsiteY0" fmla="*/ 0 h 5256213"/>
              <a:gd name="connsiteX1" fmla="*/ 6647421 w 7523474"/>
              <a:gd name="connsiteY1" fmla="*/ 0 h 5256213"/>
              <a:gd name="connsiteX2" fmla="*/ 7413115 w 7523474"/>
              <a:gd name="connsiteY2" fmla="*/ 939115 h 5256213"/>
              <a:gd name="connsiteX3" fmla="*/ 7523474 w 7523474"/>
              <a:gd name="connsiteY3" fmla="*/ 5256213 h 5256213"/>
              <a:gd name="connsiteX4" fmla="*/ 19472 w 7523474"/>
              <a:gd name="connsiteY4" fmla="*/ 5224682 h 5256213"/>
              <a:gd name="connsiteX5" fmla="*/ 35237 w 7523474"/>
              <a:gd name="connsiteY5" fmla="*/ 0 h 5256213"/>
              <a:gd name="connsiteX0" fmla="*/ 35237 w 7523474"/>
              <a:gd name="connsiteY0" fmla="*/ 0 h 5256213"/>
              <a:gd name="connsiteX1" fmla="*/ 7356869 w 7523474"/>
              <a:gd name="connsiteY1" fmla="*/ 0 h 5256213"/>
              <a:gd name="connsiteX2" fmla="*/ 7413115 w 7523474"/>
              <a:gd name="connsiteY2" fmla="*/ 939115 h 5256213"/>
              <a:gd name="connsiteX3" fmla="*/ 7523474 w 7523474"/>
              <a:gd name="connsiteY3" fmla="*/ 5256213 h 5256213"/>
              <a:gd name="connsiteX4" fmla="*/ 19472 w 7523474"/>
              <a:gd name="connsiteY4" fmla="*/ 5224682 h 5256213"/>
              <a:gd name="connsiteX5" fmla="*/ 35237 w 7523474"/>
              <a:gd name="connsiteY5" fmla="*/ 0 h 5256213"/>
              <a:gd name="connsiteX0" fmla="*/ 35237 w 7523474"/>
              <a:gd name="connsiteY0" fmla="*/ 0 h 5256213"/>
              <a:gd name="connsiteX1" fmla="*/ 7435697 w 7523474"/>
              <a:gd name="connsiteY1" fmla="*/ 0 h 5256213"/>
              <a:gd name="connsiteX2" fmla="*/ 7413115 w 7523474"/>
              <a:gd name="connsiteY2" fmla="*/ 939115 h 5256213"/>
              <a:gd name="connsiteX3" fmla="*/ 7523474 w 7523474"/>
              <a:gd name="connsiteY3" fmla="*/ 5256213 h 5256213"/>
              <a:gd name="connsiteX4" fmla="*/ 19472 w 7523474"/>
              <a:gd name="connsiteY4" fmla="*/ 5224682 h 5256213"/>
              <a:gd name="connsiteX5" fmla="*/ 35237 w 7523474"/>
              <a:gd name="connsiteY5" fmla="*/ 0 h 5256213"/>
              <a:gd name="connsiteX0" fmla="*/ 35237 w 7523474"/>
              <a:gd name="connsiteY0" fmla="*/ 0 h 5256213"/>
              <a:gd name="connsiteX1" fmla="*/ 7435697 w 7523474"/>
              <a:gd name="connsiteY1" fmla="*/ 0 h 5256213"/>
              <a:gd name="connsiteX2" fmla="*/ 7507708 w 7523474"/>
              <a:gd name="connsiteY2" fmla="*/ 1017943 h 5256213"/>
              <a:gd name="connsiteX3" fmla="*/ 7523474 w 7523474"/>
              <a:gd name="connsiteY3" fmla="*/ 5256213 h 5256213"/>
              <a:gd name="connsiteX4" fmla="*/ 19472 w 7523474"/>
              <a:gd name="connsiteY4" fmla="*/ 5224682 h 5256213"/>
              <a:gd name="connsiteX5" fmla="*/ 35237 w 7523474"/>
              <a:gd name="connsiteY5" fmla="*/ 0 h 5256213"/>
              <a:gd name="connsiteX0" fmla="*/ 35237 w 7530290"/>
              <a:gd name="connsiteY0" fmla="*/ 0 h 5256213"/>
              <a:gd name="connsiteX1" fmla="*/ 7530290 w 7530290"/>
              <a:gd name="connsiteY1" fmla="*/ 0 h 5256213"/>
              <a:gd name="connsiteX2" fmla="*/ 7507708 w 7530290"/>
              <a:gd name="connsiteY2" fmla="*/ 1017943 h 5256213"/>
              <a:gd name="connsiteX3" fmla="*/ 7523474 w 7530290"/>
              <a:gd name="connsiteY3" fmla="*/ 5256213 h 5256213"/>
              <a:gd name="connsiteX4" fmla="*/ 19472 w 7530290"/>
              <a:gd name="connsiteY4" fmla="*/ 5224682 h 5256213"/>
              <a:gd name="connsiteX5" fmla="*/ 35237 w 7530290"/>
              <a:gd name="connsiteY5" fmla="*/ 0 h 5256213"/>
              <a:gd name="connsiteX0" fmla="*/ 35237 w 7563996"/>
              <a:gd name="connsiteY0" fmla="*/ 0 h 5256213"/>
              <a:gd name="connsiteX1" fmla="*/ 7530290 w 7563996"/>
              <a:gd name="connsiteY1" fmla="*/ 0 h 5256213"/>
              <a:gd name="connsiteX2" fmla="*/ 7555004 w 7563996"/>
              <a:gd name="connsiteY2" fmla="*/ 1017943 h 5256213"/>
              <a:gd name="connsiteX3" fmla="*/ 7523474 w 7563996"/>
              <a:gd name="connsiteY3" fmla="*/ 5256213 h 5256213"/>
              <a:gd name="connsiteX4" fmla="*/ 19472 w 7563996"/>
              <a:gd name="connsiteY4" fmla="*/ 5224682 h 5256213"/>
              <a:gd name="connsiteX5" fmla="*/ 35237 w 7563996"/>
              <a:gd name="connsiteY5" fmla="*/ 0 h 5256213"/>
              <a:gd name="connsiteX0" fmla="*/ 35237 w 7577587"/>
              <a:gd name="connsiteY0" fmla="*/ 0 h 5256213"/>
              <a:gd name="connsiteX1" fmla="*/ 7577587 w 7577587"/>
              <a:gd name="connsiteY1" fmla="*/ 31531 h 5256213"/>
              <a:gd name="connsiteX2" fmla="*/ 7555004 w 7577587"/>
              <a:gd name="connsiteY2" fmla="*/ 1017943 h 5256213"/>
              <a:gd name="connsiteX3" fmla="*/ 7523474 w 7577587"/>
              <a:gd name="connsiteY3" fmla="*/ 5256213 h 5256213"/>
              <a:gd name="connsiteX4" fmla="*/ 19472 w 7577587"/>
              <a:gd name="connsiteY4" fmla="*/ 5224682 h 5256213"/>
              <a:gd name="connsiteX5" fmla="*/ 35237 w 7577587"/>
              <a:gd name="connsiteY5" fmla="*/ 0 h 5256213"/>
              <a:gd name="connsiteX0" fmla="*/ 35237 w 7577587"/>
              <a:gd name="connsiteY0" fmla="*/ 0 h 5256213"/>
              <a:gd name="connsiteX1" fmla="*/ 7577587 w 7577587"/>
              <a:gd name="connsiteY1" fmla="*/ 31531 h 5256213"/>
              <a:gd name="connsiteX2" fmla="*/ 7555004 w 7577587"/>
              <a:gd name="connsiteY2" fmla="*/ 1017943 h 5256213"/>
              <a:gd name="connsiteX3" fmla="*/ 7523474 w 7577587"/>
              <a:gd name="connsiteY3" fmla="*/ 5256213 h 5256213"/>
              <a:gd name="connsiteX4" fmla="*/ 19472 w 7577587"/>
              <a:gd name="connsiteY4" fmla="*/ 5224682 h 5256213"/>
              <a:gd name="connsiteX5" fmla="*/ 35237 w 7577587"/>
              <a:gd name="connsiteY5" fmla="*/ 0 h 5256213"/>
              <a:gd name="connsiteX0" fmla="*/ 35237 w 7577587"/>
              <a:gd name="connsiteY0" fmla="*/ 0 h 5256213"/>
              <a:gd name="connsiteX1" fmla="*/ 7577587 w 7577587"/>
              <a:gd name="connsiteY1" fmla="*/ 31531 h 5256213"/>
              <a:gd name="connsiteX2" fmla="*/ 7555004 w 7577587"/>
              <a:gd name="connsiteY2" fmla="*/ 1017943 h 5256213"/>
              <a:gd name="connsiteX3" fmla="*/ 7523474 w 7577587"/>
              <a:gd name="connsiteY3" fmla="*/ 5256213 h 5256213"/>
              <a:gd name="connsiteX4" fmla="*/ 19472 w 7577587"/>
              <a:gd name="connsiteY4" fmla="*/ 5224682 h 5256213"/>
              <a:gd name="connsiteX5" fmla="*/ 35237 w 7577587"/>
              <a:gd name="connsiteY5" fmla="*/ 0 h 525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7587" h="5256213">
                <a:moveTo>
                  <a:pt x="35237" y="0"/>
                </a:moveTo>
                <a:cubicBezTo>
                  <a:pt x="2549354" y="10510"/>
                  <a:pt x="5158063" y="541283"/>
                  <a:pt x="7577587" y="31531"/>
                </a:cubicBezTo>
                <a:lnTo>
                  <a:pt x="7555004" y="1017943"/>
                </a:lnTo>
                <a:cubicBezTo>
                  <a:pt x="7591790" y="2456976"/>
                  <a:pt x="7502454" y="5188780"/>
                  <a:pt x="7523474" y="5256213"/>
                </a:cubicBezTo>
                <a:cubicBezTo>
                  <a:pt x="5022140" y="5245703"/>
                  <a:pt x="-364283" y="3958185"/>
                  <a:pt x="19472" y="5224682"/>
                </a:cubicBezTo>
                <a:lnTo>
                  <a:pt x="35237" y="0"/>
                </a:lnTo>
                <a:close/>
              </a:path>
            </a:pathLst>
          </a:custGeom>
          <a:solidFill>
            <a:srgbClr val="CC99FF"/>
          </a:solidFill>
          <a:ln w="57150" cap="flat" cmpd="sng" algn="ctr">
            <a:solidFill>
              <a:srgbClr val="FFFFFF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uk-UA" b="1" kern="0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marL="0" lvl="0" indent="0" algn="ctr">
              <a:buNone/>
            </a:pPr>
            <a:r>
              <a:rPr lang="uk-UA" b="1" kern="0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Обряд </a:t>
            </a:r>
            <a:endParaRPr lang="uk-UA" b="1" i="1" kern="0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  <a:p>
            <a:pPr marL="0" lvl="0" indent="0" algn="ctr">
              <a:buNone/>
            </a:pPr>
            <a:r>
              <a:rPr lang="uk-UA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Дівчата </a:t>
            </a:r>
            <a:r>
              <a:rPr lang="uk-UA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знімали взуття з лівої ноги й від столу почергово міряли доріжку до порога : чий чобіт перший стане на нього - та найскоріше вийде </a:t>
            </a:r>
            <a:r>
              <a:rPr lang="uk-UA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заміж.</a:t>
            </a:r>
            <a:endParaRPr lang="uk-UA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100" name="Picture 4" descr="Украинки «помолодели» на 5 лет, а украинцы – на 2 год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846" y1="89306" x2="61154" y2="99422"/>
                        <a14:foregroundMark x1="80192" y1="91329" x2="83654" y2="99422"/>
                        <a14:foregroundMark x1="95769" y1="76879" x2="89231" y2="99422"/>
                        <a14:backgroundMark x1="87308" y1="54913" x2="84615" y2="76012"/>
                        <a14:backgroundMark x1="2308" y1="46821" x2="3269" y2="62717"/>
                        <a14:backgroundMark x1="2500" y1="90462" x2="2500" y2="9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239"/>
          <a:stretch/>
        </p:blipFill>
        <p:spPr bwMode="auto">
          <a:xfrm>
            <a:off x="4860032" y="3573016"/>
            <a:ext cx="4297272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udaryshka.ru/media/photo/9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19" b="89606" l="0" r="9789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714">
            <a:off x="204737" y="3101024"/>
            <a:ext cx="2358085" cy="34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5632" y="-4045632"/>
            <a:ext cx="1052735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212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43808" y="248859"/>
            <a:ext cx="4752528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14 грудня - Наума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 bwMode="auto">
          <a:xfrm>
            <a:off x="0" y="1052737"/>
            <a:ext cx="6516216" cy="5805263"/>
          </a:xfrm>
          <a:prstGeom prst="round2DiagRect">
            <a:avLst/>
          </a:prstGeom>
          <a:solidFill>
            <a:srgbClr val="5973F5"/>
          </a:solidFill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 smtClean="0">
                <a:latin typeface="Comic Sans MS" pitchFamily="66" charset="0"/>
                <a:ea typeface="Calibri"/>
                <a:cs typeface="Times New Roman"/>
              </a:rPr>
              <a:t>Раніше </a:t>
            </a:r>
            <a:r>
              <a:rPr lang="uk-UA" sz="2200" b="1" dirty="0">
                <a:latin typeface="Comic Sans MS" pitchFamily="66" charset="0"/>
                <a:ea typeface="Calibri"/>
                <a:cs typeface="Times New Roman"/>
              </a:rPr>
              <a:t>навчальний процес </a:t>
            </a:r>
            <a:r>
              <a:rPr lang="uk-UA" sz="2600" b="1" dirty="0">
                <a:ln>
                  <a:solidFill>
                    <a:srgbClr val="3399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починався</a:t>
            </a:r>
            <a:r>
              <a:rPr lang="uk-UA" sz="2200" b="1" dirty="0">
                <a:latin typeface="Comic Sans MS" pitchFamily="66" charset="0"/>
                <a:ea typeface="Calibri"/>
                <a:cs typeface="Times New Roman"/>
              </a:rPr>
              <a:t> 1 грудня (за старим стилем). Восени треба допомагати батькам в їх нелегкій праці на полі, а взимку, коли довгі та холодні вечори, можна іти за </a:t>
            </a:r>
            <a:r>
              <a:rPr lang="uk-UA" sz="2200" b="1" dirty="0" smtClean="0">
                <a:latin typeface="Comic Sans MS" pitchFamily="66" charset="0"/>
                <a:ea typeface="Calibri"/>
                <a:cs typeface="Times New Roman"/>
              </a:rPr>
              <a:t>знаннями.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150" b="1" dirty="0" smtClean="0">
                <a:latin typeface="Comic Sans MS" pitchFamily="66" charset="0"/>
                <a:ea typeface="Calibri"/>
              </a:rPr>
              <a:t>Увечері </a:t>
            </a:r>
            <a:r>
              <a:rPr lang="uk-UA" sz="2150" b="1" dirty="0">
                <a:latin typeface="Comic Sans MS" pitchFamily="66" charset="0"/>
                <a:ea typeface="Calibri"/>
              </a:rPr>
              <a:t>до майбутнього школяра приходив його хрещений батько, який приносив буквар і навчав дитину кількох літер. </a:t>
            </a:r>
            <a:endParaRPr lang="uk-UA" sz="2150" b="1" dirty="0" smtClean="0">
              <a:latin typeface="Comic Sans MS" pitchFamily="66" charset="0"/>
              <a:ea typeface="Calibri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>
                <a:latin typeface="Comic Sans MS" pitchFamily="66" charset="0"/>
                <a:ea typeface="Calibri"/>
                <a:cs typeface="Times New Roman"/>
              </a:rPr>
              <a:t>На ранок, відвідавши лише пшоняної каші, і отримавши батьківське </a:t>
            </a:r>
            <a:r>
              <a:rPr lang="uk-UA" sz="2200" b="1" dirty="0" err="1">
                <a:latin typeface="Comic Sans MS" pitchFamily="66" charset="0"/>
                <a:ea typeface="Calibri"/>
                <a:cs typeface="Times New Roman"/>
              </a:rPr>
              <a:t>благословіння</a:t>
            </a:r>
            <a:r>
              <a:rPr lang="uk-UA" sz="2200" b="1" dirty="0">
                <a:latin typeface="Comic Sans MS" pitchFamily="66" charset="0"/>
                <a:ea typeface="Calibri"/>
                <a:cs typeface="Times New Roman"/>
              </a:rPr>
              <a:t> Євангелієм та свяченою вербою дитина </a:t>
            </a:r>
            <a:r>
              <a:rPr lang="uk-UA" sz="2600" b="1" dirty="0">
                <a:ln>
                  <a:solidFill>
                    <a:srgbClr val="3399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ішла до школи.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2200" b="1" dirty="0">
              <a:latin typeface="Comic Sans MS" pitchFamily="66" charset="0"/>
              <a:ea typeface="Calibri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75">
            <a:off x="6295866" y="2982592"/>
            <a:ext cx="2706431" cy="3732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3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55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6123"/>
            <a:ext cx="2212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392875"/>
            <a:ext cx="4752528" cy="571695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17 грудня - Варвари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691680" y="1412776"/>
            <a:ext cx="7416824" cy="5370087"/>
          </a:xfrm>
          <a:prstGeom prst="roundRect">
            <a:avLst/>
          </a:prstGeom>
          <a:solidFill>
            <a:srgbClr val="B7CEF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Свята </a:t>
            </a:r>
            <a:r>
              <a:rPr lang="uk-UA" b="1" dirty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великомучениця Варвара вважається </a:t>
            </a:r>
            <a:r>
              <a:rPr lang="uk-UA" sz="3200" b="1" dirty="0">
                <a:ln w="19050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покровителькою ремесел</a:t>
            </a:r>
            <a:r>
              <a:rPr lang="uk-UA" b="1" dirty="0" smtClean="0">
                <a:ln w="19050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.</a:t>
            </a:r>
          </a:p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Дівчата </a:t>
            </a:r>
            <a:r>
              <a:rPr lang="uk-UA" b="1" dirty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готували до святкового столу вареники з маком і запрошували хлопців</a:t>
            </a:r>
            <a:r>
              <a:rPr lang="uk-UA" b="1" dirty="0" smtClean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.</a:t>
            </a:r>
          </a:p>
          <a:p>
            <a:pPr marL="0" indent="0" algn="ctr">
              <a:buNone/>
            </a:pPr>
            <a:r>
              <a:rPr lang="uk-UA" b="1" dirty="0" smtClean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 </a:t>
            </a:r>
            <a:r>
              <a:rPr lang="uk-UA" b="1" dirty="0">
                <a:ln w="3175">
                  <a:solidFill>
                    <a:srgbClr val="0033CC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Calibri"/>
              </a:rPr>
              <a:t>Куштуючи обрядову страву, хлопцям треба бути уважними, адже хитрі дівчата, заради забави, один із вареників начиняють шматком вовни.</a:t>
            </a:r>
            <a:endParaRPr lang="ru-RU" b="1" dirty="0">
              <a:ln w="3175">
                <a:solidFill>
                  <a:srgbClr val="0033CC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391470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45" l="10000" r="9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596">
            <a:off x="-209192" y="4398165"/>
            <a:ext cx="2517500" cy="204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4"/>
            <a:ext cx="91440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740" y="-27384"/>
            <a:ext cx="2569220" cy="138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20479" y="248859"/>
            <a:ext cx="6823521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19 грудня - Миколи Чудотворця</a:t>
            </a:r>
            <a:endParaRPr lang="uk-UA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266528" y="4077072"/>
            <a:ext cx="7877472" cy="2753027"/>
          </a:xfrm>
          <a:prstGeom prst="roundRect">
            <a:avLst/>
          </a:prstGeom>
          <a:solidFill>
            <a:srgbClr val="F2846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Зимовий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Миколай особливо </a:t>
            </a:r>
            <a:r>
              <a:rPr lang="uk-UA" b="1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опікується 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знедоленими, </a:t>
            </a:r>
            <a:r>
              <a:rPr lang="uk-UA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хворими.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Та щоб там не казали, а найбільше приходу Миколая чекали діти. Святий Миколай </a:t>
            </a:r>
            <a:r>
              <a:rPr lang="uk-UA" b="1" dirty="0" err="1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одарює</a:t>
            </a:r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їх подарунками в залежності від поведінки на протязі року.</a:t>
            </a:r>
            <a:endParaRPr lang="uk-UA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uk-UA" sz="24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Рисунок 8" descr="http://www.kolyadka.h1.ru/img/Nikola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35" y="1229942"/>
            <a:ext cx="2394231" cy="2797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364" y="1124744"/>
            <a:ext cx="5400600" cy="2902447"/>
          </a:xfrm>
          <a:prstGeom prst="ellipse">
            <a:avLst/>
          </a:prstGeom>
          <a:solidFill>
            <a:srgbClr val="F5A08F"/>
          </a:solidFill>
          <a:ln>
            <a:solidFill>
              <a:schemeClr val="bg1"/>
            </a:solidFill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uk-UA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В календарі є два свята Миколи - один весняний </a:t>
            </a:r>
            <a:endParaRPr lang="uk-UA" b="1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0" indent="0" algn="ctr">
              <a:buFontTx/>
              <a:buNone/>
            </a:pPr>
            <a:r>
              <a:rPr lang="uk-UA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(</a:t>
            </a:r>
            <a:r>
              <a:rPr lang="uk-UA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22 травня) і другий зимовий.</a:t>
            </a:r>
            <a:r>
              <a:rPr lang="uk-UA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</a:rPr>
              <a:t> </a:t>
            </a:r>
            <a:endParaRPr lang="uk-UA" sz="24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3" name="Picture 5" descr="D:\українське село\картинки\den_svyatogo_nikolaya-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7" b="97052" l="21129" r="56774">
                        <a14:backgroundMark x1="25484" y1="20885" x2="41935" y2="20885"/>
                        <a14:backgroundMark x1="42742" y1="15725" x2="57258" y2="23342"/>
                        <a14:backgroundMark x1="30806" y1="36364" x2="28065" y2="50123"/>
                        <a14:backgroundMark x1="29677" y1="34644" x2="50484" y2="27764"/>
                        <a14:backgroundMark x1="34032" y1="48649" x2="39355" y2="37101"/>
                        <a14:backgroundMark x1="41129" y1="36855" x2="52419" y2="36364"/>
                        <a14:backgroundMark x1="37419" y1="44472" x2="51129" y2="45209"/>
                        <a14:backgroundMark x1="50323" y1="51843" x2="40161" y2="45209"/>
                        <a14:backgroundMark x1="38226" y1="47666" x2="38226" y2="47666"/>
                        <a14:backgroundMark x1="31613" y1="91155" x2="51290" y2="90172"/>
                        <a14:backgroundMark x1="51935" y1="85504" x2="49516" y2="92875"/>
                        <a14:backgroundMark x1="54032" y1="81572" x2="54194" y2="93612"/>
                        <a14:backgroundMark x1="42258" y1="87715" x2="42258" y2="8771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18" t="42995" r="42353" b="14009"/>
          <a:stretch/>
        </p:blipFill>
        <p:spPr bwMode="auto">
          <a:xfrm rot="21148091">
            <a:off x="127798" y="4423584"/>
            <a:ext cx="1713873" cy="188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1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55"/>
            <a:ext cx="31337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18" y="-18955"/>
            <a:ext cx="31337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43" y="0"/>
            <a:ext cx="2871857" cy="107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212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4535" y="248859"/>
            <a:ext cx="5491881" cy="587853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  <a:ea typeface="Calibri"/>
                <a:cs typeface="Times New Roman"/>
              </a:rPr>
              <a:t>7 січня - Різдво Христове</a:t>
            </a:r>
            <a:endParaRPr lang="uk-UA" sz="1400" b="1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4156" y="1054195"/>
            <a:ext cx="6422868" cy="4788000"/>
          </a:xfrm>
          <a:prstGeom prst="roundRect">
            <a:avLst/>
          </a:prstGeom>
          <a:solidFill>
            <a:srgbClr val="FF4215"/>
          </a:solidFill>
          <a:ln w="28575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  <a:cs typeface="Arial" pitchFamily="34" charset="0"/>
              </a:rPr>
              <a:t>Після закінчення Святвечора </a:t>
            </a:r>
            <a:r>
              <a:rPr lang="uk-UA" sz="2800" dirty="0" smtClean="0">
                <a:ln w="18415" cmpd="sng">
                  <a:solidFill>
                    <a:srgbClr val="F5A08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  <a:cs typeface="Arial" pitchFamily="34" charset="0"/>
              </a:rPr>
              <a:t>наступає</a:t>
            </a:r>
            <a:r>
              <a:rPr lang="uk-UA" sz="2400" dirty="0" smtClean="0">
                <a:ln w="18415" cmpd="sng">
                  <a:solidFill>
                    <a:srgbClr val="F5A08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</a:rPr>
              <a:t>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</a:rPr>
              <a:t>чарівна різдвяна ніч, під час якої не можна спати, бо все щастя проспиш.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</a:t>
            </a:r>
          </a:p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uk-UA" sz="2200" dirty="0" smtClean="0">
                <a:ln w="18415" cmpd="sng">
                  <a:solidFill>
                    <a:srgbClr val="F5A08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Колядувати</a:t>
            </a: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 і заходити першими до оселі господаря в день Різдва можна лише хлопцям, які, згідно із звичаєм, несуть в домівку мир та спокій.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ea typeface="Calibri"/>
              </a:rPr>
              <a:t> Після закінчення церковної відправи родина знову збирається на святковий обід, який вже не є пісним</a:t>
            </a:r>
            <a:r>
              <a:rPr lang="uk-UA" sz="2200" dirty="0" smtClean="0">
                <a:ea typeface="Calibri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2400" dirty="0" smtClean="0">
              <a:ea typeface="Calibri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uk-UA" sz="2400" dirty="0" smtClean="0">
              <a:latin typeface="Calibri"/>
              <a:ea typeface="Calibri"/>
              <a:cs typeface="Times New Roman"/>
            </a:endParaRPr>
          </a:p>
          <a:p>
            <a:pPr lvl="0"/>
            <a:r>
              <a:rPr lang="uk-UA" dirty="0" smtClean="0">
                <a:solidFill>
                  <a:srgbClr val="4D4D4D"/>
                </a:solidFill>
                <a:ea typeface="Calibri"/>
              </a:rPr>
              <a:t> </a:t>
            </a:r>
            <a:endParaRPr lang="uk-UA" dirty="0" smtClean="0">
              <a:solidFill>
                <a:srgbClr val="4D4D4D"/>
              </a:solidFill>
              <a:latin typeface="Arial" charset="0"/>
            </a:endParaRPr>
          </a:p>
          <a:p>
            <a:pPr lvl="0" algn="ctr">
              <a:spcAft>
                <a:spcPts val="1000"/>
              </a:spcAft>
            </a:pP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  <a:ea typeface="Calibri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649" y="5993849"/>
            <a:ext cx="5472608" cy="846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Якщо на Багату кутю іній, або сніг - то літо мокрим буде</a:t>
            </a:r>
            <a:r>
              <a:rPr lang="uk-UA" sz="22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.</a:t>
            </a:r>
            <a:endParaRPr lang="uk-UA" sz="22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2" y="3601350"/>
            <a:ext cx="2697072" cy="3238499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4101" y="1556792"/>
            <a:ext cx="2839899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uk-UA" sz="22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Зелене Різдво - білий Великдень.</a:t>
            </a:r>
            <a:endParaRPr lang="uk-UA" sz="22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88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">
      <a:dk1>
        <a:srgbClr val="4D4D4D"/>
      </a:dk1>
      <a:lt1>
        <a:srgbClr val="FFFFFF"/>
      </a:lt1>
      <a:dk2>
        <a:srgbClr val="000000"/>
      </a:dk2>
      <a:lt2>
        <a:srgbClr val="858800"/>
      </a:lt2>
      <a:accent1>
        <a:srgbClr val="015219"/>
      </a:accent1>
      <a:accent2>
        <a:srgbClr val="A9C42B"/>
      </a:accent2>
      <a:accent3>
        <a:srgbClr val="FFFFFF"/>
      </a:accent3>
      <a:accent4>
        <a:srgbClr val="404040"/>
      </a:accent4>
      <a:accent5>
        <a:srgbClr val="AAB3AB"/>
      </a:accent5>
      <a:accent6>
        <a:srgbClr val="99B126"/>
      </a:accent6>
      <a:hlink>
        <a:srgbClr val="A1B5DD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A5A5A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33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8CA82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000000"/>
        </a:dk2>
        <a:lt2>
          <a:srgbClr val="197B00"/>
        </a:lt2>
        <a:accent1>
          <a:srgbClr val="407400"/>
        </a:accent1>
        <a:accent2>
          <a:srgbClr val="A1E451"/>
        </a:accent2>
        <a:accent3>
          <a:srgbClr val="FFFFFF"/>
        </a:accent3>
        <a:accent4>
          <a:srgbClr val="404040"/>
        </a:accent4>
        <a:accent5>
          <a:srgbClr val="AFBCAA"/>
        </a:accent5>
        <a:accent6>
          <a:srgbClr val="91CF49"/>
        </a:accent6>
        <a:hlink>
          <a:srgbClr val="339A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4D4D4D"/>
        </a:dk1>
        <a:lt1>
          <a:srgbClr val="FFFFFF"/>
        </a:lt1>
        <a:dk2>
          <a:srgbClr val="000000"/>
        </a:dk2>
        <a:lt2>
          <a:srgbClr val="2B7425"/>
        </a:lt2>
        <a:accent1>
          <a:srgbClr val="94D723"/>
        </a:accent1>
        <a:accent2>
          <a:srgbClr val="4D8011"/>
        </a:accent2>
        <a:accent3>
          <a:srgbClr val="FFFFFF"/>
        </a:accent3>
        <a:accent4>
          <a:srgbClr val="404040"/>
        </a:accent4>
        <a:accent5>
          <a:srgbClr val="C8E8AC"/>
        </a:accent5>
        <a:accent6>
          <a:srgbClr val="45730E"/>
        </a:accent6>
        <a:hlink>
          <a:srgbClr val="A3C5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1013</TotalTime>
  <Words>871</Words>
  <Application>Microsoft Office PowerPoint</Application>
  <PresentationFormat>Экран (4:3)</PresentationFormat>
  <Paragraphs>79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Comic Sans MS</vt:lpstr>
      <vt:lpstr>Segoe Print</vt:lpstr>
      <vt:lpstr>template</vt:lpstr>
      <vt:lpstr>Презентация PowerPoint</vt:lpstr>
      <vt:lpstr>Презентация PowerPoint</vt:lpstr>
      <vt:lpstr>атися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osnova</dc:creator>
  <cp:lastModifiedBy>Викуся</cp:lastModifiedBy>
  <cp:revision>91</cp:revision>
  <dcterms:created xsi:type="dcterms:W3CDTF">2011-08-16T08:29:04Z</dcterms:created>
  <dcterms:modified xsi:type="dcterms:W3CDTF">2014-06-08T15:02:55Z</dcterms:modified>
</cp:coreProperties>
</file>