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214A29-8822-4AA0-AA62-12C437849F39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989C94-AEA5-41C2-86FF-F4F39066FFD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E%D0%BD%D1%82%D0%B5%D1%81%D0%BA%27%D1%94" TargetMode="External"/><Relationship Id="rId2" Type="http://schemas.openxmlformats.org/officeDocument/2006/relationships/hyperlink" Target="http://uk.wikipedia.org/wiki/%D0%94%D1%96%D0%B4%D1%80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uk.wikipedia.org/wiki/%D0%A4%D0%B0%D0%B9%D0%BB:Women_suffragists_picketing_in_front_of_the_White_house.jpg" TargetMode="External"/><Relationship Id="rId4" Type="http://schemas.openxmlformats.org/officeDocument/2006/relationships/hyperlink" Target="http://uk.wikipedia.org/wiki/%D0%93%D0%B5%D0%BB%D1%8C%D0%B2%D0%B5%D1%86%D1%96%D0%B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D%D1%8C%D1%8E-%D0%99%D0%BE%D1%80%D0%BA_(%D1%88%D1%82%D0%B0%D1%82)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A1%D0%BF%D0%BE%D0%BB%D1%83%D1%87%D0%B5%D0%BD%D1%96_%D0%A8%D1%82%D0%B0%D1%82%D0%B8_%D0%90%D0%BC%D0%B5%D1%80%D0%B8%D0%BA%D0%B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4%D0%B2%D1%80%D0%BE%D0%BF%D0%B0" TargetMode="External"/><Relationship Id="rId2" Type="http://schemas.openxmlformats.org/officeDocument/2006/relationships/hyperlink" Target="http://uk.wikipedia.org/wiki/%D0%A1%D0%BF%D0%BE%D0%BB%D1%83%D1%87%D0%B5%D0%BD%D1%96_%D0%A8%D1%82%D0%B0%D1%82%D0%B8_%D0%90%D0%BC%D0%B5%D1%80%D0%B8%D0%BA%D0%B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uk.wikipedia.org/wiki/%D0%A1%D1%96%D0%BC%D0%BE%D0%BD%D0%B0_%D0%B4%D0%B5_%D0%91%D0%BE%D0%B2%D1%83%D0%B0%D1%8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1%80%D1%96%D0%B4%D1%80%D1%96%D1%85_%D0%95%D0%BD%D0%B3%D0%B5%D0%BB%D1%8C%D1%81" TargetMode="External"/><Relationship Id="rId2" Type="http://schemas.openxmlformats.org/officeDocument/2006/relationships/hyperlink" Target="http://uk.wikipedia.org/wiki/%D0%9A%D0%B0%D1%80%D0%BB_%D0%9C%D0%B0%D1%80%D0%BA%D1%8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uk.wikipedia.org/wiki/%D0%90%D0%B2%D0%B3%D1%83%D1%81%D1%82_%D0%91%D0%B5%D0%B1%D0%B5%D0%BB%D1%8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892696"/>
          </a:xfrm>
        </p:spPr>
        <p:txBody>
          <a:bodyPr/>
          <a:lstStyle/>
          <a:p>
            <a:r>
              <a:rPr lang="uk-UA" dirty="0" smtClean="0"/>
              <a:t>Історія фемінізму</a:t>
            </a:r>
            <a:endParaRPr lang="ru-RU" dirty="0"/>
          </a:p>
        </p:txBody>
      </p:sp>
      <p:pic>
        <p:nvPicPr>
          <p:cNvPr id="24578" name="Picture 2" descr="http://upload.wikimedia.org/wikipedia/commons/3/37/Womanpower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268760"/>
            <a:ext cx="4752528" cy="558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err="1" smtClean="0"/>
              <a:t>Радикальний</a:t>
            </a:r>
            <a:r>
              <a:rPr lang="ru-RU" dirty="0" smtClean="0"/>
              <a:t> </a:t>
            </a:r>
            <a:r>
              <a:rPr lang="ru-RU" dirty="0" err="1" smtClean="0"/>
              <a:t>фемінізм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08720"/>
            <a:ext cx="8280920" cy="569386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800" dirty="0" err="1"/>
              <a:t>Сформований</a:t>
            </a:r>
            <a:r>
              <a:rPr lang="ru-RU" sz="2800" dirty="0"/>
              <a:t> у 20 ст., </a:t>
            </a:r>
            <a:r>
              <a:rPr lang="ru-RU" sz="2800" dirty="0" err="1"/>
              <a:t>радикальний</a:t>
            </a:r>
            <a:r>
              <a:rPr lang="ru-RU" sz="2800" dirty="0"/>
              <a:t> </a:t>
            </a:r>
            <a:r>
              <a:rPr lang="ru-RU" sz="2800" dirty="0" err="1"/>
              <a:t>фемінізм</a:t>
            </a:r>
            <a:r>
              <a:rPr lang="ru-RU" sz="2800" dirty="0"/>
              <a:t> </a:t>
            </a:r>
            <a:r>
              <a:rPr lang="ru-RU" sz="2800" dirty="0" err="1"/>
              <a:t>представляє</a:t>
            </a:r>
            <a:r>
              <a:rPr lang="ru-RU" sz="2800" dirty="0"/>
              <a:t> зараз </a:t>
            </a:r>
            <a:r>
              <a:rPr lang="ru-RU" sz="2800" dirty="0" err="1"/>
              <a:t>найяскравіший</a:t>
            </a:r>
            <a:r>
              <a:rPr lang="ru-RU" sz="2800" dirty="0"/>
              <a:t> </a:t>
            </a:r>
            <a:r>
              <a:rPr lang="ru-RU" sz="2800" dirty="0" err="1"/>
              <a:t>напрям</a:t>
            </a:r>
            <a:r>
              <a:rPr lang="ru-RU" sz="2800" dirty="0"/>
              <a:t> у </a:t>
            </a:r>
            <a:r>
              <a:rPr lang="ru-RU" sz="2800" dirty="0" err="1"/>
              <a:t>фемінізмі</a:t>
            </a:r>
            <a:r>
              <a:rPr lang="ru-RU" sz="2800" dirty="0"/>
              <a:t>. </a:t>
            </a:r>
            <a:r>
              <a:rPr lang="ru-RU" sz="2800" dirty="0" err="1"/>
              <a:t>Радикальні</a:t>
            </a:r>
            <a:r>
              <a:rPr lang="ru-RU" sz="2800" dirty="0"/>
              <a:t> </a:t>
            </a:r>
            <a:r>
              <a:rPr lang="ru-RU" sz="2800" dirty="0" err="1"/>
              <a:t>феміністки</a:t>
            </a:r>
            <a:r>
              <a:rPr lang="ru-RU" sz="2800" dirty="0"/>
              <a:t> </a:t>
            </a:r>
            <a:r>
              <a:rPr lang="ru-RU" sz="2800" dirty="0" err="1"/>
              <a:t>розглядають</a:t>
            </a:r>
            <a:r>
              <a:rPr lang="ru-RU" sz="2800" dirty="0"/>
              <a:t> </a:t>
            </a:r>
            <a:r>
              <a:rPr lang="ru-RU" sz="2800" dirty="0" err="1"/>
              <a:t>жінок</a:t>
            </a:r>
            <a:r>
              <a:rPr lang="ru-RU" sz="2800" dirty="0"/>
              <a:t> як </a:t>
            </a:r>
            <a:r>
              <a:rPr lang="ru-RU" sz="2800" dirty="0" err="1"/>
              <a:t>біологічний</a:t>
            </a:r>
            <a:r>
              <a:rPr lang="ru-RU" sz="2800" dirty="0"/>
              <a:t> «</a:t>
            </a:r>
            <a:r>
              <a:rPr lang="ru-RU" sz="2800" dirty="0" err="1"/>
              <a:t>клас</a:t>
            </a:r>
            <a:r>
              <a:rPr lang="ru-RU" sz="2800" dirty="0"/>
              <a:t>»,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дискримінується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експлуатується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є</a:t>
            </a:r>
            <a:r>
              <a:rPr lang="ru-RU" sz="2800" dirty="0"/>
              <a:t> концептуальною </a:t>
            </a:r>
            <a:r>
              <a:rPr lang="ru-RU" sz="2800" dirty="0" err="1"/>
              <a:t>моделлю</a:t>
            </a:r>
            <a:r>
              <a:rPr lang="ru-RU" sz="2800" dirty="0"/>
              <a:t> для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інших</a:t>
            </a:r>
            <a:r>
              <a:rPr lang="ru-RU" sz="2800" dirty="0"/>
              <a:t> форм </a:t>
            </a:r>
            <a:r>
              <a:rPr lang="ru-RU" sz="2800" dirty="0" err="1"/>
              <a:t>пригнічення</a:t>
            </a:r>
            <a:r>
              <a:rPr lang="ru-RU" sz="2800" dirty="0"/>
              <a:t> (А. </a:t>
            </a:r>
            <a:r>
              <a:rPr lang="ru-RU" sz="2800" dirty="0" err="1"/>
              <a:t>Джаггар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П. Розенберг). </a:t>
            </a:r>
            <a:r>
              <a:rPr lang="ru-RU" sz="2800" dirty="0" err="1"/>
              <a:t>Патріархат</a:t>
            </a:r>
            <a:r>
              <a:rPr lang="ru-RU" sz="2800" dirty="0"/>
              <a:t> у </a:t>
            </a:r>
            <a:r>
              <a:rPr lang="ru-RU" sz="2800" dirty="0" err="1"/>
              <a:t>їхній</a:t>
            </a:r>
            <a:r>
              <a:rPr lang="ru-RU" sz="2800" dirty="0"/>
              <a:t> </a:t>
            </a:r>
            <a:r>
              <a:rPr lang="ru-RU" sz="2800" dirty="0" err="1"/>
              <a:t>концепції</a:t>
            </a:r>
            <a:r>
              <a:rPr lang="ru-RU" sz="2800" dirty="0"/>
              <a:t> — автономна </a:t>
            </a:r>
            <a:r>
              <a:rPr lang="ru-RU" sz="2800" dirty="0" err="1"/>
              <a:t>соціальна</a:t>
            </a:r>
            <a:r>
              <a:rPr lang="ru-RU" sz="2800" dirty="0"/>
              <a:t> та </a:t>
            </a:r>
            <a:r>
              <a:rPr lang="ru-RU" sz="2800" dirty="0" err="1"/>
              <a:t>історична</a:t>
            </a:r>
            <a:r>
              <a:rPr lang="ru-RU" sz="2800" dirty="0"/>
              <a:t> сила. Як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нерівність</a:t>
            </a:r>
            <a:r>
              <a:rPr lang="ru-RU" sz="2800" dirty="0"/>
              <a:t> статей,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знищити</a:t>
            </a:r>
            <a:r>
              <a:rPr lang="ru-RU" sz="2800" dirty="0"/>
              <a:t>, </a:t>
            </a:r>
            <a:r>
              <a:rPr lang="ru-RU" sz="2800" dirty="0" err="1"/>
              <a:t>вважають</a:t>
            </a:r>
            <a:r>
              <a:rPr lang="ru-RU" sz="2800" dirty="0"/>
              <a:t> К. </a:t>
            </a:r>
            <a:r>
              <a:rPr lang="ru-RU" sz="2800" dirty="0" err="1"/>
              <a:t>Міллет</a:t>
            </a:r>
            <a:r>
              <a:rPr lang="ru-RU" sz="2800" dirty="0"/>
              <a:t> («</a:t>
            </a:r>
            <a:r>
              <a:rPr lang="ru-RU" sz="2800" dirty="0" err="1"/>
              <a:t>Сексуальні</a:t>
            </a:r>
            <a:r>
              <a:rPr lang="ru-RU" sz="2800" dirty="0"/>
              <a:t> </a:t>
            </a:r>
            <a:r>
              <a:rPr lang="ru-RU" sz="2800" dirty="0" err="1"/>
              <a:t>політики</a:t>
            </a:r>
            <a:r>
              <a:rPr lang="ru-RU" sz="2800" dirty="0"/>
              <a:t>», 1970), С. </a:t>
            </a:r>
            <a:r>
              <a:rPr lang="ru-RU" sz="2800" dirty="0" err="1"/>
              <a:t>Файерстоун</a:t>
            </a:r>
            <a:r>
              <a:rPr lang="ru-RU" sz="2800" dirty="0"/>
              <a:t> («</a:t>
            </a:r>
            <a:r>
              <a:rPr lang="ru-RU" sz="2800" dirty="0" err="1"/>
              <a:t>Діалектика</a:t>
            </a:r>
            <a:r>
              <a:rPr lang="ru-RU" sz="2800" dirty="0"/>
              <a:t> </a:t>
            </a:r>
            <a:r>
              <a:rPr lang="ru-RU" sz="2800" dirty="0" err="1"/>
              <a:t>статі</a:t>
            </a:r>
            <a:r>
              <a:rPr lang="ru-RU" sz="2800" dirty="0"/>
              <a:t>», 1970), А. </a:t>
            </a:r>
            <a:r>
              <a:rPr lang="ru-RU" sz="2800" dirty="0" err="1"/>
              <a:t>Дворкін</a:t>
            </a:r>
            <a:r>
              <a:rPr lang="ru-RU" sz="2800" dirty="0"/>
              <a:t> («</a:t>
            </a:r>
            <a:r>
              <a:rPr lang="ru-RU" sz="2800" dirty="0" err="1"/>
              <a:t>Порнографія</a:t>
            </a:r>
            <a:r>
              <a:rPr lang="ru-RU" sz="2800" dirty="0"/>
              <a:t>. </a:t>
            </a:r>
            <a:r>
              <a:rPr lang="ru-RU" sz="2800" dirty="0" err="1"/>
              <a:t>Чоловіки</a:t>
            </a:r>
            <a:r>
              <a:rPr lang="ru-RU" sz="2800" dirty="0"/>
              <a:t> </a:t>
            </a:r>
            <a:r>
              <a:rPr lang="ru-RU" sz="2800" dirty="0" err="1"/>
              <a:t>володіють</a:t>
            </a:r>
            <a:r>
              <a:rPr lang="ru-RU" sz="2800" dirty="0"/>
              <a:t> </a:t>
            </a:r>
            <a:r>
              <a:rPr lang="ru-RU" sz="2800" dirty="0" err="1"/>
              <a:t>жінками</a:t>
            </a:r>
            <a:r>
              <a:rPr lang="ru-RU" sz="2800" dirty="0"/>
              <a:t>», 1975), К.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958"/>
          </a:xfrm>
        </p:spPr>
        <p:txBody>
          <a:bodyPr/>
          <a:lstStyle/>
          <a:p>
            <a:r>
              <a:rPr lang="ru-RU" dirty="0" err="1" smtClean="0"/>
              <a:t>Психоаналітичний</a:t>
            </a:r>
            <a:r>
              <a:rPr lang="ru-RU" dirty="0" smtClean="0"/>
              <a:t> </a:t>
            </a:r>
            <a:r>
              <a:rPr lang="ru-RU" dirty="0" err="1" smtClean="0"/>
              <a:t>фемінізм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564791"/>
            <a:ext cx="9144000" cy="329320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600" dirty="0" err="1"/>
              <a:t>Психоаналітичний</a:t>
            </a:r>
            <a:r>
              <a:rPr lang="ru-RU" sz="2600" dirty="0"/>
              <a:t> </a:t>
            </a:r>
            <a:r>
              <a:rPr lang="ru-RU" sz="2600" dirty="0" err="1"/>
              <a:t>фемінізм</a:t>
            </a:r>
            <a:r>
              <a:rPr lang="ru-RU" sz="2600" dirty="0"/>
              <a:t> </a:t>
            </a:r>
            <a:r>
              <a:rPr lang="ru-RU" sz="2600" dirty="0" err="1"/>
              <a:t>виник</a:t>
            </a:r>
            <a:r>
              <a:rPr lang="ru-RU" sz="2600" dirty="0"/>
              <a:t> в </a:t>
            </a:r>
            <a:r>
              <a:rPr lang="ru-RU" sz="2600" dirty="0" err="1"/>
              <a:t>кінці</a:t>
            </a:r>
            <a:r>
              <a:rPr lang="ru-RU" sz="2600" dirty="0"/>
              <a:t> 20 </a:t>
            </a:r>
            <a:r>
              <a:rPr lang="ru-RU" sz="2600" dirty="0" err="1"/>
              <a:t>ст</a:t>
            </a:r>
            <a:r>
              <a:rPr lang="ru-RU" sz="2600" dirty="0"/>
              <a:t> До </a:t>
            </a:r>
            <a:r>
              <a:rPr lang="ru-RU" sz="2600" dirty="0" err="1"/>
              <a:t>цього</a:t>
            </a:r>
            <a:r>
              <a:rPr lang="ru-RU" sz="2600" dirty="0"/>
              <a:t> </a:t>
            </a:r>
            <a:r>
              <a:rPr lang="ru-RU" sz="2600" dirty="0" err="1"/>
              <a:t>апеляція</a:t>
            </a:r>
            <a:r>
              <a:rPr lang="ru-RU" sz="2600" dirty="0"/>
              <a:t> </a:t>
            </a:r>
            <a:r>
              <a:rPr lang="ru-RU" sz="2600" dirty="0" err="1"/>
              <a:t>до</a:t>
            </a:r>
            <a:r>
              <a:rPr lang="ru-RU" sz="2600" dirty="0"/>
              <a:t> </a:t>
            </a:r>
            <a:r>
              <a:rPr lang="ru-RU" sz="2600" dirty="0" err="1"/>
              <a:t>несвідомого</a:t>
            </a:r>
            <a:r>
              <a:rPr lang="ru-RU" sz="2600" dirty="0"/>
              <a:t>, характерна для </a:t>
            </a:r>
            <a:r>
              <a:rPr lang="ru-RU" sz="2600" dirty="0" err="1"/>
              <a:t>психоаналізу</a:t>
            </a:r>
            <a:r>
              <a:rPr lang="ru-RU" sz="2600" dirty="0"/>
              <a:t>, </a:t>
            </a:r>
            <a:r>
              <a:rPr lang="ru-RU" sz="2600" dirty="0" err="1"/>
              <a:t>вважалася</a:t>
            </a:r>
            <a:r>
              <a:rPr lang="ru-RU" sz="2600" dirty="0"/>
              <a:t> у </a:t>
            </a:r>
            <a:r>
              <a:rPr lang="ru-RU" sz="2600" dirty="0" err="1"/>
              <a:t>фемінізмі</a:t>
            </a:r>
            <a:r>
              <a:rPr lang="ru-RU" sz="2600" dirty="0"/>
              <a:t> </a:t>
            </a:r>
            <a:r>
              <a:rPr lang="ru-RU" sz="2600" dirty="0" err="1"/>
              <a:t>інструментом</a:t>
            </a:r>
            <a:r>
              <a:rPr lang="ru-RU" sz="2600" dirty="0"/>
              <a:t> </a:t>
            </a:r>
            <a:r>
              <a:rPr lang="ru-RU" sz="2600" dirty="0" err="1"/>
              <a:t>затвердження</a:t>
            </a:r>
            <a:r>
              <a:rPr lang="ru-RU" sz="2600" dirty="0"/>
              <a:t> </a:t>
            </a:r>
            <a:r>
              <a:rPr lang="ru-RU" sz="2600" dirty="0" err="1"/>
              <a:t>жіночої</a:t>
            </a:r>
            <a:r>
              <a:rPr lang="ru-RU" sz="2600" dirty="0"/>
              <a:t> </a:t>
            </a:r>
            <a:r>
              <a:rPr lang="ru-RU" sz="2600" dirty="0" err="1"/>
              <a:t>підлеглості</a:t>
            </a:r>
            <a:r>
              <a:rPr lang="ru-RU" sz="2600" dirty="0"/>
              <a:t>. </a:t>
            </a:r>
            <a:r>
              <a:rPr lang="ru-RU" sz="2600" dirty="0" err="1"/>
              <a:t>Публікація</a:t>
            </a:r>
            <a:r>
              <a:rPr lang="ru-RU" sz="2600" dirty="0"/>
              <a:t> психологом </a:t>
            </a:r>
            <a:r>
              <a:rPr lang="ru-RU" sz="2600" dirty="0" err="1"/>
              <a:t>із</a:t>
            </a:r>
            <a:r>
              <a:rPr lang="ru-RU" sz="2600" dirty="0"/>
              <a:t> США </a:t>
            </a:r>
            <a:r>
              <a:rPr lang="ru-RU" sz="2600" dirty="0" err="1"/>
              <a:t>Джулієт</a:t>
            </a:r>
            <a:r>
              <a:rPr lang="ru-RU" sz="2600" dirty="0"/>
              <a:t> </a:t>
            </a:r>
            <a:r>
              <a:rPr lang="ru-RU" sz="2600" dirty="0" err="1"/>
              <a:t>Мітчел</a:t>
            </a:r>
            <a:r>
              <a:rPr lang="ru-RU" sz="2600" dirty="0"/>
              <a:t> книги </a:t>
            </a:r>
            <a:r>
              <a:rPr lang="ru-RU" sz="2600" dirty="0" err="1"/>
              <a:t>Психоаналіз</a:t>
            </a:r>
            <a:r>
              <a:rPr lang="ru-RU" sz="2600" dirty="0"/>
              <a:t> </a:t>
            </a:r>
            <a:r>
              <a:rPr lang="ru-RU" sz="2600" dirty="0" err="1"/>
              <a:t>і</a:t>
            </a:r>
            <a:r>
              <a:rPr lang="ru-RU" sz="2600" dirty="0"/>
              <a:t> </a:t>
            </a:r>
            <a:r>
              <a:rPr lang="ru-RU" sz="2600" dirty="0" err="1"/>
              <a:t>фемінізм</a:t>
            </a:r>
            <a:r>
              <a:rPr lang="ru-RU" sz="2600" dirty="0"/>
              <a:t> (1974), а </a:t>
            </a:r>
            <a:r>
              <a:rPr lang="ru-RU" sz="2600" dirty="0" err="1"/>
              <a:t>услід</a:t>
            </a:r>
            <a:r>
              <a:rPr lang="ru-RU" sz="2600" dirty="0"/>
              <a:t> </a:t>
            </a:r>
            <a:r>
              <a:rPr lang="ru-RU" sz="2600" dirty="0" err="1"/>
              <a:t>робіт</a:t>
            </a:r>
            <a:r>
              <a:rPr lang="ru-RU" sz="2600" dirty="0"/>
              <a:t> </a:t>
            </a:r>
            <a:r>
              <a:rPr lang="ru-RU" sz="2600" dirty="0" err="1"/>
              <a:t>Ненсі</a:t>
            </a:r>
            <a:r>
              <a:rPr lang="ru-RU" sz="2600" dirty="0"/>
              <a:t> </a:t>
            </a:r>
            <a:r>
              <a:rPr lang="ru-RU" sz="2600" dirty="0" err="1"/>
              <a:t>Чодоров</a:t>
            </a:r>
            <a:r>
              <a:rPr lang="ru-RU" sz="2600" dirty="0"/>
              <a:t> (</a:t>
            </a:r>
            <a:r>
              <a:rPr lang="ru-RU" sz="2600" dirty="0" err="1"/>
              <a:t>Відтворення</a:t>
            </a:r>
            <a:r>
              <a:rPr lang="ru-RU" sz="2600" dirty="0"/>
              <a:t> материнства, 1978), </a:t>
            </a:r>
            <a:r>
              <a:rPr lang="ru-RU" sz="2600" dirty="0" err="1"/>
              <a:t>Дороті</a:t>
            </a:r>
            <a:r>
              <a:rPr lang="ru-RU" sz="2600" dirty="0"/>
              <a:t> </a:t>
            </a:r>
            <a:r>
              <a:rPr lang="ru-RU" sz="2600" dirty="0" err="1"/>
              <a:t>Діннерстайн</a:t>
            </a:r>
            <a:r>
              <a:rPr lang="ru-RU" sz="2600" dirty="0"/>
              <a:t> (Сирена </a:t>
            </a:r>
            <a:r>
              <a:rPr lang="ru-RU" sz="2600" dirty="0" err="1"/>
              <a:t>і</a:t>
            </a:r>
            <a:r>
              <a:rPr lang="ru-RU" sz="2600" dirty="0"/>
              <a:t> </a:t>
            </a:r>
            <a:r>
              <a:rPr lang="ru-RU" sz="2600" dirty="0" err="1"/>
              <a:t>Мінотавр</a:t>
            </a:r>
            <a:r>
              <a:rPr lang="ru-RU" sz="2600" dirty="0"/>
              <a:t>, 1977), </a:t>
            </a:r>
            <a:r>
              <a:rPr lang="ru-RU" sz="2600" dirty="0" err="1"/>
              <a:t>есе</a:t>
            </a:r>
            <a:r>
              <a:rPr lang="ru-RU" sz="2600" dirty="0"/>
              <a:t> </a:t>
            </a:r>
            <a:r>
              <a:rPr lang="ru-RU" sz="2600" dirty="0" err="1"/>
              <a:t>Мелані</a:t>
            </a:r>
            <a:r>
              <a:rPr lang="ru-RU" sz="2600" dirty="0"/>
              <a:t> </a:t>
            </a:r>
            <a:r>
              <a:rPr lang="ru-RU" sz="2600" dirty="0" err="1"/>
              <a:t>Кляйн</a:t>
            </a:r>
            <a:r>
              <a:rPr lang="ru-RU" sz="2600" dirty="0"/>
              <a:t> породило </a:t>
            </a:r>
            <a:r>
              <a:rPr lang="ru-RU" sz="2600" dirty="0" err="1"/>
              <a:t>новий</a:t>
            </a:r>
            <a:r>
              <a:rPr lang="ru-RU" sz="2600" dirty="0"/>
              <a:t> тип </a:t>
            </a:r>
            <a:r>
              <a:rPr lang="ru-RU" sz="2600" dirty="0" err="1"/>
              <a:t>психоаналітичного</a:t>
            </a:r>
            <a:r>
              <a:rPr lang="ru-RU" sz="2600" dirty="0"/>
              <a:t> </a:t>
            </a:r>
            <a:r>
              <a:rPr lang="ru-RU" sz="2600" dirty="0" err="1"/>
              <a:t>мислення</a:t>
            </a:r>
            <a:r>
              <a:rPr lang="ru-RU" sz="2600" dirty="0"/>
              <a:t> — </a:t>
            </a:r>
            <a:r>
              <a:rPr lang="ru-RU" sz="2600" dirty="0" err="1"/>
              <a:t>феміністський</a:t>
            </a:r>
            <a:r>
              <a:rPr lang="ru-RU" sz="2600" dirty="0"/>
              <a:t>. </a:t>
            </a:r>
          </a:p>
        </p:txBody>
      </p:sp>
      <p:pic>
        <p:nvPicPr>
          <p:cNvPr id="34818" name="Picture 2" descr="http://rjob.ru/upload/iblock/c30/c30818f2d5cb42d0af04972f4f24fac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92696"/>
            <a:ext cx="468052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352"/>
          </a:xfrm>
        </p:spPr>
        <p:txBody>
          <a:bodyPr/>
          <a:lstStyle/>
          <a:p>
            <a:r>
              <a:rPr lang="ru-RU" dirty="0" err="1" smtClean="0"/>
              <a:t>Постмодерністський</a:t>
            </a:r>
            <a:r>
              <a:rPr lang="ru-RU" dirty="0" smtClean="0"/>
              <a:t> </a:t>
            </a:r>
            <a:r>
              <a:rPr lang="ru-RU" dirty="0" err="1" smtClean="0"/>
              <a:t>фемінізм</a:t>
            </a:r>
            <a:endParaRPr lang="ru-RU" dirty="0"/>
          </a:p>
        </p:txBody>
      </p:sp>
      <p:pic>
        <p:nvPicPr>
          <p:cNvPr id="36866" name="Picture 2" descr="http://www.journal-ostrov.info/wp-content/uploads/2013/03/znamia-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3360" y="3284984"/>
            <a:ext cx="5760640" cy="35730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620688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err="1" smtClean="0"/>
              <a:t>Виник</a:t>
            </a:r>
            <a:r>
              <a:rPr lang="ru-RU" sz="2500" dirty="0" smtClean="0"/>
              <a:t> в </a:t>
            </a:r>
            <a:r>
              <a:rPr lang="ru-RU" sz="2500" dirty="0" err="1" smtClean="0"/>
              <a:t>останній</a:t>
            </a:r>
            <a:r>
              <a:rPr lang="ru-RU" sz="2500" dirty="0" smtClean="0"/>
              <a:t> </a:t>
            </a:r>
            <a:r>
              <a:rPr lang="ru-RU" sz="2500" dirty="0" err="1" smtClean="0"/>
              <a:t>чверті</a:t>
            </a:r>
            <a:r>
              <a:rPr lang="ru-RU" sz="2500" dirty="0" smtClean="0"/>
              <a:t> 20 ст., </a:t>
            </a:r>
            <a:r>
              <a:rPr lang="ru-RU" sz="2500" dirty="0" err="1" smtClean="0"/>
              <a:t>перетворивши</a:t>
            </a:r>
            <a:r>
              <a:rPr lang="ru-RU" sz="2500" dirty="0" smtClean="0"/>
              <a:t> </a:t>
            </a:r>
            <a:r>
              <a:rPr lang="ru-RU" sz="2500" dirty="0" err="1" smtClean="0"/>
              <a:t>фемінізм</a:t>
            </a:r>
            <a:r>
              <a:rPr lang="ru-RU" sz="2500" dirty="0" smtClean="0"/>
              <a:t> на </a:t>
            </a:r>
            <a:r>
              <a:rPr lang="ru-RU" sz="2500" dirty="0" err="1" smtClean="0"/>
              <a:t>методологію</a:t>
            </a:r>
            <a:r>
              <a:rPr lang="ru-RU" sz="2500" dirty="0" smtClean="0"/>
              <a:t>, яка </a:t>
            </a:r>
            <a:r>
              <a:rPr lang="ru-RU" sz="2500" dirty="0" err="1" smtClean="0"/>
              <a:t>критикує</a:t>
            </a:r>
            <a:r>
              <a:rPr lang="ru-RU" sz="2500" dirty="0" smtClean="0"/>
              <a:t> </a:t>
            </a:r>
            <a:r>
              <a:rPr lang="ru-RU" sz="2500" dirty="0" err="1" smtClean="0"/>
              <a:t>колишню</a:t>
            </a:r>
            <a:r>
              <a:rPr lang="ru-RU" sz="2500" dirty="0" smtClean="0"/>
              <a:t> </a:t>
            </a:r>
            <a:r>
              <a:rPr lang="ru-RU" sz="2500" dirty="0" err="1" smtClean="0"/>
              <a:t>наукову</a:t>
            </a:r>
            <a:r>
              <a:rPr lang="ru-RU" sz="2500" dirty="0" smtClean="0"/>
              <a:t> </a:t>
            </a:r>
            <a:r>
              <a:rPr lang="ru-RU" sz="2500" dirty="0" err="1" smtClean="0"/>
              <a:t>раціональність</a:t>
            </a:r>
            <a:r>
              <a:rPr lang="ru-RU" sz="2500" dirty="0" smtClean="0"/>
              <a:t> </a:t>
            </a:r>
            <a:r>
              <a:rPr lang="ru-RU" sz="2500" dirty="0" err="1" smtClean="0"/>
              <a:t>і</a:t>
            </a:r>
            <a:r>
              <a:rPr lang="ru-RU" sz="2500" dirty="0" smtClean="0"/>
              <a:t> </a:t>
            </a:r>
            <a:r>
              <a:rPr lang="ru-RU" sz="2500" dirty="0" err="1" smtClean="0"/>
              <a:t>об'єктивність</a:t>
            </a:r>
            <a:r>
              <a:rPr lang="ru-RU" sz="2500" dirty="0" smtClean="0"/>
              <a:t>, </a:t>
            </a:r>
            <a:r>
              <a:rPr lang="ru-RU" sz="2500" dirty="0" err="1" smtClean="0"/>
              <a:t>оголошуючи</a:t>
            </a:r>
            <a:r>
              <a:rPr lang="ru-RU" sz="2500" dirty="0" smtClean="0"/>
              <a:t> </a:t>
            </a:r>
            <a:r>
              <a:rPr lang="ru-RU" sz="2500" dirty="0" err="1" smtClean="0"/>
              <a:t>їх</a:t>
            </a:r>
            <a:r>
              <a:rPr lang="ru-RU" sz="2500" dirty="0" smtClean="0"/>
              <a:t> </a:t>
            </a:r>
            <a:r>
              <a:rPr lang="ru-RU" sz="2500" dirty="0" err="1" smtClean="0"/>
              <a:t>обслуговуючими</a:t>
            </a:r>
            <a:r>
              <a:rPr lang="ru-RU" sz="2500" dirty="0" smtClean="0"/>
              <a:t> </a:t>
            </a:r>
            <a:r>
              <a:rPr lang="ru-RU" sz="2500" dirty="0" err="1" smtClean="0"/>
              <a:t>чоловічу</a:t>
            </a:r>
            <a:r>
              <a:rPr lang="ru-RU" sz="2500" dirty="0" smtClean="0"/>
              <a:t> науку. Ставить проблему </a:t>
            </a:r>
            <a:r>
              <a:rPr lang="ru-RU" sz="2500" dirty="0" err="1" smtClean="0"/>
              <a:t>обмеженості</a:t>
            </a:r>
            <a:r>
              <a:rPr lang="ru-RU" sz="2500" dirty="0" smtClean="0"/>
              <a:t> </a:t>
            </a:r>
            <a:r>
              <a:rPr lang="ru-RU" sz="2500" dirty="0" err="1" smtClean="0"/>
              <a:t>знань</a:t>
            </a:r>
            <a:r>
              <a:rPr lang="ru-RU" sz="2500" dirty="0" smtClean="0"/>
              <a:t>, </a:t>
            </a:r>
            <a:r>
              <a:rPr lang="ru-RU" sz="2500" dirty="0" err="1" smtClean="0"/>
              <a:t>представлених</a:t>
            </a:r>
            <a:r>
              <a:rPr lang="ru-RU" sz="2500" dirty="0" smtClean="0"/>
              <a:t> у </a:t>
            </a:r>
            <a:r>
              <a:rPr lang="ru-RU" sz="2500" dirty="0" err="1" smtClean="0"/>
              <a:t>соціальній</a:t>
            </a:r>
            <a:r>
              <a:rPr lang="ru-RU" sz="2500" dirty="0" smtClean="0"/>
              <a:t> </a:t>
            </a:r>
            <a:r>
              <a:rPr lang="ru-RU" sz="2500" dirty="0" err="1" smtClean="0"/>
              <a:t>теорії</a:t>
            </a:r>
            <a:r>
              <a:rPr lang="ru-RU" sz="2500" dirty="0" smtClean="0"/>
              <a:t> </a:t>
            </a:r>
            <a:r>
              <a:rPr lang="ru-RU" sz="2500" dirty="0" err="1" smtClean="0"/>
              <a:t>виключно</a:t>
            </a:r>
            <a:r>
              <a:rPr lang="ru-RU" sz="2500" dirty="0" smtClean="0"/>
              <a:t> </a:t>
            </a:r>
            <a:r>
              <a:rPr lang="ru-RU" sz="2500" dirty="0" err="1" smtClean="0"/>
              <a:t>чоловіками</a:t>
            </a:r>
            <a:r>
              <a:rPr lang="ru-RU" sz="2500" dirty="0" smtClean="0"/>
              <a:t>, </a:t>
            </a:r>
            <a:r>
              <a:rPr lang="ru-RU" sz="2500" dirty="0" err="1" smtClean="0"/>
              <a:t>їхньою</a:t>
            </a:r>
            <a:r>
              <a:rPr lang="ru-RU" sz="2500" dirty="0" smtClean="0"/>
              <a:t> системою </a:t>
            </a:r>
            <a:r>
              <a:rPr lang="ru-RU" sz="2500" dirty="0" err="1" smtClean="0"/>
              <a:t>цінностей</a:t>
            </a:r>
            <a:r>
              <a:rPr lang="ru-RU" sz="2500" dirty="0" smtClean="0"/>
              <a:t>, </a:t>
            </a:r>
            <a:r>
              <a:rPr lang="ru-RU" sz="2500" dirty="0" err="1" smtClean="0"/>
              <a:t>чоловічим</a:t>
            </a:r>
            <a:r>
              <a:rPr lang="ru-RU" sz="2500" dirty="0" smtClean="0"/>
              <a:t> </a:t>
            </a:r>
            <a:r>
              <a:rPr lang="ru-RU" sz="2500" dirty="0" err="1" smtClean="0"/>
              <a:t>поглядом</a:t>
            </a:r>
            <a:r>
              <a:rPr lang="ru-RU" sz="2500" dirty="0" smtClean="0"/>
              <a:t> на </a:t>
            </a:r>
            <a:r>
              <a:rPr lang="ru-RU" sz="2500" dirty="0" err="1" smtClean="0"/>
              <a:t>світ</a:t>
            </a:r>
            <a:r>
              <a:rPr lang="ru-RU" sz="2500" dirty="0" smtClean="0"/>
              <a:t> («</a:t>
            </a:r>
            <a:r>
              <a:rPr lang="ru-RU" sz="2500" dirty="0" err="1" smtClean="0"/>
              <a:t>адроцентрична</a:t>
            </a:r>
            <a:r>
              <a:rPr lang="ru-RU" sz="2500" dirty="0" smtClean="0"/>
              <a:t> картина </a:t>
            </a:r>
            <a:r>
              <a:rPr lang="ru-RU" sz="2500" dirty="0" err="1" smtClean="0"/>
              <a:t>світу</a:t>
            </a:r>
            <a:r>
              <a:rPr lang="ru-RU" sz="2500" dirty="0" smtClean="0"/>
              <a:t>»), </a:t>
            </a:r>
            <a:r>
              <a:rPr lang="ru-RU" sz="2500" dirty="0" err="1" smtClean="0"/>
              <a:t>чоловічими</a:t>
            </a:r>
            <a:r>
              <a:rPr lang="ru-RU" sz="2500" dirty="0" smtClean="0"/>
              <a:t> </a:t>
            </a:r>
            <a:r>
              <a:rPr lang="ru-RU" sz="2500" dirty="0" err="1" smtClean="0"/>
              <a:t>засобами</a:t>
            </a:r>
            <a:r>
              <a:rPr lang="ru-RU" sz="2500" dirty="0" smtClean="0"/>
              <a:t> </a:t>
            </a:r>
            <a:r>
              <a:rPr lang="ru-RU" sz="2500" dirty="0" err="1" smtClean="0"/>
              <a:t>вираження</a:t>
            </a:r>
            <a:r>
              <a:rPr lang="ru-RU" sz="2500" dirty="0" smtClean="0"/>
              <a:t> </a:t>
            </a:r>
            <a:r>
              <a:rPr lang="ru-RU" sz="2500" dirty="0" err="1" smtClean="0"/>
              <a:t>знання</a:t>
            </a:r>
            <a:r>
              <a:rPr lang="ru-RU" sz="2500" dirty="0" smtClean="0"/>
              <a:t> («</a:t>
            </a:r>
            <a:r>
              <a:rPr lang="ru-RU" sz="2500" dirty="0" err="1" smtClean="0"/>
              <a:t>фаллогоцентризм</a:t>
            </a:r>
            <a:r>
              <a:rPr lang="ru-RU" sz="2500" dirty="0" smtClean="0"/>
              <a:t>»). </a:t>
            </a:r>
            <a:endParaRPr lang="ru-RU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32398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vi-VN" sz="3000" b="1" dirty="0"/>
              <a:t>Феміні́зм</a:t>
            </a:r>
            <a:r>
              <a:rPr lang="vi-VN" sz="3000" dirty="0"/>
              <a:t>  являє собою набір рухів та ідеологій, спрямованих на визначення, створення і захист рівних політичних, економічних і соціальних прав жінок. Це включає в себе прагнення до встановлення рівних можливостей для жінок у сфері освіти та зайнятості. Феміністка або фемініст це людина, яка є адвокатом або прихильником прав рівності жінок.</a:t>
            </a:r>
            <a:endParaRPr lang="ru-RU" sz="3000" dirty="0"/>
          </a:p>
        </p:txBody>
      </p:sp>
      <p:pic>
        <p:nvPicPr>
          <p:cNvPr id="1026" name="Picture 2" descr="http://anvictory.org/wp-content/uploads/2012/03/1205057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4984"/>
            <a:ext cx="4860032" cy="3573016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ru/8/86/Feminism_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409949"/>
            <a:ext cx="2581275" cy="3448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err="1" smtClean="0"/>
              <a:t>Передісторія</a:t>
            </a:r>
            <a:r>
              <a:rPr lang="ru-RU" b="0" dirty="0" smtClean="0"/>
              <a:t> </a:t>
            </a:r>
            <a:r>
              <a:rPr lang="ru-RU" b="0" dirty="0" err="1" smtClean="0"/>
              <a:t>феміністських</a:t>
            </a:r>
            <a:r>
              <a:rPr lang="ru-RU" b="0" dirty="0" smtClean="0"/>
              <a:t> </a:t>
            </a:r>
            <a:r>
              <a:rPr lang="ru-RU" b="0" dirty="0" err="1" smtClean="0"/>
              <a:t>ідей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92696"/>
            <a:ext cx="4716016" cy="5940088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1900" dirty="0" err="1"/>
              <a:t>Суперечки</a:t>
            </a:r>
            <a:r>
              <a:rPr lang="ru-RU" sz="1900" dirty="0"/>
              <a:t> про роль </a:t>
            </a:r>
            <a:r>
              <a:rPr lang="ru-RU" sz="1900" dirty="0" err="1"/>
              <a:t>жінки</a:t>
            </a:r>
            <a:r>
              <a:rPr lang="ru-RU" sz="1900" dirty="0"/>
              <a:t> в </a:t>
            </a:r>
            <a:r>
              <a:rPr lang="ru-RU" sz="1900" dirty="0" err="1"/>
              <a:t>суспільстві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містять</a:t>
            </a:r>
            <a:r>
              <a:rPr lang="ru-RU" sz="1900" dirty="0"/>
              <a:t> </a:t>
            </a:r>
            <a:r>
              <a:rPr lang="ru-RU" sz="1900" dirty="0" err="1"/>
              <a:t>феміністську</a:t>
            </a:r>
            <a:r>
              <a:rPr lang="ru-RU" sz="1900" dirty="0"/>
              <a:t> перспективу, </a:t>
            </a:r>
            <a:r>
              <a:rPr lang="ru-RU" sz="1900" dirty="0" err="1"/>
              <a:t>прослідковуються</a:t>
            </a:r>
            <a:r>
              <a:rPr lang="ru-RU" sz="1900" dirty="0"/>
              <a:t> </a:t>
            </a:r>
            <a:r>
              <a:rPr lang="ru-RU" sz="1900" dirty="0" err="1"/>
              <a:t>від</a:t>
            </a:r>
            <a:r>
              <a:rPr lang="ru-RU" sz="1900" dirty="0"/>
              <a:t> </a:t>
            </a:r>
            <a:r>
              <a:rPr lang="ru-RU" sz="1900" dirty="0" err="1"/>
              <a:t>епохи</a:t>
            </a:r>
            <a:r>
              <a:rPr lang="ru-RU" sz="1900" dirty="0"/>
              <a:t> так </a:t>
            </a:r>
            <a:r>
              <a:rPr lang="ru-RU" sz="1900" dirty="0" err="1"/>
              <a:t>зв</a:t>
            </a:r>
            <a:r>
              <a:rPr lang="ru-RU" sz="1900" dirty="0"/>
              <a:t>. «</a:t>
            </a:r>
            <a:r>
              <a:rPr lang="ru-RU" sz="1900" dirty="0" err="1"/>
              <a:t>високого</a:t>
            </a:r>
            <a:r>
              <a:rPr lang="ru-RU" sz="1900" dirty="0"/>
              <a:t> </a:t>
            </a:r>
            <a:r>
              <a:rPr lang="ru-RU" sz="1900" dirty="0" err="1"/>
              <a:t>середньовіччя</a:t>
            </a:r>
            <a:r>
              <a:rPr lang="ru-RU" sz="1900" dirty="0"/>
              <a:t>». </a:t>
            </a:r>
            <a:r>
              <a:rPr lang="ru-RU" sz="1900" dirty="0" err="1"/>
              <a:t>Соціальні</a:t>
            </a:r>
            <a:r>
              <a:rPr lang="ru-RU" sz="1900" dirty="0"/>
              <a:t> </a:t>
            </a:r>
            <a:r>
              <a:rPr lang="ru-RU" sz="1900" dirty="0" err="1"/>
              <a:t>передумови</a:t>
            </a:r>
            <a:r>
              <a:rPr lang="ru-RU" sz="1900" dirty="0"/>
              <a:t> </a:t>
            </a:r>
            <a:r>
              <a:rPr lang="ru-RU" sz="1900" dirty="0" err="1"/>
              <a:t>поширення</a:t>
            </a:r>
            <a:r>
              <a:rPr lang="ru-RU" sz="1900" dirty="0"/>
              <a:t> </a:t>
            </a:r>
            <a:r>
              <a:rPr lang="ru-RU" sz="1900" dirty="0" err="1"/>
              <a:t>феміністських</a:t>
            </a:r>
            <a:r>
              <a:rPr lang="ru-RU" sz="1900" dirty="0"/>
              <a:t> </a:t>
            </a:r>
            <a:r>
              <a:rPr lang="ru-RU" sz="1900" dirty="0" err="1"/>
              <a:t>ідей</a:t>
            </a:r>
            <a:r>
              <a:rPr lang="ru-RU" sz="1900" dirty="0"/>
              <a:t> </a:t>
            </a:r>
            <a:r>
              <a:rPr lang="ru-RU" sz="1900" dirty="0" err="1"/>
              <a:t>можна</a:t>
            </a:r>
            <a:r>
              <a:rPr lang="ru-RU" sz="1900" dirty="0"/>
              <a:t> </a:t>
            </a:r>
            <a:r>
              <a:rPr lang="ru-RU" sz="1900" dirty="0" err="1"/>
              <a:t>спостерігати</a:t>
            </a:r>
            <a:r>
              <a:rPr lang="ru-RU" sz="1900" dirty="0"/>
              <a:t> в </a:t>
            </a:r>
            <a:r>
              <a:rPr lang="ru-RU" sz="1900" dirty="0" err="1"/>
              <a:t>розхитуванні</a:t>
            </a:r>
            <a:r>
              <a:rPr lang="ru-RU" sz="1900" dirty="0"/>
              <a:t> </a:t>
            </a:r>
            <a:r>
              <a:rPr lang="ru-RU" sz="1900" dirty="0" err="1"/>
              <a:t>станової</a:t>
            </a:r>
            <a:r>
              <a:rPr lang="ru-RU" sz="1900" dirty="0"/>
              <a:t> </a:t>
            </a:r>
            <a:r>
              <a:rPr lang="ru-RU" sz="1900" dirty="0" err="1"/>
              <a:t>організації</a:t>
            </a:r>
            <a:r>
              <a:rPr lang="ru-RU" sz="1900" dirty="0"/>
              <a:t> феодального </a:t>
            </a:r>
            <a:r>
              <a:rPr lang="ru-RU" sz="1900" dirty="0" err="1"/>
              <a:t>суспільства</a:t>
            </a:r>
            <a:r>
              <a:rPr lang="ru-RU" sz="1900" dirty="0"/>
              <a:t> в </a:t>
            </a:r>
            <a:r>
              <a:rPr lang="ru-RU" sz="1900" dirty="0" err="1"/>
              <a:t>умовах</a:t>
            </a:r>
            <a:r>
              <a:rPr lang="ru-RU" sz="1900" dirty="0"/>
              <a:t> </a:t>
            </a:r>
            <a:r>
              <a:rPr lang="ru-RU" sz="1900" dirty="0" err="1"/>
              <a:t>зародження</a:t>
            </a:r>
            <a:r>
              <a:rPr lang="ru-RU" sz="1900" dirty="0"/>
              <a:t> </a:t>
            </a:r>
            <a:r>
              <a:rPr lang="ru-RU" sz="1900" dirty="0" err="1"/>
              <a:t>буржуазних</a:t>
            </a:r>
            <a:r>
              <a:rPr lang="ru-RU" sz="1900" dirty="0"/>
              <a:t> </a:t>
            </a:r>
            <a:r>
              <a:rPr lang="ru-RU" sz="1900" dirty="0" err="1"/>
              <a:t>стосунків</a:t>
            </a:r>
            <a:r>
              <a:rPr lang="ru-RU" sz="1900" dirty="0"/>
              <a:t>, </a:t>
            </a:r>
            <a:r>
              <a:rPr lang="ru-RU" sz="1900" dirty="0" err="1"/>
              <a:t>які</a:t>
            </a:r>
            <a:r>
              <a:rPr lang="ru-RU" sz="1900" dirty="0"/>
              <a:t> </a:t>
            </a:r>
            <a:r>
              <a:rPr lang="ru-RU" sz="1900" dirty="0" err="1"/>
              <a:t>спричинили</a:t>
            </a:r>
            <a:r>
              <a:rPr lang="ru-RU" sz="1900" dirty="0"/>
              <a:t> </a:t>
            </a:r>
            <a:r>
              <a:rPr lang="ru-RU" sz="1900" dirty="0" err="1"/>
              <a:t>залучення</a:t>
            </a:r>
            <a:r>
              <a:rPr lang="ru-RU" sz="1900" dirty="0"/>
              <a:t> </a:t>
            </a:r>
            <a:r>
              <a:rPr lang="ru-RU" sz="1900" dirty="0" err="1"/>
              <a:t>жінок</a:t>
            </a:r>
            <a:r>
              <a:rPr lang="ru-RU" sz="1900" dirty="0"/>
              <a:t> до </a:t>
            </a:r>
            <a:r>
              <a:rPr lang="ru-RU" sz="1900" dirty="0" err="1"/>
              <a:t>найманої</a:t>
            </a:r>
            <a:r>
              <a:rPr lang="ru-RU" sz="1900" dirty="0"/>
              <a:t> </a:t>
            </a:r>
            <a:r>
              <a:rPr lang="ru-RU" sz="1900" dirty="0" err="1"/>
              <a:t>праці</a:t>
            </a:r>
            <a:r>
              <a:rPr lang="ru-RU" sz="1900" dirty="0"/>
              <a:t> </a:t>
            </a:r>
            <a:r>
              <a:rPr lang="ru-RU" sz="1900" dirty="0" err="1"/>
              <a:t>і</a:t>
            </a:r>
            <a:r>
              <a:rPr lang="ru-RU" sz="1900" dirty="0"/>
              <a:t> </a:t>
            </a:r>
            <a:r>
              <a:rPr lang="ru-RU" sz="1900" dirty="0" err="1"/>
              <a:t>перетворення</a:t>
            </a:r>
            <a:r>
              <a:rPr lang="ru-RU" sz="1900" dirty="0"/>
              <a:t> </a:t>
            </a:r>
            <a:r>
              <a:rPr lang="ru-RU" sz="1900" dirty="0" err="1"/>
              <a:t>їх</a:t>
            </a:r>
            <a:r>
              <a:rPr lang="ru-RU" sz="1900" dirty="0"/>
              <a:t> у </a:t>
            </a:r>
            <a:r>
              <a:rPr lang="ru-RU" sz="1900" dirty="0" err="1"/>
              <a:t>власниць</a:t>
            </a:r>
            <a:r>
              <a:rPr lang="ru-RU" sz="1900" dirty="0"/>
              <a:t> </a:t>
            </a:r>
            <a:r>
              <a:rPr lang="ru-RU" sz="1900" dirty="0" err="1"/>
              <a:t>своїх</a:t>
            </a:r>
            <a:r>
              <a:rPr lang="ru-RU" sz="1900" dirty="0"/>
              <a:t> </a:t>
            </a:r>
            <a:r>
              <a:rPr lang="ru-RU" sz="1900" dirty="0" err="1"/>
              <a:t>робочих</a:t>
            </a:r>
            <a:r>
              <a:rPr lang="ru-RU" sz="1900" dirty="0"/>
              <a:t> рук. У </a:t>
            </a:r>
            <a:r>
              <a:rPr lang="ru-RU" sz="1900" dirty="0" err="1"/>
              <a:t>деяких</a:t>
            </a:r>
            <a:r>
              <a:rPr lang="ru-RU" sz="1900" dirty="0"/>
              <a:t> </a:t>
            </a:r>
            <a:r>
              <a:rPr lang="ru-RU" sz="1900" dirty="0" err="1"/>
              <a:t>дослідженнях</a:t>
            </a:r>
            <a:r>
              <a:rPr lang="ru-RU" sz="1900" dirty="0"/>
              <a:t> </a:t>
            </a:r>
            <a:r>
              <a:rPr lang="ru-RU" sz="1900" dirty="0" err="1"/>
              <a:t>з</a:t>
            </a:r>
            <a:r>
              <a:rPr lang="ru-RU" sz="1900" dirty="0"/>
              <a:t> </a:t>
            </a:r>
            <a:r>
              <a:rPr lang="ru-RU" sz="1900" dirty="0" err="1"/>
              <a:t>історії</a:t>
            </a:r>
            <a:r>
              <a:rPr lang="ru-RU" sz="1900" dirty="0"/>
              <a:t> </a:t>
            </a:r>
            <a:r>
              <a:rPr lang="ru-RU" sz="1900" dirty="0" err="1"/>
              <a:t>фемінізму</a:t>
            </a:r>
            <a:r>
              <a:rPr lang="ru-RU" sz="1900" dirty="0"/>
              <a:t> </a:t>
            </a:r>
            <a:r>
              <a:rPr lang="ru-RU" sz="1900" dirty="0" err="1"/>
              <a:t>витоки</a:t>
            </a:r>
            <a:r>
              <a:rPr lang="ru-RU" sz="1900" dirty="0"/>
              <a:t> </a:t>
            </a:r>
            <a:r>
              <a:rPr lang="ru-RU" sz="1900" dirty="0" err="1"/>
              <a:t>феміністської</a:t>
            </a:r>
            <a:r>
              <a:rPr lang="ru-RU" sz="1900" dirty="0"/>
              <a:t> </a:t>
            </a:r>
            <a:r>
              <a:rPr lang="ru-RU" sz="1900" dirty="0" err="1"/>
              <a:t>концепції</a:t>
            </a:r>
            <a:r>
              <a:rPr lang="ru-RU" sz="1900" dirty="0"/>
              <a:t> </a:t>
            </a:r>
            <a:r>
              <a:rPr lang="ru-RU" sz="1900" dirty="0" err="1"/>
              <a:t>пов'язують</a:t>
            </a:r>
            <a:r>
              <a:rPr lang="ru-RU" sz="1900" dirty="0"/>
              <a:t> </a:t>
            </a:r>
            <a:r>
              <a:rPr lang="ru-RU" sz="1900" dirty="0" err="1"/>
              <a:t>з</a:t>
            </a:r>
            <a:r>
              <a:rPr lang="ru-RU" sz="1900" dirty="0"/>
              <a:t> </a:t>
            </a:r>
            <a:r>
              <a:rPr lang="ru-RU" sz="1900" dirty="0" err="1"/>
              <a:t>виникненням</a:t>
            </a:r>
            <a:r>
              <a:rPr lang="ru-RU" sz="1900" dirty="0"/>
              <a:t> </a:t>
            </a:r>
            <a:r>
              <a:rPr lang="ru-RU" sz="1900" dirty="0" err="1"/>
              <a:t>плеяди</a:t>
            </a:r>
            <a:r>
              <a:rPr lang="ru-RU" sz="1900" dirty="0"/>
              <a:t> </a:t>
            </a:r>
            <a:r>
              <a:rPr lang="ru-RU" sz="1900" dirty="0" err="1"/>
              <a:t>жінок-єретичок</a:t>
            </a:r>
            <a:r>
              <a:rPr lang="ru-RU" sz="1900" dirty="0"/>
              <a:t> в </a:t>
            </a:r>
            <a:r>
              <a:rPr lang="ru-RU" sz="1900" dirty="0" err="1"/>
              <a:t>країнах</a:t>
            </a:r>
            <a:r>
              <a:rPr lang="ru-RU" sz="1900" dirty="0"/>
              <a:t> </a:t>
            </a:r>
            <a:r>
              <a:rPr lang="ru-RU" sz="1900" dirty="0" err="1"/>
              <a:t>Європи</a:t>
            </a:r>
            <a:r>
              <a:rPr lang="ru-RU" sz="1900" dirty="0"/>
              <a:t>, </a:t>
            </a:r>
            <a:r>
              <a:rPr lang="ru-RU" sz="1900" dirty="0" err="1"/>
              <a:t>які</a:t>
            </a:r>
            <a:r>
              <a:rPr lang="ru-RU" sz="1900" dirty="0"/>
              <a:t> </a:t>
            </a:r>
            <a:r>
              <a:rPr lang="ru-RU" sz="1900" dirty="0" err="1"/>
              <a:t>оголосили</a:t>
            </a:r>
            <a:r>
              <a:rPr lang="ru-RU" sz="1900" dirty="0"/>
              <a:t> </a:t>
            </a:r>
            <a:r>
              <a:rPr lang="ru-RU" sz="1900" dirty="0" err="1"/>
              <a:t>наприкінці</a:t>
            </a:r>
            <a:r>
              <a:rPr lang="ru-RU" sz="1900" dirty="0"/>
              <a:t> 13—14 ст. про </a:t>
            </a:r>
            <a:r>
              <a:rPr lang="ru-RU" sz="1900" dirty="0" err="1"/>
              <a:t>своє</a:t>
            </a:r>
            <a:r>
              <a:rPr lang="ru-RU" sz="1900" dirty="0"/>
              <a:t> право на </a:t>
            </a:r>
            <a:r>
              <a:rPr lang="ru-RU" sz="1900" dirty="0" err="1"/>
              <a:t>особливу</a:t>
            </a:r>
            <a:r>
              <a:rPr lang="ru-RU" sz="1900" dirty="0"/>
              <a:t> </a:t>
            </a:r>
            <a:r>
              <a:rPr lang="ru-RU" sz="1900" dirty="0" err="1"/>
              <a:t>інтерпретацію</a:t>
            </a:r>
            <a:r>
              <a:rPr lang="ru-RU" sz="1900" dirty="0"/>
              <a:t> </a:t>
            </a:r>
            <a:r>
              <a:rPr lang="ru-RU" sz="1900" dirty="0" err="1"/>
              <a:t>Учення</a:t>
            </a:r>
            <a:r>
              <a:rPr lang="ru-RU" sz="1900" dirty="0"/>
              <a:t> Христа, </a:t>
            </a:r>
            <a:r>
              <a:rPr lang="ru-RU" sz="1900" dirty="0" err="1"/>
              <a:t>який</a:t>
            </a:r>
            <a:r>
              <a:rPr lang="ru-RU" sz="1900" dirty="0"/>
              <a:t> </a:t>
            </a:r>
            <a:r>
              <a:rPr lang="ru-RU" sz="1900" dirty="0" err="1"/>
              <a:t>розумівся</a:t>
            </a:r>
            <a:r>
              <a:rPr lang="ru-RU" sz="1900" dirty="0"/>
              <a:t> ними як божественна суть, </a:t>
            </a:r>
            <a:r>
              <a:rPr lang="ru-RU" sz="1900" dirty="0" err="1"/>
              <a:t>що</a:t>
            </a:r>
            <a:r>
              <a:rPr lang="ru-RU" sz="1900" dirty="0"/>
              <a:t> не мала </a:t>
            </a:r>
            <a:r>
              <a:rPr lang="ru-RU" sz="1900" dirty="0" err="1"/>
              <a:t>статі</a:t>
            </a:r>
            <a:r>
              <a:rPr lang="ru-RU" sz="1900" dirty="0"/>
              <a:t> </a:t>
            </a:r>
            <a:r>
              <a:rPr lang="ru-RU" sz="1900" dirty="0" err="1"/>
              <a:t>і</a:t>
            </a:r>
            <a:r>
              <a:rPr lang="ru-RU" sz="1900" dirty="0"/>
              <a:t> </a:t>
            </a:r>
            <a:r>
              <a:rPr lang="ru-RU" sz="1900" dirty="0" err="1"/>
              <a:t>навіть</a:t>
            </a:r>
            <a:r>
              <a:rPr lang="ru-RU" sz="1900" dirty="0"/>
              <a:t> </a:t>
            </a:r>
            <a:r>
              <a:rPr lang="ru-RU" sz="1900" dirty="0" err="1"/>
              <a:t>швидше</a:t>
            </a:r>
            <a:r>
              <a:rPr lang="ru-RU" sz="1900" dirty="0"/>
              <a:t> як </a:t>
            </a:r>
            <a:r>
              <a:rPr lang="ru-RU" sz="1900" dirty="0" err="1"/>
              <a:t>жінка</a:t>
            </a:r>
            <a:r>
              <a:rPr lang="ru-RU" sz="1900" dirty="0"/>
              <a:t>, </a:t>
            </a:r>
            <a:r>
              <a:rPr lang="ru-RU" sz="1900" dirty="0" err="1"/>
              <a:t>ніж</a:t>
            </a:r>
            <a:r>
              <a:rPr lang="ru-RU" sz="1900" dirty="0"/>
              <a:t> </a:t>
            </a:r>
            <a:r>
              <a:rPr lang="ru-RU" sz="1900" dirty="0" err="1"/>
              <a:t>чоловік</a:t>
            </a:r>
            <a:r>
              <a:rPr lang="ru-RU" sz="1900" dirty="0"/>
              <a:t> (</a:t>
            </a:r>
            <a:r>
              <a:rPr lang="ru-RU" sz="1900" dirty="0" err="1"/>
              <a:t>Юліана</a:t>
            </a:r>
            <a:r>
              <a:rPr lang="ru-RU" sz="1900" dirty="0"/>
              <a:t> </a:t>
            </a:r>
            <a:r>
              <a:rPr lang="ru-RU" sz="1900" dirty="0" err="1"/>
              <a:t>Норіджська</a:t>
            </a:r>
            <a:r>
              <a:rPr lang="ru-RU" sz="1900" dirty="0"/>
              <a:t>, 14 ст.).</a:t>
            </a:r>
          </a:p>
        </p:txBody>
      </p:sp>
      <p:pic>
        <p:nvPicPr>
          <p:cNvPr id="27650" name="Picture 2" descr="Такой видели женщину первые феминист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24744"/>
            <a:ext cx="3816424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43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фемінізму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феміністського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687901"/>
            <a:ext cx="9144000" cy="317009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Початок XVIII ст. — </a:t>
            </a:r>
            <a:r>
              <a:rPr lang="ru-RU" sz="2000" dirty="0" err="1"/>
              <a:t>період</a:t>
            </a:r>
            <a:r>
              <a:rPr lang="ru-RU" sz="2000" dirty="0"/>
              <a:t> </a:t>
            </a:r>
            <a:r>
              <a:rPr lang="ru-RU" sz="2000" dirty="0" err="1"/>
              <a:t>деякого</a:t>
            </a:r>
            <a:r>
              <a:rPr lang="ru-RU" sz="2000" dirty="0"/>
              <a:t> </a:t>
            </a:r>
            <a:r>
              <a:rPr lang="ru-RU" sz="2000" dirty="0" err="1"/>
              <a:t>відступу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ідей</a:t>
            </a:r>
            <a:r>
              <a:rPr lang="ru-RU" sz="2000" dirty="0"/>
              <a:t> </a:t>
            </a:r>
            <a:r>
              <a:rPr lang="ru-RU" sz="2000" dirty="0" err="1"/>
              <a:t>жіночої</a:t>
            </a:r>
            <a:r>
              <a:rPr lang="ru-RU" sz="2000" dirty="0"/>
              <a:t> </a:t>
            </a:r>
            <a:r>
              <a:rPr lang="ru-RU" sz="2000" dirty="0" err="1"/>
              <a:t>раціональності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рівності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чоловіками</a:t>
            </a:r>
            <a:r>
              <a:rPr lang="ru-RU" sz="2000" dirty="0"/>
              <a:t>. </a:t>
            </a:r>
            <a:r>
              <a:rPr lang="ru-RU" sz="2000" dirty="0" err="1"/>
              <a:t>Особливу</a:t>
            </a:r>
            <a:r>
              <a:rPr lang="ru-RU" sz="2000" dirty="0"/>
              <a:t> </a:t>
            </a:r>
            <a:r>
              <a:rPr lang="ru-RU" sz="2000" dirty="0" err="1"/>
              <a:t>популярність</a:t>
            </a:r>
            <a:r>
              <a:rPr lang="ru-RU" sz="2000" dirty="0"/>
              <a:t> в </a:t>
            </a:r>
            <a:r>
              <a:rPr lang="ru-RU" sz="2000" dirty="0" err="1"/>
              <a:t>середовищі</a:t>
            </a:r>
            <a:r>
              <a:rPr lang="ru-RU" sz="2000" dirty="0"/>
              <a:t> </a:t>
            </a:r>
            <a:r>
              <a:rPr lang="ru-RU" sz="2000" dirty="0" err="1"/>
              <a:t>привілейованих</a:t>
            </a:r>
            <a:r>
              <a:rPr lang="ru-RU" sz="2000" dirty="0"/>
              <a:t> </a:t>
            </a:r>
            <a:r>
              <a:rPr lang="ru-RU" sz="2000" dirty="0" err="1"/>
              <a:t>класів</a:t>
            </a:r>
            <a:r>
              <a:rPr lang="ru-RU" sz="2000" dirty="0"/>
              <a:t> </a:t>
            </a:r>
            <a:r>
              <a:rPr lang="ru-RU" sz="2000" dirty="0" err="1"/>
              <a:t>отримала</a:t>
            </a:r>
            <a:r>
              <a:rPr lang="ru-RU" sz="2000" dirty="0"/>
              <a:t> </a:t>
            </a:r>
            <a:r>
              <a:rPr lang="ru-RU" sz="2000" dirty="0" err="1"/>
              <a:t>тоді</a:t>
            </a:r>
            <a:r>
              <a:rPr lang="ru-RU" sz="2000" dirty="0"/>
              <a:t> </a:t>
            </a:r>
            <a:r>
              <a:rPr lang="ru-RU" sz="2000" dirty="0" err="1"/>
              <a:t>ідея</a:t>
            </a:r>
            <a:r>
              <a:rPr lang="ru-RU" sz="2000" dirty="0"/>
              <a:t> </a:t>
            </a:r>
            <a:r>
              <a:rPr lang="ru-RU" sz="2000" dirty="0" err="1"/>
              <a:t>культивування</a:t>
            </a:r>
            <a:r>
              <a:rPr lang="ru-RU" sz="2000" dirty="0"/>
              <a:t> </a:t>
            </a:r>
            <a:r>
              <a:rPr lang="ru-RU" sz="2000" dirty="0" err="1"/>
              <a:t>жіночої</a:t>
            </a:r>
            <a:r>
              <a:rPr lang="ru-RU" sz="2000" dirty="0"/>
              <a:t> «</a:t>
            </a:r>
            <a:r>
              <a:rPr lang="ru-RU" sz="2000" dirty="0" err="1"/>
              <a:t>слабкості</a:t>
            </a:r>
            <a:r>
              <a:rPr lang="ru-RU" sz="2000" dirty="0"/>
              <a:t>» (</a:t>
            </a:r>
            <a:r>
              <a:rPr lang="ru-RU" sz="2000" dirty="0" err="1"/>
              <a:t>з'явився</a:t>
            </a:r>
            <a:r>
              <a:rPr lang="ru-RU" sz="2000" dirty="0"/>
              <a:t> </a:t>
            </a:r>
            <a:r>
              <a:rPr lang="ru-RU" sz="2000" dirty="0" err="1"/>
              <a:t>вираз</a:t>
            </a:r>
            <a:r>
              <a:rPr lang="ru-RU" sz="2000" dirty="0"/>
              <a:t> «</a:t>
            </a:r>
            <a:r>
              <a:rPr lang="ru-RU" sz="2000" dirty="0" err="1"/>
              <a:t>слабка</a:t>
            </a:r>
            <a:r>
              <a:rPr lang="ru-RU" sz="2000" dirty="0"/>
              <a:t> стать»). Але </a:t>
            </a:r>
            <a:r>
              <a:rPr lang="ru-RU" sz="2000" dirty="0" err="1"/>
              <a:t>вже</a:t>
            </a:r>
            <a:r>
              <a:rPr lang="ru-RU" sz="2000" dirty="0"/>
              <a:t> до </a:t>
            </a:r>
            <a:r>
              <a:rPr lang="ru-RU" sz="2000" dirty="0" err="1"/>
              <a:t>середини</a:t>
            </a:r>
            <a:r>
              <a:rPr lang="ru-RU" sz="2000" dirty="0"/>
              <a:t> </a:t>
            </a:r>
            <a:r>
              <a:rPr lang="ru-RU" sz="2000" dirty="0" err="1"/>
              <a:t>століття</a:t>
            </a:r>
            <a:r>
              <a:rPr lang="ru-RU" sz="2000" dirty="0"/>
              <a:t> </a:t>
            </a:r>
            <a:r>
              <a:rPr lang="ru-RU" sz="2000" dirty="0" err="1"/>
              <a:t>критичні</a:t>
            </a:r>
            <a:r>
              <a:rPr lang="ru-RU" sz="2000" dirty="0"/>
              <a:t> голоси </a:t>
            </a:r>
            <a:r>
              <a:rPr lang="ru-RU" sz="2000" dirty="0" err="1"/>
              <a:t>французьких</a:t>
            </a:r>
            <a:r>
              <a:rPr lang="ru-RU" sz="2000" dirty="0"/>
              <a:t> </a:t>
            </a:r>
            <a:r>
              <a:rPr lang="ru-RU" sz="2000" dirty="0" err="1"/>
              <a:t>просвітителів</a:t>
            </a:r>
            <a:r>
              <a:rPr lang="ru-RU" sz="2000" dirty="0"/>
              <a:t> </a:t>
            </a:r>
            <a:r>
              <a:rPr lang="ru-RU" sz="2000" dirty="0" err="1"/>
              <a:t>сприяли</a:t>
            </a:r>
            <a:r>
              <a:rPr lang="ru-RU" sz="2000" dirty="0"/>
              <a:t> </a:t>
            </a:r>
            <a:r>
              <a:rPr lang="ru-RU" sz="2000" dirty="0" err="1"/>
              <a:t>викриттю</a:t>
            </a:r>
            <a:r>
              <a:rPr lang="ru-RU" sz="2000" dirty="0"/>
              <a:t> </a:t>
            </a:r>
            <a:r>
              <a:rPr lang="ru-RU" sz="2000" dirty="0" err="1"/>
              <a:t>міфу</a:t>
            </a:r>
            <a:r>
              <a:rPr lang="ru-RU" sz="2000" dirty="0"/>
              <a:t> про </a:t>
            </a:r>
            <a:r>
              <a:rPr lang="ru-RU" sz="2000" dirty="0" err="1"/>
              <a:t>жінку</a:t>
            </a:r>
            <a:r>
              <a:rPr lang="ru-RU" sz="2000" dirty="0"/>
              <a:t> як </a:t>
            </a:r>
            <a:r>
              <a:rPr lang="ru-RU" sz="2000" dirty="0" err="1"/>
              <a:t>нерівної</a:t>
            </a:r>
            <a:r>
              <a:rPr lang="ru-RU" sz="2000" dirty="0"/>
              <a:t> </a:t>
            </a:r>
            <a:r>
              <a:rPr lang="ru-RU" sz="2000" dirty="0" err="1"/>
              <a:t>чоловіку</a:t>
            </a:r>
            <a:r>
              <a:rPr lang="ru-RU" sz="2000" dirty="0"/>
              <a:t> </a:t>
            </a:r>
            <a:r>
              <a:rPr lang="ru-RU" sz="2000" dirty="0" err="1"/>
              <a:t>істоті</a:t>
            </a:r>
            <a:r>
              <a:rPr lang="ru-RU" sz="2000" dirty="0"/>
              <a:t> «другого сорту». Вольтер </a:t>
            </a:r>
            <a:r>
              <a:rPr lang="ru-RU" sz="2000" dirty="0" err="1"/>
              <a:t>викривав</a:t>
            </a:r>
            <a:r>
              <a:rPr lang="ru-RU" sz="2000" dirty="0"/>
              <a:t> </a:t>
            </a:r>
            <a:r>
              <a:rPr lang="ru-RU" sz="2000" dirty="0" err="1"/>
              <a:t>несправедливість</a:t>
            </a:r>
            <a:r>
              <a:rPr lang="ru-RU" sz="2000" dirty="0"/>
              <a:t> </a:t>
            </a:r>
            <a:r>
              <a:rPr lang="ru-RU" sz="2000" dirty="0" err="1"/>
              <a:t>жіночої</a:t>
            </a:r>
            <a:r>
              <a:rPr lang="ru-RU" sz="2000" dirty="0"/>
              <a:t> </a:t>
            </a:r>
            <a:r>
              <a:rPr lang="ru-RU" sz="2000" dirty="0" err="1"/>
              <a:t>долі</a:t>
            </a:r>
            <a:r>
              <a:rPr lang="ru-RU" sz="2000" dirty="0"/>
              <a:t>; </a:t>
            </a:r>
            <a:r>
              <a:rPr lang="ru-RU" sz="2000" u="sng" dirty="0" err="1">
                <a:hlinkClick r:id="rId2" tooltip="Дідро"/>
              </a:rPr>
              <a:t>Дідро</a:t>
            </a:r>
            <a:r>
              <a:rPr lang="ru-RU" sz="2000" dirty="0"/>
              <a:t> </a:t>
            </a:r>
            <a:r>
              <a:rPr lang="ru-RU" sz="2000" dirty="0" err="1"/>
              <a:t>вважав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принижене</a:t>
            </a:r>
            <a:r>
              <a:rPr lang="ru-RU" sz="2000" dirty="0"/>
              <a:t> </a:t>
            </a:r>
            <a:r>
              <a:rPr lang="ru-RU" sz="2000" dirty="0" err="1"/>
              <a:t>існування</a:t>
            </a:r>
            <a:r>
              <a:rPr lang="ru-RU" sz="2000" dirty="0"/>
              <a:t> </a:t>
            </a:r>
            <a:r>
              <a:rPr lang="ru-RU" sz="2000" dirty="0" err="1"/>
              <a:t>жінки</a:t>
            </a:r>
            <a:r>
              <a:rPr lang="ru-RU" sz="2000" dirty="0"/>
              <a:t> </a:t>
            </a:r>
            <a:r>
              <a:rPr lang="ru-RU" sz="2000" dirty="0" err="1"/>
              <a:t>є</a:t>
            </a:r>
            <a:r>
              <a:rPr lang="ru-RU" sz="2000" dirty="0"/>
              <a:t> «</a:t>
            </a:r>
            <a:r>
              <a:rPr lang="ru-RU" sz="2000" dirty="0" err="1"/>
              <a:t>наслідком</a:t>
            </a:r>
            <a:r>
              <a:rPr lang="ru-RU" sz="2000" dirty="0"/>
              <a:t>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цивільних</a:t>
            </a:r>
            <a:r>
              <a:rPr lang="ru-RU" sz="2000" dirty="0"/>
              <a:t> </a:t>
            </a:r>
            <a:r>
              <a:rPr lang="ru-RU" sz="2000" dirty="0" err="1"/>
              <a:t>законів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звичаїв</a:t>
            </a:r>
            <a:r>
              <a:rPr lang="ru-RU" sz="2000" dirty="0"/>
              <a:t>». </a:t>
            </a:r>
            <a:r>
              <a:rPr lang="ru-RU" sz="2000" u="sng" dirty="0" err="1">
                <a:hlinkClick r:id="rId3" tooltip="Монтеск'є"/>
              </a:rPr>
              <a:t>Монтеск'є</a:t>
            </a:r>
            <a:r>
              <a:rPr lang="ru-RU" sz="2000" dirty="0"/>
              <a:t> писав,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жінка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повинна </a:t>
            </a:r>
            <a:r>
              <a:rPr lang="ru-RU" sz="2000" dirty="0" err="1"/>
              <a:t>брати</a:t>
            </a:r>
            <a:r>
              <a:rPr lang="ru-RU" sz="2000" dirty="0"/>
              <a:t> участь у </a:t>
            </a:r>
            <a:r>
              <a:rPr lang="ru-RU" sz="2000" dirty="0" err="1"/>
              <a:t>суспільному</a:t>
            </a:r>
            <a:r>
              <a:rPr lang="ru-RU" sz="2000" dirty="0"/>
              <a:t> </a:t>
            </a:r>
            <a:r>
              <a:rPr lang="ru-RU" sz="2000" dirty="0" err="1"/>
              <a:t>житті</a:t>
            </a:r>
            <a:r>
              <a:rPr lang="ru-RU" sz="2000" dirty="0"/>
              <a:t>; </a:t>
            </a:r>
            <a:r>
              <a:rPr lang="ru-RU" sz="2000" u="sng" dirty="0" err="1">
                <a:hlinkClick r:id="rId4" tooltip="Гельвецій"/>
              </a:rPr>
              <a:t>Гельвецій</a:t>
            </a:r>
            <a:r>
              <a:rPr lang="ru-RU" sz="2000" dirty="0"/>
              <a:t> доводив,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цивільне</a:t>
            </a:r>
            <a:r>
              <a:rPr lang="ru-RU" sz="2000" dirty="0"/>
              <a:t> «</a:t>
            </a:r>
            <a:r>
              <a:rPr lang="ru-RU" sz="2000" dirty="0" err="1"/>
              <a:t>непросвітництво</a:t>
            </a:r>
            <a:r>
              <a:rPr lang="ru-RU" sz="2000" dirty="0"/>
              <a:t> </a:t>
            </a:r>
            <a:r>
              <a:rPr lang="ru-RU" sz="2000" dirty="0" err="1"/>
              <a:t>жінок</a:t>
            </a:r>
            <a:r>
              <a:rPr lang="ru-RU" sz="2000" dirty="0"/>
              <a:t> </a:t>
            </a:r>
            <a:r>
              <a:rPr lang="ru-RU" sz="2000" dirty="0" err="1"/>
              <a:t>є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наслідком</a:t>
            </a:r>
            <a:r>
              <a:rPr lang="ru-RU" sz="2000" dirty="0"/>
              <a:t> </a:t>
            </a:r>
            <a:r>
              <a:rPr lang="ru-RU" sz="2000" dirty="0" err="1"/>
              <a:t>їхнього</a:t>
            </a:r>
            <a:r>
              <a:rPr lang="ru-RU" sz="2000" dirty="0"/>
              <a:t> </a:t>
            </a:r>
            <a:r>
              <a:rPr lang="ru-RU" sz="2000" dirty="0" err="1"/>
              <a:t>неповного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неправильного </a:t>
            </a:r>
            <a:r>
              <a:rPr lang="ru-RU" sz="2000" dirty="0" err="1"/>
              <a:t>виховання</a:t>
            </a:r>
            <a:r>
              <a:rPr lang="ru-RU" sz="2000" dirty="0" smtClean="0"/>
              <a:t>».</a:t>
            </a:r>
            <a:endParaRPr lang="ru-RU" sz="2000" dirty="0"/>
          </a:p>
        </p:txBody>
      </p:sp>
      <p:pic>
        <p:nvPicPr>
          <p:cNvPr id="5" name="Рисунок 4" descr="http://upload.wikimedia.org/wikipedia/commons/thumb/7/73/Women_suffragists_picketing_in_front_of_the_White_house.jpg/200px-Women_suffragists_picketing_in_front_of_the_White_house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980728"/>
            <a:ext cx="914400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8336"/>
          </a:xfrm>
        </p:spPr>
        <p:txBody>
          <a:bodyPr/>
          <a:lstStyle/>
          <a:p>
            <a:r>
              <a:rPr lang="ru-RU" dirty="0" err="1" smtClean="0"/>
              <a:t>Фемінізм</a:t>
            </a:r>
            <a:r>
              <a:rPr lang="ru-RU" dirty="0" smtClean="0"/>
              <a:t> «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28674" name="Picture 2" descr="http://upload.wikimedia.org/wikipedia/commons/thumb/5/5d/Leffler_-_WomensLib1970_WashingtonDC.jpg/350px-Leffler_-_WomensLib1970_WashingtonD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73016"/>
            <a:ext cx="8280920" cy="328498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2493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/>
              <a:t>Початком </a:t>
            </a:r>
            <a:r>
              <a:rPr lang="ru-RU" sz="2300" dirty="0" err="1"/>
              <a:t>організованого</a:t>
            </a:r>
            <a:r>
              <a:rPr lang="ru-RU" sz="2300" dirty="0"/>
              <a:t> </a:t>
            </a:r>
            <a:r>
              <a:rPr lang="ru-RU" sz="2300" dirty="0" err="1"/>
              <a:t>руху</a:t>
            </a:r>
            <a:r>
              <a:rPr lang="ru-RU" sz="2300" dirty="0"/>
              <a:t> </a:t>
            </a:r>
            <a:r>
              <a:rPr lang="ru-RU" sz="2300" dirty="0" err="1"/>
              <a:t>вважається</a:t>
            </a:r>
            <a:r>
              <a:rPr lang="ru-RU" sz="2300" dirty="0"/>
              <a:t> 1848 р., коли в Сенека </a:t>
            </a:r>
            <a:r>
              <a:rPr lang="ru-RU" sz="2300" dirty="0" err="1"/>
              <a:t>Фоллз</a:t>
            </a:r>
            <a:r>
              <a:rPr lang="ru-RU" sz="2300" dirty="0"/>
              <a:t> (штат </a:t>
            </a:r>
            <a:r>
              <a:rPr lang="ru-RU" sz="2300" u="sng" dirty="0">
                <a:hlinkClick r:id="rId3" tooltip="Нью-Йорк (штат)"/>
              </a:rPr>
              <a:t>Нью-Йорк</a:t>
            </a:r>
            <a:r>
              <a:rPr lang="ru-RU" sz="2300" dirty="0"/>
              <a:t>, </a:t>
            </a:r>
            <a:r>
              <a:rPr lang="ru-RU" sz="2300" u="sng" dirty="0">
                <a:hlinkClick r:id="rId4" tooltip="Сполучені Штати Америки"/>
              </a:rPr>
              <a:t>США</a:t>
            </a:r>
            <a:r>
              <a:rPr lang="ru-RU" sz="2300" dirty="0"/>
              <a:t>) </a:t>
            </a:r>
            <a:r>
              <a:rPr lang="ru-RU" sz="2300" dirty="0" err="1"/>
              <a:t>пройшов</a:t>
            </a:r>
            <a:r>
              <a:rPr lang="ru-RU" sz="2300" dirty="0"/>
              <a:t> </a:t>
            </a:r>
            <a:r>
              <a:rPr lang="ru-RU" sz="2300" dirty="0" err="1"/>
              <a:t>з'їзд</a:t>
            </a:r>
            <a:r>
              <a:rPr lang="ru-RU" sz="2300" dirty="0"/>
              <a:t> </a:t>
            </a:r>
            <a:r>
              <a:rPr lang="ru-RU" sz="2300" dirty="0" err="1"/>
              <a:t>із</a:t>
            </a:r>
            <a:r>
              <a:rPr lang="ru-RU" sz="2300" dirty="0"/>
              <a:t> </a:t>
            </a:r>
            <a:r>
              <a:rPr lang="ru-RU" sz="2300" dirty="0" err="1"/>
              <a:t>захисту</a:t>
            </a:r>
            <a:r>
              <a:rPr lang="ru-RU" sz="2300" dirty="0"/>
              <a:t> прав </a:t>
            </a:r>
            <a:r>
              <a:rPr lang="ru-RU" sz="2300" dirty="0" err="1"/>
              <a:t>жінок</a:t>
            </a:r>
            <a:r>
              <a:rPr lang="ru-RU" sz="2300" dirty="0"/>
              <a:t> </a:t>
            </a:r>
            <a:r>
              <a:rPr lang="ru-RU" sz="2300" dirty="0" err="1"/>
              <a:t>під</a:t>
            </a:r>
            <a:r>
              <a:rPr lang="ru-RU" sz="2300" dirty="0"/>
              <a:t> </a:t>
            </a:r>
            <a:r>
              <a:rPr lang="ru-RU" sz="2300" dirty="0" err="1"/>
              <a:t>гаслом</a:t>
            </a:r>
            <a:r>
              <a:rPr lang="ru-RU" sz="2300" dirty="0"/>
              <a:t> «</a:t>
            </a:r>
            <a:r>
              <a:rPr lang="ru-RU" sz="2300" dirty="0" err="1"/>
              <a:t>Усі</a:t>
            </a:r>
            <a:r>
              <a:rPr lang="ru-RU" sz="2300" dirty="0"/>
              <a:t> </a:t>
            </a:r>
            <a:r>
              <a:rPr lang="ru-RU" sz="2300" dirty="0" err="1"/>
              <a:t>жінки</a:t>
            </a:r>
            <a:r>
              <a:rPr lang="ru-RU" sz="2300" dirty="0"/>
              <a:t> </a:t>
            </a:r>
            <a:r>
              <a:rPr lang="ru-RU" sz="2300" dirty="0" err="1"/>
              <a:t>і</a:t>
            </a:r>
            <a:r>
              <a:rPr lang="ru-RU" sz="2300" dirty="0"/>
              <a:t> </a:t>
            </a:r>
            <a:r>
              <a:rPr lang="ru-RU" sz="2300" dirty="0" err="1"/>
              <a:t>чоловіки</a:t>
            </a:r>
            <a:r>
              <a:rPr lang="ru-RU" sz="2300" dirty="0"/>
              <a:t> </a:t>
            </a:r>
            <a:r>
              <a:rPr lang="ru-RU" sz="2300" dirty="0" err="1"/>
              <a:t>створені</a:t>
            </a:r>
            <a:r>
              <a:rPr lang="ru-RU" sz="2300" dirty="0"/>
              <a:t> </a:t>
            </a:r>
            <a:r>
              <a:rPr lang="ru-RU" sz="2300" dirty="0" err="1"/>
              <a:t>рівними</a:t>
            </a:r>
            <a:r>
              <a:rPr lang="ru-RU" sz="2300" dirty="0"/>
              <a:t>». У 1869 </a:t>
            </a:r>
            <a:r>
              <a:rPr lang="ru-RU" sz="2300" dirty="0" err="1"/>
              <a:t>році</a:t>
            </a:r>
            <a:r>
              <a:rPr lang="ru-RU" sz="2300" dirty="0"/>
              <a:t> Джон Стюарт </a:t>
            </a:r>
            <a:r>
              <a:rPr lang="ru-RU" sz="2300" dirty="0" err="1"/>
              <a:t>Мілл</a:t>
            </a:r>
            <a:r>
              <a:rPr lang="ru-RU" sz="2300" dirty="0"/>
              <a:t> </a:t>
            </a:r>
            <a:r>
              <a:rPr lang="ru-RU" sz="2300" dirty="0" err="1"/>
              <a:t>опублікував</a:t>
            </a:r>
            <a:r>
              <a:rPr lang="ru-RU" sz="2300" dirty="0"/>
              <a:t> свою </a:t>
            </a:r>
            <a:r>
              <a:rPr lang="ru-RU" sz="2300" dirty="0" err="1"/>
              <a:t>працю</a:t>
            </a:r>
            <a:r>
              <a:rPr lang="ru-RU" sz="2300" dirty="0"/>
              <a:t> «</a:t>
            </a:r>
            <a:r>
              <a:rPr lang="ru-RU" sz="2300" dirty="0" err="1"/>
              <a:t>Підпорядкування</a:t>
            </a:r>
            <a:r>
              <a:rPr lang="ru-RU" sz="2300" dirty="0"/>
              <a:t> </a:t>
            </a:r>
            <a:r>
              <a:rPr lang="ru-RU" sz="2300" dirty="0" err="1"/>
              <a:t>жінок</a:t>
            </a:r>
            <a:r>
              <a:rPr lang="ru-RU" sz="2300" dirty="0"/>
              <a:t>», у </a:t>
            </a:r>
            <a:r>
              <a:rPr lang="ru-RU" sz="2300" dirty="0" err="1"/>
              <a:t>якій</a:t>
            </a:r>
            <a:r>
              <a:rPr lang="ru-RU" sz="2300" dirty="0"/>
              <a:t> </a:t>
            </a:r>
            <a:r>
              <a:rPr lang="ru-RU" sz="2300" dirty="0" err="1"/>
              <a:t>відзначив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«</a:t>
            </a:r>
            <a:r>
              <a:rPr lang="ru-RU" sz="2300" dirty="0" err="1"/>
              <a:t>законодавча</a:t>
            </a:r>
            <a:r>
              <a:rPr lang="ru-RU" sz="2300" dirty="0"/>
              <a:t> </a:t>
            </a:r>
            <a:r>
              <a:rPr lang="ru-RU" sz="2300" dirty="0" err="1"/>
              <a:t>підтримка</a:t>
            </a:r>
            <a:r>
              <a:rPr lang="ru-RU" sz="2300" dirty="0"/>
              <a:t> </a:t>
            </a:r>
            <a:r>
              <a:rPr lang="ru-RU" sz="2300" dirty="0" err="1"/>
              <a:t>підпорядкування</a:t>
            </a:r>
            <a:r>
              <a:rPr lang="ru-RU" sz="2300" dirty="0"/>
              <a:t> </a:t>
            </a:r>
            <a:r>
              <a:rPr lang="ru-RU" sz="2300" dirty="0" err="1"/>
              <a:t>однієї</a:t>
            </a:r>
            <a:r>
              <a:rPr lang="ru-RU" sz="2300" dirty="0"/>
              <a:t> </a:t>
            </a:r>
            <a:r>
              <a:rPr lang="ru-RU" sz="2300" dirty="0" err="1"/>
              <a:t>статі</a:t>
            </a:r>
            <a:r>
              <a:rPr lang="ru-RU" sz="2300" dirty="0"/>
              <a:t> </a:t>
            </a:r>
            <a:r>
              <a:rPr lang="ru-RU" sz="2300" dirty="0" err="1"/>
              <a:t>іншій</a:t>
            </a:r>
            <a:r>
              <a:rPr lang="ru-RU" sz="2300" dirty="0"/>
              <a:t> — </a:t>
            </a:r>
            <a:r>
              <a:rPr lang="ru-RU" sz="2300" dirty="0" err="1"/>
              <a:t>шкідлива</a:t>
            </a:r>
            <a:r>
              <a:rPr lang="ru-RU" sz="2300" dirty="0"/>
              <a:t> </a:t>
            </a:r>
            <a:r>
              <a:rPr lang="ru-RU" sz="2300" dirty="0" err="1"/>
              <a:t>і</a:t>
            </a:r>
            <a:r>
              <a:rPr lang="ru-RU" sz="2300" dirty="0"/>
              <a:t> </a:t>
            </a:r>
            <a:r>
              <a:rPr lang="ru-RU" sz="2300" dirty="0" err="1"/>
              <a:t>є</a:t>
            </a:r>
            <a:r>
              <a:rPr lang="ru-RU" sz="2300" dirty="0"/>
              <a:t> </a:t>
            </a:r>
            <a:r>
              <a:rPr lang="ru-RU" sz="2300" dirty="0" err="1"/>
              <a:t>однією</a:t>
            </a:r>
            <a:r>
              <a:rPr lang="ru-RU" sz="2300" dirty="0"/>
              <a:t> </a:t>
            </a:r>
            <a:r>
              <a:rPr lang="ru-RU" sz="2300" dirty="0" err="1"/>
              <a:t>з</a:t>
            </a:r>
            <a:r>
              <a:rPr lang="ru-RU" sz="2300" dirty="0"/>
              <a:t> </a:t>
            </a:r>
            <a:r>
              <a:rPr lang="ru-RU" sz="2300" dirty="0" err="1"/>
              <a:t>головних</a:t>
            </a:r>
            <a:r>
              <a:rPr lang="ru-RU" sz="2300" dirty="0"/>
              <a:t> </a:t>
            </a:r>
            <a:r>
              <a:rPr lang="ru-RU" sz="2300" dirty="0" err="1"/>
              <a:t>перешкод</a:t>
            </a:r>
            <a:r>
              <a:rPr lang="ru-RU" sz="2300" dirty="0"/>
              <a:t> на шляху до </a:t>
            </a:r>
            <a:r>
              <a:rPr lang="ru-RU" sz="2300" dirty="0" err="1"/>
              <a:t>загальнолюдського</a:t>
            </a:r>
            <a:r>
              <a:rPr lang="ru-RU" sz="2300" dirty="0"/>
              <a:t> </a:t>
            </a:r>
            <a:r>
              <a:rPr lang="ru-RU" sz="2300" dirty="0" err="1"/>
              <a:t>удосконалення</a:t>
            </a:r>
            <a:r>
              <a:rPr lang="ru-RU" sz="2300" dirty="0"/>
              <a:t>».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958"/>
          </a:xfrm>
        </p:spPr>
        <p:txBody>
          <a:bodyPr/>
          <a:lstStyle/>
          <a:p>
            <a:r>
              <a:rPr lang="ru-RU" dirty="0" err="1" smtClean="0"/>
              <a:t>Анархо-фемінізм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92696"/>
            <a:ext cx="5868144" cy="6165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err="1"/>
              <a:t>Своєрідною</a:t>
            </a:r>
            <a:r>
              <a:rPr lang="ru-RU" sz="2300" dirty="0"/>
              <a:t> </a:t>
            </a:r>
            <a:r>
              <a:rPr lang="ru-RU" sz="2300" dirty="0" err="1"/>
              <a:t>течією</a:t>
            </a:r>
            <a:r>
              <a:rPr lang="ru-RU" sz="2300" dirty="0"/>
              <a:t> у </a:t>
            </a:r>
            <a:r>
              <a:rPr lang="ru-RU" sz="2300" dirty="0" err="1"/>
              <a:t>фемінізмі</a:t>
            </a:r>
            <a:r>
              <a:rPr lang="ru-RU" sz="2300" dirty="0"/>
              <a:t> початку 20 ст. </a:t>
            </a:r>
            <a:r>
              <a:rPr lang="ru-RU" sz="2300" dirty="0" err="1"/>
              <a:t>були</a:t>
            </a:r>
            <a:r>
              <a:rPr lang="ru-RU" sz="2300" dirty="0"/>
              <a:t> </a:t>
            </a:r>
            <a:r>
              <a:rPr lang="ru-RU" sz="2300" dirty="0" err="1"/>
              <a:t>анархо-феміністські</a:t>
            </a:r>
            <a:r>
              <a:rPr lang="ru-RU" sz="2300" dirty="0"/>
              <a:t> </a:t>
            </a:r>
            <a:r>
              <a:rPr lang="ru-RU" sz="2300" dirty="0" err="1"/>
              <a:t>організації</a:t>
            </a:r>
            <a:r>
              <a:rPr lang="ru-RU" sz="2300" dirty="0"/>
              <a:t>. Теоретиком </a:t>
            </a:r>
            <a:r>
              <a:rPr lang="ru-RU" sz="2300" dirty="0" err="1"/>
              <a:t>анархо-фемінізму</a:t>
            </a:r>
            <a:r>
              <a:rPr lang="ru-RU" sz="2300" dirty="0"/>
              <a:t> </a:t>
            </a:r>
            <a:r>
              <a:rPr lang="ru-RU" sz="2300" dirty="0" err="1"/>
              <a:t>вважається</a:t>
            </a:r>
            <a:r>
              <a:rPr lang="ru-RU" sz="2300" dirty="0"/>
              <a:t> американка </a:t>
            </a:r>
            <a:r>
              <a:rPr lang="ru-RU" sz="2300" dirty="0" err="1"/>
              <a:t>Ема</a:t>
            </a:r>
            <a:r>
              <a:rPr lang="ru-RU" sz="2300" dirty="0"/>
              <a:t> </a:t>
            </a:r>
            <a:r>
              <a:rPr lang="ru-RU" sz="2300" dirty="0" err="1"/>
              <a:t>Голдман</a:t>
            </a:r>
            <a:r>
              <a:rPr lang="ru-RU" sz="2300" dirty="0"/>
              <a:t> («</a:t>
            </a:r>
            <a:r>
              <a:rPr lang="ru-RU" sz="2300" dirty="0" err="1"/>
              <a:t>Червона</a:t>
            </a:r>
            <a:r>
              <a:rPr lang="ru-RU" sz="2300" dirty="0"/>
              <a:t> </a:t>
            </a:r>
            <a:r>
              <a:rPr lang="ru-RU" sz="2300" dirty="0" err="1"/>
              <a:t>Ема</a:t>
            </a:r>
            <a:r>
              <a:rPr lang="ru-RU" sz="2300" dirty="0"/>
              <a:t>»), яка </a:t>
            </a:r>
            <a:r>
              <a:rPr lang="ru-RU" sz="2300" dirty="0" err="1"/>
              <a:t>вважала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жінку</a:t>
            </a:r>
            <a:r>
              <a:rPr lang="ru-RU" sz="2300" dirty="0"/>
              <a:t> </a:t>
            </a:r>
            <a:r>
              <a:rPr lang="ru-RU" sz="2300" dirty="0" err="1"/>
              <a:t>визволяє</a:t>
            </a:r>
            <a:r>
              <a:rPr lang="ru-RU" sz="2300" dirty="0"/>
              <a:t> не право голосу </a:t>
            </a:r>
            <a:r>
              <a:rPr lang="ru-RU" sz="2300" dirty="0" err="1"/>
              <a:t>або</a:t>
            </a:r>
            <a:r>
              <a:rPr lang="ru-RU" sz="2300" dirty="0"/>
              <a:t> право </a:t>
            </a:r>
            <a:r>
              <a:rPr lang="ru-RU" sz="2300" dirty="0" err="1"/>
              <a:t>вибору</a:t>
            </a:r>
            <a:r>
              <a:rPr lang="ru-RU" sz="2300" dirty="0"/>
              <a:t> </a:t>
            </a:r>
            <a:r>
              <a:rPr lang="ru-RU" sz="2300" dirty="0" err="1"/>
              <a:t>роботи</a:t>
            </a:r>
            <a:r>
              <a:rPr lang="ru-RU" sz="2300" dirty="0"/>
              <a:t>, а </a:t>
            </a:r>
            <a:r>
              <a:rPr lang="ru-RU" sz="2300" dirty="0" err="1"/>
              <a:t>особиста</a:t>
            </a:r>
            <a:r>
              <a:rPr lang="ru-RU" sz="2300" dirty="0"/>
              <a:t> </a:t>
            </a:r>
            <a:r>
              <a:rPr lang="ru-RU" sz="2300" dirty="0" err="1"/>
              <a:t>самостійність</a:t>
            </a:r>
            <a:r>
              <a:rPr lang="ru-RU" sz="2300" dirty="0"/>
              <a:t>, </a:t>
            </a:r>
            <a:r>
              <a:rPr lang="ru-RU" sz="2300" dirty="0" err="1"/>
              <a:t>психологічна</a:t>
            </a:r>
            <a:r>
              <a:rPr lang="ru-RU" sz="2300" dirty="0"/>
              <a:t> </a:t>
            </a:r>
            <a:r>
              <a:rPr lang="ru-RU" sz="2300" dirty="0" err="1"/>
              <a:t>незалежність</a:t>
            </a:r>
            <a:r>
              <a:rPr lang="ru-RU" sz="2300" dirty="0"/>
              <a:t> </a:t>
            </a:r>
            <a:r>
              <a:rPr lang="ru-RU" sz="2300" dirty="0" err="1"/>
              <a:t>і</a:t>
            </a:r>
            <a:r>
              <a:rPr lang="ru-RU" sz="2300" dirty="0"/>
              <a:t> свобода </a:t>
            </a:r>
            <a:r>
              <a:rPr lang="ru-RU" sz="2300" dirty="0" err="1"/>
              <a:t>від</a:t>
            </a:r>
            <a:r>
              <a:rPr lang="ru-RU" sz="2300" dirty="0"/>
              <a:t> норм «</a:t>
            </a:r>
            <a:r>
              <a:rPr lang="ru-RU" sz="2300" dirty="0" err="1"/>
              <a:t>загальноприйнятої</a:t>
            </a:r>
            <a:r>
              <a:rPr lang="ru-RU" sz="2300" dirty="0"/>
              <a:t> </a:t>
            </a:r>
            <a:r>
              <a:rPr lang="ru-RU" sz="2300" dirty="0" err="1"/>
              <a:t>моральності</a:t>
            </a:r>
            <a:r>
              <a:rPr lang="ru-RU" sz="2300" dirty="0"/>
              <a:t>». </a:t>
            </a:r>
            <a:r>
              <a:rPr lang="ru-RU" sz="2300" dirty="0" err="1"/>
              <a:t>Анархістська</a:t>
            </a:r>
            <a:r>
              <a:rPr lang="ru-RU" sz="2300" dirty="0"/>
              <a:t> критика Е. </a:t>
            </a:r>
            <a:r>
              <a:rPr lang="ru-RU" sz="2300" dirty="0" err="1"/>
              <a:t>Голдман</a:t>
            </a:r>
            <a:r>
              <a:rPr lang="ru-RU" sz="2300" dirty="0"/>
              <a:t> </a:t>
            </a:r>
            <a:r>
              <a:rPr lang="ru-RU" sz="2300" dirty="0" err="1"/>
              <a:t>поширювалася</a:t>
            </a:r>
            <a:r>
              <a:rPr lang="ru-RU" sz="2300" dirty="0"/>
              <a:t> на </a:t>
            </a:r>
            <a:r>
              <a:rPr lang="ru-RU" sz="2300" dirty="0" err="1"/>
              <a:t>сім'ю</a:t>
            </a:r>
            <a:r>
              <a:rPr lang="ru-RU" sz="2300" dirty="0"/>
              <a:t> </a:t>
            </a:r>
            <a:r>
              <a:rPr lang="ru-RU" sz="2300" dirty="0" err="1"/>
              <a:t>і</a:t>
            </a:r>
            <a:r>
              <a:rPr lang="ru-RU" sz="2300" dirty="0"/>
              <a:t> материнство: </a:t>
            </a:r>
            <a:r>
              <a:rPr lang="ru-RU" sz="2300" dirty="0" err="1"/>
              <a:t>їх</a:t>
            </a:r>
            <a:r>
              <a:rPr lang="ru-RU" sz="2300" dirty="0"/>
              <a:t> вона </a:t>
            </a:r>
            <a:r>
              <a:rPr lang="ru-RU" sz="2300" dirty="0" err="1"/>
              <a:t>вважала</a:t>
            </a:r>
            <a:r>
              <a:rPr lang="ru-RU" sz="2300" dirty="0"/>
              <a:t> </a:t>
            </a:r>
            <a:r>
              <a:rPr lang="ru-RU" sz="2300" dirty="0" err="1"/>
              <a:t>основними</a:t>
            </a:r>
            <a:r>
              <a:rPr lang="ru-RU" sz="2300" dirty="0"/>
              <a:t> </a:t>
            </a:r>
            <a:r>
              <a:rPr lang="ru-RU" sz="2300" dirty="0" err="1"/>
              <a:t>обмежувачами</a:t>
            </a:r>
            <a:r>
              <a:rPr lang="ru-RU" sz="2300" dirty="0"/>
              <a:t> </a:t>
            </a:r>
            <a:r>
              <a:rPr lang="ru-RU" sz="2300" dirty="0" err="1"/>
              <a:t>сексуальної</a:t>
            </a:r>
            <a:r>
              <a:rPr lang="ru-RU" sz="2300" dirty="0"/>
              <a:t> </a:t>
            </a:r>
            <a:r>
              <a:rPr lang="ru-RU" sz="2300" dirty="0" err="1"/>
              <a:t>свободи</a:t>
            </a:r>
            <a:r>
              <a:rPr lang="ru-RU" sz="2300" dirty="0"/>
              <a:t> </a:t>
            </a:r>
            <a:r>
              <a:rPr lang="ru-RU" sz="2300" dirty="0" err="1"/>
              <a:t>жінки</a:t>
            </a:r>
            <a:r>
              <a:rPr lang="ru-RU" sz="2300" dirty="0"/>
              <a:t>. Тому </a:t>
            </a:r>
            <a:r>
              <a:rPr lang="ru-RU" sz="2300" dirty="0" err="1"/>
              <a:t>анархо-фемінізм</a:t>
            </a:r>
            <a:r>
              <a:rPr lang="ru-RU" sz="2300" dirty="0"/>
              <a:t> — </a:t>
            </a:r>
            <a:r>
              <a:rPr lang="ru-RU" sz="2300" dirty="0" err="1"/>
              <a:t>напрямок</a:t>
            </a:r>
            <a:r>
              <a:rPr lang="ru-RU" sz="2300" dirty="0"/>
              <a:t> </a:t>
            </a:r>
            <a:r>
              <a:rPr lang="ru-RU" sz="2300" dirty="0" err="1"/>
              <a:t>фемінізму</a:t>
            </a:r>
            <a:r>
              <a:rPr lang="ru-RU" sz="2300" dirty="0"/>
              <a:t>, </a:t>
            </a:r>
            <a:r>
              <a:rPr lang="ru-RU" sz="2300" dirty="0" err="1"/>
              <a:t>який</a:t>
            </a:r>
            <a:r>
              <a:rPr lang="ru-RU" sz="2300" dirty="0"/>
              <a:t> </a:t>
            </a:r>
            <a:r>
              <a:rPr lang="ru-RU" sz="2300" dirty="0" err="1"/>
              <a:t>проголошує</a:t>
            </a:r>
            <a:r>
              <a:rPr lang="ru-RU" sz="2300" dirty="0"/>
              <a:t> </a:t>
            </a:r>
            <a:r>
              <a:rPr lang="ru-RU" sz="2300" dirty="0" err="1"/>
              <a:t>боротьбу</a:t>
            </a:r>
            <a:r>
              <a:rPr lang="ru-RU" sz="2300" dirty="0"/>
              <a:t> </a:t>
            </a:r>
            <a:r>
              <a:rPr lang="ru-RU" sz="2300" dirty="0" err="1"/>
              <a:t>з</a:t>
            </a:r>
            <a:r>
              <a:rPr lang="ru-RU" sz="2300" dirty="0"/>
              <a:t> нормами </a:t>
            </a:r>
            <a:r>
              <a:rPr lang="ru-RU" sz="2300" dirty="0" err="1"/>
              <a:t>загальноприйнятої</a:t>
            </a:r>
            <a:r>
              <a:rPr lang="ru-RU" sz="2300" dirty="0"/>
              <a:t> </a:t>
            </a:r>
            <a:r>
              <a:rPr lang="ru-RU" sz="2300" dirty="0" err="1"/>
              <a:t>моральності</a:t>
            </a:r>
            <a:r>
              <a:rPr lang="ru-RU" sz="2300" dirty="0"/>
              <a:t> та </a:t>
            </a:r>
            <a:r>
              <a:rPr lang="ru-RU" sz="2300" dirty="0" err="1"/>
              <a:t>інститутом</a:t>
            </a:r>
            <a:r>
              <a:rPr lang="ru-RU" sz="2300" dirty="0"/>
              <a:t> </a:t>
            </a:r>
            <a:r>
              <a:rPr lang="ru-RU" sz="2300" dirty="0" err="1"/>
              <a:t>сім'ї</a:t>
            </a:r>
            <a:r>
              <a:rPr lang="ru-RU" sz="2300" dirty="0"/>
              <a:t>, </a:t>
            </a:r>
            <a:r>
              <a:rPr lang="ru-RU" sz="2300" dirty="0" err="1"/>
              <a:t>які</a:t>
            </a:r>
            <a:r>
              <a:rPr lang="ru-RU" sz="2300" dirty="0"/>
              <a:t> </a:t>
            </a:r>
            <a:r>
              <a:rPr lang="ru-RU" sz="2300" dirty="0" err="1"/>
              <a:t>є</a:t>
            </a:r>
            <a:r>
              <a:rPr lang="ru-RU" sz="2300" dirty="0"/>
              <a:t> </a:t>
            </a:r>
            <a:r>
              <a:rPr lang="ru-RU" sz="2300" dirty="0" err="1"/>
              <a:t>основними</a:t>
            </a:r>
            <a:r>
              <a:rPr lang="ru-RU" sz="2300" dirty="0"/>
              <a:t> </a:t>
            </a:r>
            <a:r>
              <a:rPr lang="ru-RU" sz="2300" dirty="0" err="1"/>
              <a:t>засобами</a:t>
            </a:r>
            <a:r>
              <a:rPr lang="ru-RU" sz="2300" dirty="0"/>
              <a:t> </a:t>
            </a:r>
            <a:r>
              <a:rPr lang="ru-RU" sz="2300" dirty="0" err="1"/>
              <a:t>обмеження</a:t>
            </a:r>
            <a:r>
              <a:rPr lang="ru-RU" sz="2300" dirty="0"/>
              <a:t> </a:t>
            </a:r>
            <a:r>
              <a:rPr lang="ru-RU" sz="2300" dirty="0" err="1"/>
              <a:t>свободи</a:t>
            </a:r>
            <a:r>
              <a:rPr lang="ru-RU" sz="2300" dirty="0"/>
              <a:t> </a:t>
            </a:r>
            <a:r>
              <a:rPr lang="ru-RU" sz="2300" dirty="0" err="1"/>
              <a:t>жінки</a:t>
            </a:r>
            <a:endParaRPr lang="ru-RU" sz="2300" dirty="0"/>
          </a:p>
        </p:txBody>
      </p:sp>
      <p:pic>
        <p:nvPicPr>
          <p:cNvPr id="30722" name="Picture 2" descr="http://cs4790.vk.me/g1144681/a_c5a7b1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052736"/>
            <a:ext cx="3275856" cy="5274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50"/>
          </a:xfrm>
        </p:spPr>
        <p:txBody>
          <a:bodyPr/>
          <a:lstStyle/>
          <a:p>
            <a:r>
              <a:rPr lang="ru-RU" dirty="0" err="1" smtClean="0"/>
              <a:t>Фемінізми</a:t>
            </a:r>
            <a:r>
              <a:rPr lang="ru-RU" dirty="0" smtClean="0"/>
              <a:t> «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92696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Другої</a:t>
            </a:r>
            <a:r>
              <a:rPr lang="ru-RU" sz="2400" dirty="0"/>
              <a:t> </a:t>
            </a:r>
            <a:r>
              <a:rPr lang="ru-RU" sz="2400" dirty="0" err="1"/>
              <a:t>світової</a:t>
            </a:r>
            <a:r>
              <a:rPr lang="ru-RU" sz="2400" dirty="0"/>
              <a:t> </a:t>
            </a:r>
            <a:r>
              <a:rPr lang="ru-RU" sz="2400" dirty="0" err="1"/>
              <a:t>війни</a:t>
            </a:r>
            <a:r>
              <a:rPr lang="ru-RU" sz="2400" dirty="0"/>
              <a:t> </a:t>
            </a:r>
            <a:r>
              <a:rPr lang="ru-RU" sz="2400" dirty="0" err="1"/>
              <a:t>однією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важливих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 </a:t>
            </a:r>
            <a:r>
              <a:rPr lang="ru-RU" sz="2400" dirty="0" err="1"/>
              <a:t>жіночого</a:t>
            </a:r>
            <a:r>
              <a:rPr lang="ru-RU" sz="2400" dirty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 </a:t>
            </a:r>
            <a:r>
              <a:rPr lang="ru-RU" sz="2400" dirty="0" err="1"/>
              <a:t>стає</a:t>
            </a:r>
            <a:r>
              <a:rPr lang="ru-RU" sz="2400" dirty="0"/>
              <a:t> </a:t>
            </a:r>
            <a:r>
              <a:rPr lang="ru-RU" sz="2400" dirty="0" err="1"/>
              <a:t>боротьба</a:t>
            </a:r>
            <a:r>
              <a:rPr lang="ru-RU" sz="2400" dirty="0"/>
              <a:t> за </a:t>
            </a:r>
            <a:r>
              <a:rPr lang="ru-RU" sz="2400" dirty="0" err="1"/>
              <a:t>фактичну</a:t>
            </a:r>
            <a:r>
              <a:rPr lang="ru-RU" sz="2400" dirty="0"/>
              <a:t> </a:t>
            </a:r>
            <a:r>
              <a:rPr lang="ru-RU" sz="2400" dirty="0" err="1"/>
              <a:t>реалізацію</a:t>
            </a:r>
            <a:r>
              <a:rPr lang="ru-RU" sz="2400" dirty="0"/>
              <a:t> прав </a:t>
            </a:r>
            <a:r>
              <a:rPr lang="ru-RU" sz="2400" dirty="0" err="1"/>
              <a:t>жінок</a:t>
            </a:r>
            <a:r>
              <a:rPr lang="ru-RU" sz="2400" dirty="0"/>
              <a:t>, </a:t>
            </a:r>
            <a:r>
              <a:rPr lang="ru-RU" sz="2400" dirty="0" err="1"/>
              <a:t>визнаних</a:t>
            </a:r>
            <a:r>
              <a:rPr lang="ru-RU" sz="2400" dirty="0"/>
              <a:t> на </a:t>
            </a:r>
            <a:r>
              <a:rPr lang="ru-RU" sz="2400" dirty="0" err="1"/>
              <a:t>законодавчому</a:t>
            </a:r>
            <a:r>
              <a:rPr lang="ru-RU" sz="2400" dirty="0"/>
              <a:t> </a:t>
            </a:r>
            <a:r>
              <a:rPr lang="ru-RU" sz="2400" dirty="0" err="1"/>
              <a:t>рівні</a:t>
            </a:r>
            <a:r>
              <a:rPr lang="ru-RU" sz="2400" dirty="0"/>
              <a:t>.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протестних</a:t>
            </a:r>
            <a:r>
              <a:rPr lang="ru-RU" sz="2400" dirty="0"/>
              <a:t> </a:t>
            </a:r>
            <a:r>
              <a:rPr lang="ru-RU" sz="2400" dirty="0" err="1"/>
              <a:t>виступів</a:t>
            </a:r>
            <a:r>
              <a:rPr lang="ru-RU" sz="2400" dirty="0"/>
              <a:t> 60-70-х </a:t>
            </a:r>
            <a:r>
              <a:rPr lang="ru-RU" sz="2400" dirty="0" err="1"/>
              <a:t>рр</a:t>
            </a:r>
            <a:r>
              <a:rPr lang="ru-RU" sz="2400" dirty="0"/>
              <a:t>. </a:t>
            </a:r>
            <a:r>
              <a:rPr lang="ru-RU" sz="2400" dirty="0" err="1"/>
              <a:t>в</a:t>
            </a:r>
            <a:r>
              <a:rPr lang="ru-RU" sz="2400" u="sng" dirty="0" err="1">
                <a:hlinkClick r:id="rId2" tooltip="Сполучені Штати Америки"/>
              </a:rPr>
              <a:t>США</a:t>
            </a:r>
            <a:r>
              <a:rPr lang="ru-RU" sz="2400" dirty="0"/>
              <a:t> </a:t>
            </a:r>
            <a:r>
              <a:rPr lang="ru-RU" sz="2400" dirty="0" err="1"/>
              <a:t>і</a:t>
            </a:r>
            <a:r>
              <a:rPr lang="ru-RU" sz="2400" dirty="0"/>
              <a:t> </a:t>
            </a:r>
            <a:r>
              <a:rPr lang="ru-RU" sz="2400" u="sng" dirty="0" err="1">
                <a:hlinkClick r:id="rId3" tooltip="Європа"/>
              </a:rPr>
              <a:t>Європі</a:t>
            </a:r>
            <a:r>
              <a:rPr lang="ru-RU" sz="2400" dirty="0"/>
              <a:t> </a:t>
            </a:r>
            <a:r>
              <a:rPr lang="ru-RU" sz="2400" dirty="0" err="1"/>
              <a:t>феміністський</a:t>
            </a:r>
            <a:r>
              <a:rPr lang="ru-RU" sz="2400" dirty="0"/>
              <a:t>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стає</a:t>
            </a:r>
            <a:r>
              <a:rPr lang="ru-RU" sz="2400" dirty="0"/>
              <a:t> </a:t>
            </a:r>
            <a:r>
              <a:rPr lang="ru-RU" sz="2400" dirty="0" err="1"/>
              <a:t>масовим</a:t>
            </a:r>
            <a:r>
              <a:rPr lang="ru-RU" sz="2400" dirty="0"/>
              <a:t> </a:t>
            </a:r>
            <a:r>
              <a:rPr lang="ru-RU" sz="2400" dirty="0" err="1"/>
              <a:t>явищем</a:t>
            </a:r>
            <a:r>
              <a:rPr lang="ru-RU" sz="2400" dirty="0"/>
              <a:t> («друга </a:t>
            </a:r>
            <a:r>
              <a:rPr lang="ru-RU" sz="2400" dirty="0" err="1"/>
              <a:t>хвиля</a:t>
            </a:r>
            <a:r>
              <a:rPr lang="ru-RU" sz="2400" dirty="0"/>
              <a:t>»). [1] Основоположницею </a:t>
            </a:r>
            <a:r>
              <a:rPr lang="ru-RU" sz="2400" dirty="0" err="1"/>
              <a:t>і</a:t>
            </a:r>
            <a:r>
              <a:rPr lang="ru-RU" sz="2400" dirty="0"/>
              <a:t> теоретиком «</a:t>
            </a:r>
            <a:r>
              <a:rPr lang="ru-RU" sz="2400" dirty="0" err="1"/>
              <a:t>другої</a:t>
            </a:r>
            <a:r>
              <a:rPr lang="ru-RU" sz="2400" dirty="0"/>
              <a:t> </a:t>
            </a:r>
            <a:r>
              <a:rPr lang="ru-RU" sz="2400" dirty="0" err="1"/>
              <a:t>хвилі</a:t>
            </a:r>
            <a:r>
              <a:rPr lang="ru-RU" sz="2400" dirty="0"/>
              <a:t>» стала </a:t>
            </a:r>
            <a:r>
              <a:rPr lang="ru-RU" sz="2400" u="sng" dirty="0" err="1">
                <a:hlinkClick r:id="rId4" tooltip="Сімона де Бовуар"/>
              </a:rPr>
              <a:t>Сімона</a:t>
            </a:r>
            <a:r>
              <a:rPr lang="ru-RU" sz="2400" u="sng" dirty="0">
                <a:hlinkClick r:id="rId4" tooltip="Сімона де Бовуар"/>
              </a:rPr>
              <a:t> де Бовуар</a:t>
            </a:r>
            <a:r>
              <a:rPr lang="ru-RU" sz="2400" dirty="0"/>
              <a:t> — </a:t>
            </a:r>
            <a:r>
              <a:rPr lang="ru-RU" sz="2400" dirty="0" err="1"/>
              <a:t>французька</a:t>
            </a:r>
            <a:r>
              <a:rPr lang="ru-RU" sz="2400" dirty="0"/>
              <a:t> </a:t>
            </a:r>
            <a:r>
              <a:rPr lang="ru-RU" sz="2400" dirty="0" err="1"/>
              <a:t>філософіня-екзістенциалістка</a:t>
            </a:r>
            <a:r>
              <a:rPr lang="ru-RU" sz="2400" dirty="0"/>
              <a:t>, </a:t>
            </a:r>
            <a:r>
              <a:rPr lang="ru-RU" sz="2400" dirty="0" err="1"/>
              <a:t>авторка</a:t>
            </a:r>
            <a:r>
              <a:rPr lang="ru-RU" sz="2400" dirty="0"/>
              <a:t> книги «Друга стать» (1949). Вона не </a:t>
            </a:r>
            <a:r>
              <a:rPr lang="ru-RU" sz="2400" dirty="0" err="1"/>
              <a:t>вважала</a:t>
            </a:r>
            <a:r>
              <a:rPr lang="ru-RU" sz="2400" dirty="0"/>
              <a:t> себе </a:t>
            </a:r>
            <a:r>
              <a:rPr lang="ru-RU" sz="2400" dirty="0" err="1"/>
              <a:t>феміністкою</a:t>
            </a:r>
            <a:r>
              <a:rPr lang="ru-RU" sz="2400" dirty="0"/>
              <a:t>. </a:t>
            </a:r>
          </a:p>
        </p:txBody>
      </p:sp>
      <p:pic>
        <p:nvPicPr>
          <p:cNvPr id="31746" name="Picture 2" descr="http://commons.com.ua/wp-content/uploads/2013/10/feminis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717032"/>
            <a:ext cx="9144000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958"/>
          </a:xfrm>
        </p:spPr>
        <p:txBody>
          <a:bodyPr/>
          <a:lstStyle/>
          <a:p>
            <a:r>
              <a:rPr lang="ru-RU" dirty="0" err="1" smtClean="0"/>
              <a:t>Ліберальний</a:t>
            </a:r>
            <a:r>
              <a:rPr lang="ru-RU" dirty="0" smtClean="0"/>
              <a:t> </a:t>
            </a:r>
            <a:r>
              <a:rPr lang="ru-RU" dirty="0" err="1" smtClean="0"/>
              <a:t>фемінізм</a:t>
            </a:r>
            <a:endParaRPr lang="ru-RU" dirty="0"/>
          </a:p>
        </p:txBody>
      </p:sp>
      <p:pic>
        <p:nvPicPr>
          <p:cNvPr id="32770" name="Picture 2" descr="http://poslezavtra.be/uploads/images/00/02/50/2012/11/09/29af8e51c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3635896" cy="36480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635896" y="764704"/>
            <a:ext cx="5508104" cy="609329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500" dirty="0" err="1"/>
              <a:t>Ліберальний</a:t>
            </a:r>
            <a:r>
              <a:rPr lang="ru-RU" sz="2500" dirty="0"/>
              <a:t> </a:t>
            </a:r>
            <a:r>
              <a:rPr lang="ru-RU" sz="2500" dirty="0" err="1"/>
              <a:t>фемінізм</a:t>
            </a:r>
            <a:r>
              <a:rPr lang="ru-RU" sz="2500" dirty="0"/>
              <a:t> </a:t>
            </a:r>
            <a:r>
              <a:rPr lang="ru-RU" sz="2500" dirty="0" err="1"/>
              <a:t>й</a:t>
            </a:r>
            <a:r>
              <a:rPr lang="ru-RU" sz="2500" dirty="0"/>
              <a:t> </a:t>
            </a:r>
            <a:r>
              <a:rPr lang="ru-RU" sz="2500" dirty="0" err="1"/>
              <a:t>досі</a:t>
            </a:r>
            <a:r>
              <a:rPr lang="ru-RU" sz="2500" dirty="0"/>
              <a:t> </a:t>
            </a:r>
            <a:r>
              <a:rPr lang="ru-RU" sz="2500" dirty="0" err="1"/>
              <a:t>має</a:t>
            </a:r>
            <a:r>
              <a:rPr lang="ru-RU" sz="2500" dirty="0"/>
              <a:t> </a:t>
            </a:r>
            <a:r>
              <a:rPr lang="ru-RU" sz="2500" dirty="0" err="1"/>
              <a:t>найбільшу</a:t>
            </a:r>
            <a:r>
              <a:rPr lang="ru-RU" sz="2500" dirty="0"/>
              <a:t> </a:t>
            </a:r>
            <a:r>
              <a:rPr lang="ru-RU" sz="2500" dirty="0" err="1"/>
              <a:t>кількість</a:t>
            </a:r>
            <a:r>
              <a:rPr lang="ru-RU" sz="2500" dirty="0"/>
              <a:t> </a:t>
            </a:r>
            <a:r>
              <a:rPr lang="ru-RU" sz="2500" dirty="0" err="1"/>
              <a:t>прихильників</a:t>
            </a:r>
            <a:r>
              <a:rPr lang="ru-RU" sz="2500" dirty="0"/>
              <a:t>. </a:t>
            </a:r>
            <a:r>
              <a:rPr lang="ru-RU" sz="2500" dirty="0" err="1"/>
              <a:t>Його</a:t>
            </a:r>
            <a:r>
              <a:rPr lang="ru-RU" sz="2500" dirty="0"/>
              <a:t> </a:t>
            </a:r>
            <a:r>
              <a:rPr lang="ru-RU" sz="2500" dirty="0" err="1"/>
              <a:t>відродження</a:t>
            </a:r>
            <a:r>
              <a:rPr lang="ru-RU" sz="2500" dirty="0"/>
              <a:t> </a:t>
            </a:r>
            <a:r>
              <a:rPr lang="ru-RU" sz="2500" dirty="0" err="1"/>
              <a:t>пов'язане</a:t>
            </a:r>
            <a:r>
              <a:rPr lang="ru-RU" sz="2500" dirty="0"/>
              <a:t> </a:t>
            </a:r>
            <a:r>
              <a:rPr lang="ru-RU" sz="2500" dirty="0" err="1"/>
              <a:t>з</a:t>
            </a:r>
            <a:r>
              <a:rPr lang="ru-RU" sz="2500" dirty="0"/>
              <a:t> книгою </a:t>
            </a:r>
            <a:r>
              <a:rPr lang="ru-RU" sz="2500" dirty="0" err="1"/>
              <a:t>американської</a:t>
            </a:r>
            <a:r>
              <a:rPr lang="ru-RU" sz="2500" dirty="0"/>
              <a:t> </a:t>
            </a:r>
            <a:r>
              <a:rPr lang="ru-RU" sz="2500" dirty="0" err="1"/>
              <a:t>феміністки</a:t>
            </a:r>
            <a:r>
              <a:rPr lang="ru-RU" sz="2500" dirty="0"/>
              <a:t> </a:t>
            </a:r>
            <a:r>
              <a:rPr lang="ru-RU" sz="2500" dirty="0" err="1"/>
              <a:t>Бетті</a:t>
            </a:r>
            <a:r>
              <a:rPr lang="ru-RU" sz="2500" dirty="0"/>
              <a:t> </a:t>
            </a:r>
            <a:r>
              <a:rPr lang="ru-RU" sz="2500" dirty="0" err="1"/>
              <a:t>Фрідан</a:t>
            </a:r>
            <a:r>
              <a:rPr lang="ru-RU" sz="2500" dirty="0"/>
              <a:t> «</a:t>
            </a:r>
            <a:r>
              <a:rPr lang="ru-RU" sz="2500" dirty="0" err="1"/>
              <a:t>Містика</a:t>
            </a:r>
            <a:r>
              <a:rPr lang="ru-RU" sz="2500" dirty="0"/>
              <a:t> </a:t>
            </a:r>
            <a:r>
              <a:rPr lang="ru-RU" sz="2500" dirty="0" err="1"/>
              <a:t>Жіночності</a:t>
            </a:r>
            <a:r>
              <a:rPr lang="ru-RU" sz="2500" dirty="0"/>
              <a:t>» (1963), яка доводить, </a:t>
            </a:r>
            <a:r>
              <a:rPr lang="ru-RU" sz="2500" dirty="0" err="1"/>
              <a:t>що</a:t>
            </a:r>
            <a:r>
              <a:rPr lang="ru-RU" sz="2500" dirty="0"/>
              <a:t> </a:t>
            </a:r>
            <a:r>
              <a:rPr lang="ru-RU" sz="2500" dirty="0" err="1"/>
              <a:t>сучасні</a:t>
            </a:r>
            <a:r>
              <a:rPr lang="ru-RU" sz="2500" dirty="0"/>
              <a:t> </a:t>
            </a:r>
            <a:r>
              <a:rPr lang="ru-RU" sz="2500" dirty="0" err="1"/>
              <a:t>білі</a:t>
            </a:r>
            <a:r>
              <a:rPr lang="ru-RU" sz="2500" dirty="0"/>
              <a:t> американки </a:t>
            </a:r>
            <a:r>
              <a:rPr lang="ru-RU" sz="2500" dirty="0" err="1"/>
              <a:t>середньго</a:t>
            </a:r>
            <a:r>
              <a:rPr lang="ru-RU" sz="2500" dirty="0"/>
              <a:t> </a:t>
            </a:r>
            <a:r>
              <a:rPr lang="ru-RU" sz="2500" dirty="0" err="1"/>
              <a:t>класу</a:t>
            </a:r>
            <a:r>
              <a:rPr lang="ru-RU" sz="2500" dirty="0"/>
              <a:t> не </a:t>
            </a:r>
            <a:r>
              <a:rPr lang="ru-RU" sz="2500" dirty="0" err="1"/>
              <a:t>мають</a:t>
            </a:r>
            <a:r>
              <a:rPr lang="ru-RU" sz="2500" dirty="0"/>
              <a:t> </a:t>
            </a:r>
            <a:r>
              <a:rPr lang="ru-RU" sz="2500" dirty="0" err="1"/>
              <a:t>рівних</a:t>
            </a:r>
            <a:r>
              <a:rPr lang="ru-RU" sz="2500" dirty="0"/>
              <a:t> </a:t>
            </a:r>
            <a:r>
              <a:rPr lang="ru-RU" sz="2500" dirty="0" err="1"/>
              <a:t>з</a:t>
            </a:r>
            <a:r>
              <a:rPr lang="ru-RU" sz="2500" dirty="0"/>
              <a:t> </a:t>
            </a:r>
            <a:r>
              <a:rPr lang="ru-RU" sz="2500" dirty="0" err="1"/>
              <a:t>чоловіками</a:t>
            </a:r>
            <a:r>
              <a:rPr lang="ru-RU" sz="2500" dirty="0"/>
              <a:t> </a:t>
            </a:r>
            <a:r>
              <a:rPr lang="ru-RU" sz="2500" dirty="0" err="1"/>
              <a:t>можливостей</a:t>
            </a:r>
            <a:r>
              <a:rPr lang="ru-RU" sz="2500" dirty="0"/>
              <a:t> </a:t>
            </a:r>
            <a:r>
              <a:rPr lang="ru-RU" sz="2500" dirty="0" err="1"/>
              <a:t>реалізації</a:t>
            </a:r>
            <a:r>
              <a:rPr lang="ru-RU" sz="2500" dirty="0"/>
              <a:t> прав, </a:t>
            </a:r>
            <a:r>
              <a:rPr lang="ru-RU" sz="2500" dirty="0" err="1"/>
              <a:t>прописаних</a:t>
            </a:r>
            <a:r>
              <a:rPr lang="ru-RU" sz="2500" dirty="0"/>
              <a:t> в законах. </a:t>
            </a:r>
            <a:r>
              <a:rPr lang="ru-RU" sz="2500" dirty="0" err="1"/>
              <a:t>Після</a:t>
            </a:r>
            <a:r>
              <a:rPr lang="ru-RU" sz="2500" dirty="0"/>
              <a:t> </a:t>
            </a:r>
            <a:r>
              <a:rPr lang="ru-RU" sz="2500" dirty="0" err="1"/>
              <a:t>виходу</a:t>
            </a:r>
            <a:r>
              <a:rPr lang="ru-RU" sz="2500" dirty="0"/>
              <a:t> книги в США </a:t>
            </a:r>
            <a:r>
              <a:rPr lang="ru-RU" sz="2500" dirty="0" err="1"/>
              <a:t>з'явилася</a:t>
            </a:r>
            <a:r>
              <a:rPr lang="ru-RU" sz="2500" dirty="0"/>
              <a:t> </a:t>
            </a:r>
            <a:r>
              <a:rPr lang="ru-RU" sz="2500" dirty="0" err="1"/>
              <a:t>Національна</a:t>
            </a:r>
            <a:r>
              <a:rPr lang="ru-RU" sz="2500" dirty="0"/>
              <a:t> </a:t>
            </a:r>
            <a:r>
              <a:rPr lang="ru-RU" sz="2500" dirty="0" err="1"/>
              <a:t>Організація</a:t>
            </a:r>
            <a:r>
              <a:rPr lang="ru-RU" sz="2500" dirty="0"/>
              <a:t> </a:t>
            </a:r>
            <a:r>
              <a:rPr lang="ru-RU" sz="2500" dirty="0" err="1"/>
              <a:t>Жінок</a:t>
            </a:r>
            <a:r>
              <a:rPr lang="ru-RU" sz="2500" dirty="0"/>
              <a:t>, яка за короткий </a:t>
            </a:r>
            <a:r>
              <a:rPr lang="ru-RU" sz="2500" dirty="0" err="1"/>
              <a:t>термін</a:t>
            </a:r>
            <a:r>
              <a:rPr lang="ru-RU" sz="2500" dirty="0"/>
              <a:t> </a:t>
            </a:r>
            <a:r>
              <a:rPr lang="ru-RU" sz="2500" dirty="0" err="1"/>
              <a:t>об'єднала</a:t>
            </a:r>
            <a:r>
              <a:rPr lang="ru-RU" sz="2500" dirty="0"/>
              <a:t> </a:t>
            </a:r>
            <a:r>
              <a:rPr lang="ru-RU" sz="2500" dirty="0" err="1"/>
              <a:t>біля</a:t>
            </a:r>
            <a:r>
              <a:rPr lang="ru-RU" sz="2500" dirty="0"/>
              <a:t> 300000 </a:t>
            </a:r>
            <a:r>
              <a:rPr lang="ru-RU" sz="2500" dirty="0" err="1"/>
              <a:t>членів</a:t>
            </a:r>
            <a:r>
              <a:rPr lang="ru-RU" sz="2500" dirty="0"/>
              <a:t> </a:t>
            </a:r>
            <a:r>
              <a:rPr lang="ru-RU" sz="2500" dirty="0" err="1"/>
              <a:t>і</a:t>
            </a:r>
            <a:r>
              <a:rPr lang="ru-RU" sz="2500" dirty="0"/>
              <a:t> проголосила, </a:t>
            </a:r>
            <a:r>
              <a:rPr lang="ru-RU" sz="2500" dirty="0" err="1"/>
              <a:t>що</a:t>
            </a:r>
            <a:r>
              <a:rPr lang="ru-RU" sz="2500" dirty="0"/>
              <a:t> </a:t>
            </a:r>
            <a:r>
              <a:rPr lang="ru-RU" sz="2500" dirty="0" err="1"/>
              <a:t>її</a:t>
            </a:r>
            <a:r>
              <a:rPr lang="ru-RU" sz="2500" dirty="0"/>
              <a:t> </a:t>
            </a:r>
            <a:r>
              <a:rPr lang="ru-RU" sz="2500" dirty="0" err="1"/>
              <a:t>ціль</a:t>
            </a:r>
            <a:r>
              <a:rPr lang="ru-RU" sz="2500" dirty="0"/>
              <a:t> — </a:t>
            </a:r>
            <a:r>
              <a:rPr lang="ru-RU" sz="2500" dirty="0" err="1"/>
              <a:t>боротьба</a:t>
            </a:r>
            <a:r>
              <a:rPr lang="ru-RU" sz="2500" dirty="0"/>
              <a:t> за </a:t>
            </a:r>
            <a:r>
              <a:rPr lang="ru-RU" sz="2500" dirty="0" err="1"/>
              <a:t>рівні</a:t>
            </a:r>
            <a:r>
              <a:rPr lang="ru-RU" sz="2500" dirty="0"/>
              <a:t> </a:t>
            </a:r>
            <a:r>
              <a:rPr lang="ru-RU" sz="2500" dirty="0" err="1"/>
              <a:t>стартові</a:t>
            </a:r>
            <a:r>
              <a:rPr lang="ru-RU" sz="2500" dirty="0"/>
              <a:t> </a:t>
            </a:r>
            <a:r>
              <a:rPr lang="ru-RU" sz="2500" dirty="0" err="1"/>
              <a:t>умови</a:t>
            </a:r>
            <a:r>
              <a:rPr lang="ru-RU" sz="2500" dirty="0"/>
              <a:t> для </a:t>
            </a:r>
            <a:r>
              <a:rPr lang="ru-RU" sz="2500" dirty="0" err="1"/>
              <a:t>самореалізації</a:t>
            </a:r>
            <a:r>
              <a:rPr lang="ru-RU" sz="2500" dirty="0"/>
              <a:t> </a:t>
            </a:r>
            <a:r>
              <a:rPr lang="ru-RU" sz="2500" dirty="0" err="1"/>
              <a:t>обох</a:t>
            </a:r>
            <a:r>
              <a:rPr lang="ru-RU" sz="2500" dirty="0"/>
              <a:t> статей</a:t>
            </a:r>
            <a:r>
              <a:rPr lang="ru-RU" sz="2500" dirty="0" smtClean="0"/>
              <a:t>.</a:t>
            </a:r>
            <a:endParaRPr lang="ru-RU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Марксистський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соціалістичний</a:t>
            </a:r>
            <a:r>
              <a:rPr lang="ru-RU" dirty="0" smtClean="0"/>
              <a:t> </a:t>
            </a:r>
            <a:r>
              <a:rPr lang="ru-RU" dirty="0" err="1" smtClean="0"/>
              <a:t>фемінізм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90872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Послідовниці</a:t>
            </a:r>
            <a:r>
              <a:rPr lang="ru-RU" sz="2400" dirty="0"/>
              <a:t> </a:t>
            </a:r>
            <a:r>
              <a:rPr lang="ru-RU" sz="2400" dirty="0" err="1"/>
              <a:t>класичного</a:t>
            </a:r>
            <a:r>
              <a:rPr lang="ru-RU" sz="2400" dirty="0"/>
              <a:t> марксизму в </a:t>
            </a:r>
            <a:r>
              <a:rPr lang="ru-RU" sz="2400" dirty="0" err="1"/>
              <a:t>сучасному</a:t>
            </a:r>
            <a:r>
              <a:rPr lang="ru-RU" sz="2400" dirty="0"/>
              <a:t> </a:t>
            </a:r>
            <a:r>
              <a:rPr lang="ru-RU" sz="2400" dirty="0" err="1"/>
              <a:t>феміністському</a:t>
            </a:r>
            <a:r>
              <a:rPr lang="ru-RU" sz="2400" dirty="0"/>
              <a:t> </a:t>
            </a:r>
            <a:r>
              <a:rPr lang="ru-RU" sz="2400" dirty="0" err="1"/>
              <a:t>русі</a:t>
            </a:r>
            <a:r>
              <a:rPr lang="ru-RU" sz="2400" dirty="0"/>
              <a:t> </a:t>
            </a:r>
            <a:r>
              <a:rPr lang="ru-RU" sz="2400" dirty="0" err="1"/>
              <a:t>порівняно</a:t>
            </a:r>
            <a:r>
              <a:rPr lang="ru-RU" sz="2400" dirty="0"/>
              <a:t> </a:t>
            </a:r>
            <a:r>
              <a:rPr lang="ru-RU" sz="2400" dirty="0" err="1"/>
              <a:t>нечислені</a:t>
            </a:r>
            <a:r>
              <a:rPr lang="ru-RU" sz="2400" dirty="0"/>
              <a:t>. Вони як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раніше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«</a:t>
            </a:r>
            <a:r>
              <a:rPr lang="ru-RU" sz="2400" dirty="0" err="1"/>
              <a:t>додають</a:t>
            </a:r>
            <a:r>
              <a:rPr lang="ru-RU" sz="2400" dirty="0"/>
              <a:t>» </a:t>
            </a:r>
            <a:r>
              <a:rPr lang="ru-RU" sz="2400" dirty="0" err="1"/>
              <a:t>жінку</a:t>
            </a:r>
            <a:r>
              <a:rPr lang="ru-RU" sz="2400" dirty="0"/>
              <a:t> (</a:t>
            </a:r>
            <a:r>
              <a:rPr lang="ru-RU" sz="2400" dirty="0" err="1"/>
              <a:t>як</a:t>
            </a:r>
            <a:r>
              <a:rPr lang="ru-RU" sz="2400" dirty="0"/>
              <a:t> </a:t>
            </a:r>
            <a:r>
              <a:rPr lang="ru-RU" sz="2400" u="sng" dirty="0">
                <a:hlinkClick r:id="rId2" tooltip="Карл Маркс"/>
              </a:rPr>
              <a:t>К. Маркс</a:t>
            </a:r>
            <a:r>
              <a:rPr lang="ru-RU" sz="2400" dirty="0"/>
              <a:t>, </a:t>
            </a:r>
            <a:r>
              <a:rPr lang="ru-RU" sz="2400" u="sng" dirty="0">
                <a:hlinkClick r:id="rId3" tooltip="Фрідріх Енгельс"/>
              </a:rPr>
              <a:t>Ф. </a:t>
            </a:r>
            <a:r>
              <a:rPr lang="ru-RU" sz="2400" u="sng" dirty="0" err="1">
                <a:hlinkClick r:id="rId3" tooltip="Фрідріх Енгельс"/>
              </a:rPr>
              <a:t>Енгельс</a:t>
            </a:r>
            <a:r>
              <a:rPr lang="ru-RU" sz="2400" dirty="0"/>
              <a:t>, </a:t>
            </a:r>
            <a:r>
              <a:rPr lang="ru-RU" sz="2400" u="sng" dirty="0">
                <a:hlinkClick r:id="rId4" tooltip="Август Бебель"/>
              </a:rPr>
              <a:t>А. Бебель</a:t>
            </a:r>
            <a:r>
              <a:rPr lang="ru-RU" sz="2400" dirty="0"/>
              <a:t> та </a:t>
            </a:r>
            <a:r>
              <a:rPr lang="ru-RU" sz="2400" dirty="0" err="1"/>
              <a:t>ін</a:t>
            </a:r>
            <a:r>
              <a:rPr lang="ru-RU" sz="2400" dirty="0"/>
              <a:t>.) до </a:t>
            </a:r>
            <a:r>
              <a:rPr lang="ru-RU" sz="2400" dirty="0" err="1"/>
              <a:t>існуючої</a:t>
            </a:r>
            <a:r>
              <a:rPr lang="ru-RU" sz="2400" dirty="0"/>
              <a:t> критики </a:t>
            </a:r>
            <a:r>
              <a:rPr lang="ru-RU" sz="2400" dirty="0" err="1"/>
              <a:t>капіталізму</a:t>
            </a:r>
            <a:r>
              <a:rPr lang="ru-RU" sz="2400" dirty="0"/>
              <a:t>, </a:t>
            </a:r>
            <a:r>
              <a:rPr lang="ru-RU" sz="2400" dirty="0" err="1"/>
              <a:t>вважаючи</a:t>
            </a:r>
            <a:r>
              <a:rPr lang="ru-RU" sz="2400" dirty="0"/>
              <a:t> </a:t>
            </a:r>
            <a:r>
              <a:rPr lang="ru-RU" sz="2400" dirty="0" err="1"/>
              <a:t>придушення</a:t>
            </a:r>
            <a:r>
              <a:rPr lang="ru-RU" sz="2400" dirty="0"/>
              <a:t> </a:t>
            </a:r>
            <a:r>
              <a:rPr lang="ru-RU" sz="2400" dirty="0" err="1"/>
              <a:t>жінок</a:t>
            </a:r>
            <a:r>
              <a:rPr lang="ru-RU" sz="2400" dirty="0"/>
              <a:t> </a:t>
            </a:r>
            <a:r>
              <a:rPr lang="ru-RU" sz="2400" dirty="0" err="1"/>
              <a:t>чоловіками</a:t>
            </a:r>
            <a:r>
              <a:rPr lang="ru-RU" sz="2400" dirty="0"/>
              <a:t> </a:t>
            </a:r>
            <a:r>
              <a:rPr lang="ru-RU" sz="2400" dirty="0" err="1"/>
              <a:t>менш</a:t>
            </a:r>
            <a:r>
              <a:rPr lang="ru-RU" sz="2400" dirty="0"/>
              <a:t> </a:t>
            </a:r>
            <a:r>
              <a:rPr lang="ru-RU" sz="2400" dirty="0" err="1"/>
              <a:t>важливим</a:t>
            </a:r>
            <a:r>
              <a:rPr lang="ru-RU" sz="2400" dirty="0"/>
              <a:t>, </a:t>
            </a:r>
            <a:r>
              <a:rPr lang="ru-RU" sz="2400" dirty="0" err="1"/>
              <a:t>ніж</a:t>
            </a:r>
            <a:r>
              <a:rPr lang="ru-RU" sz="2400" dirty="0"/>
              <a:t> </a:t>
            </a:r>
            <a:r>
              <a:rPr lang="ru-RU" sz="2400" dirty="0" err="1"/>
              <a:t>класовий</a:t>
            </a:r>
            <a:r>
              <a:rPr lang="ru-RU" sz="2400" dirty="0"/>
              <a:t> </a:t>
            </a:r>
            <a:r>
              <a:rPr lang="ru-RU" sz="2400" dirty="0" err="1"/>
              <a:t>гніт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3794" name="Picture 2" descr="http://1.bp.blogspot.com/-2_U3ZceoBLc/UTDXY_gSjkI/AAAAAAAAANU/9ySw1oK_xME/s1600/women_strike_ol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24174"/>
            <a:ext cx="8028384" cy="3933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527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Історія фемінізму</vt:lpstr>
      <vt:lpstr>Слайд 2</vt:lpstr>
      <vt:lpstr>Передісторія феміністських ідей </vt:lpstr>
      <vt:lpstr>Народження фемінізму і феміністського руху.</vt:lpstr>
      <vt:lpstr>Фемінізм «першої хвилі»</vt:lpstr>
      <vt:lpstr>Анархо-фемінізм</vt:lpstr>
      <vt:lpstr>Фемінізми «другої хвилі»</vt:lpstr>
      <vt:lpstr>Ліберальний фемінізм</vt:lpstr>
      <vt:lpstr>Марксистський і соціалістичний фемінізм</vt:lpstr>
      <vt:lpstr>Радикальний фемінізм</vt:lpstr>
      <vt:lpstr>Психоаналітичний фемінізм</vt:lpstr>
      <vt:lpstr>Постмодерністський фемінізм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фемінізму</dc:title>
  <dc:creator>DD</dc:creator>
  <cp:lastModifiedBy>DD</cp:lastModifiedBy>
  <cp:revision>5</cp:revision>
  <dcterms:created xsi:type="dcterms:W3CDTF">2014-05-04T14:03:05Z</dcterms:created>
  <dcterms:modified xsi:type="dcterms:W3CDTF">2014-05-04T14:46:40Z</dcterms:modified>
</cp:coreProperties>
</file>