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3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2%D0%B5%D0%BB%D0%B0" TargetMode="External"/><Relationship Id="rId13" Type="http://schemas.openxmlformats.org/officeDocument/2006/relationships/hyperlink" Target="http://uk.wikipedia.org/wiki/%D0%9C%D0%B5%D0%BC%D0%BE%D1%80%D1%96%D0%B0%D0%BB%D1%8C%D0%BD%D0%B0_%D0%B4%D0%BE%D1%88%D0%BA%D0%B0" TargetMode="External"/><Relationship Id="rId3" Type="http://schemas.openxmlformats.org/officeDocument/2006/relationships/hyperlink" Target="http://uk.wikipedia.org/wiki/%D0%A4%D0%B0%D1%81%D0%B0%D0%B4" TargetMode="External"/><Relationship Id="rId7" Type="http://schemas.openxmlformats.org/officeDocument/2006/relationships/hyperlink" Target="http://uk.wikipedia.org/wiki/%D0%93%D1%80%D0%B0%D0%BD%D1%96%D1%82" TargetMode="External"/><Relationship Id="rId12" Type="http://schemas.openxmlformats.org/officeDocument/2006/relationships/hyperlink" Target="http://uk.wikipedia.org/wiki/%D0%94%D0%B7%D0%B5%D1%80%D0%B6%D0%B8%D0%BD%D1%81%D1%8C%D0%BA" TargetMode="External"/><Relationship Id="rId2" Type="http://schemas.openxmlformats.org/officeDocument/2006/relationships/hyperlink" Target="http://uk.wikipedia.org/wiki/%D0%92%D1%83%D0%BB%D0%B8%D1%86%D1%8F_%D0%92%D0%B0%D1%81%D0%B8%D0%BB%D1%8C%D1%87%D0%B5%D0%BD%D0%BA%D0%B0_(%D0%9A%D0%B8%D1%97%D0%B2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0%D0%B9%D0%BA%D0%BE%D0%B2%D0%B5_%D0%BA%D0%BB%D0%B0%D0%B4%D0%BE%D0%B2%D0%B8%D1%89%D0%B5" TargetMode="External"/><Relationship Id="rId11" Type="http://schemas.openxmlformats.org/officeDocument/2006/relationships/hyperlink" Target="http://uk.wikipedia.org/wiki/1984" TargetMode="External"/><Relationship Id="rId5" Type="http://schemas.openxmlformats.org/officeDocument/2006/relationships/hyperlink" Target="http://uk.wikipedia.org/wiki/1932" TargetMode="External"/><Relationship Id="rId15" Type="http://schemas.openxmlformats.org/officeDocument/2006/relationships/hyperlink" Target="http://uk.wikipedia.org/wiki/1906" TargetMode="External"/><Relationship Id="rId10" Type="http://schemas.openxmlformats.org/officeDocument/2006/relationships/hyperlink" Target="http://uk.wikipedia.org/wiki/%D0%94%D1%80%D0%BE%D1%84%D0%B0%D0%BD%D1%8C_%D0%90%D0%BD%D0%B0%D1%82%D0%BE%D0%BB%D1%96%D0%B9_%D0%9F%D0%B0%D0%B2%D0%BB%D0%BE%D0%B2%D0%B8%D1%87" TargetMode="External"/><Relationship Id="rId4" Type="http://schemas.openxmlformats.org/officeDocument/2006/relationships/hyperlink" Target="http://uk.wikipedia.org/wiki/1925" TargetMode="External"/><Relationship Id="rId9" Type="http://schemas.openxmlformats.org/officeDocument/2006/relationships/hyperlink" Target="http://uk.wikipedia.org/wiki/%D0%A4%D0%BE%D1%82%D0%BE" TargetMode="External"/><Relationship Id="rId14" Type="http://schemas.openxmlformats.org/officeDocument/2006/relationships/hyperlink" Target="http://uk.wikipedia.org/wiki/1905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97%D0%B2" TargetMode="External"/><Relationship Id="rId3" Type="http://schemas.openxmlformats.org/officeDocument/2006/relationships/hyperlink" Target="http://uk.wikipedia.org/wiki/1879" TargetMode="External"/><Relationship Id="rId7" Type="http://schemas.openxmlformats.org/officeDocument/2006/relationships/hyperlink" Target="http://uk.wikipedia.org/wiki/1932" TargetMode="External"/><Relationship Id="rId2" Type="http://schemas.openxmlformats.org/officeDocument/2006/relationships/hyperlink" Target="http://uk.wikipedia.org/wiki/8_%D1%81%D1%96%D1%87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1_%D1%81%D0%B5%D1%80%D0%BF%D0%BD%D1%8F" TargetMode="External"/><Relationship Id="rId5" Type="http://schemas.openxmlformats.org/officeDocument/2006/relationships/hyperlink" Target="http://uk.wikipedia.org/wiki/%D0%A7%D0%B5%D1%80%D0%BD%D1%96%D0%B3%D1%96%D0%B2%D1%81%D1%8C%D0%BA%D0%B0_%D0%BE%D0%B1%D0%BB%D0%B0%D1%81%D1%82%D1%8C" TargetMode="External"/><Relationship Id="rId4" Type="http://schemas.openxmlformats.org/officeDocument/2006/relationships/hyperlink" Target="http://uk.wikipedia.org/wiki/%D0%86%D1%87%D0%BD%D1%8F" TargetMode="External"/><Relationship Id="rId9" Type="http://schemas.openxmlformats.org/officeDocument/2006/relationships/hyperlink" Target="http://uk.wikipedia.org/wiki/%D0%9F%D0%B8%D1%81%D1%8C%D0%BC%D0%B5%D0%BD%D0%BD%D0%B8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98" TargetMode="External"/><Relationship Id="rId2" Type="http://schemas.openxmlformats.org/officeDocument/2006/relationships/hyperlink" Target="http://uk.wikipedia.org/wiki/18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0%BB%D1%82%D0%B0%D0%B2%D1%81%D1%8C%D0%BA%D0%B0_%D0%B3%D1%83%D0%B1%D0%B5%D1%80%D0%BD%D1%96%D1%8F" TargetMode="External"/><Relationship Id="rId5" Type="http://schemas.openxmlformats.org/officeDocument/2006/relationships/hyperlink" Target="http://uk.wikipedia.org/wiki/%D0%9A%D0%B8%D1%97%D0%B2%D1%81%D1%8C%D0%BA%D0%B0_%D0%B3%D1%83%D0%B1%D0%B5%D1%80%D0%BD%D1%96%D1%8F" TargetMode="External"/><Relationship Id="rId4" Type="http://schemas.openxmlformats.org/officeDocument/2006/relationships/hyperlink" Target="http://uk.wikipedia.org/wiki/%D0%91%D0%BE%D0%B3%D1%83%D1%81%D0%BB%D0%B0%D0%B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08" TargetMode="External"/><Relationship Id="rId13" Type="http://schemas.openxmlformats.org/officeDocument/2006/relationships/hyperlink" Target="http://uk.wikipedia.org/wiki/1915" TargetMode="External"/><Relationship Id="rId3" Type="http://schemas.openxmlformats.org/officeDocument/2006/relationships/hyperlink" Target="http://uk.wikipedia.org/wiki/1905" TargetMode="External"/><Relationship Id="rId7" Type="http://schemas.openxmlformats.org/officeDocument/2006/relationships/hyperlink" Target="http://uk.wikipedia.org/wiki/1906" TargetMode="External"/><Relationship Id="rId12" Type="http://schemas.openxmlformats.org/officeDocument/2006/relationships/hyperlink" Target="http://uk.wikipedia.org/wiki/1911" TargetMode="External"/><Relationship Id="rId2" Type="http://schemas.openxmlformats.org/officeDocument/2006/relationships/hyperlink" Target="http://uk.wikipedia.org/wiki/19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E%D0%BD%D0%B5%D1%86%D1%8C%D0%BA%D0%B0_%D0%BE%D0%B1%D0%BB%D0%B0%D1%81%D1%82%D1%8C" TargetMode="External"/><Relationship Id="rId11" Type="http://schemas.openxmlformats.org/officeDocument/2006/relationships/hyperlink" Target="http://uk.wikipedia.org/wiki/1917" TargetMode="External"/><Relationship Id="rId5" Type="http://schemas.openxmlformats.org/officeDocument/2006/relationships/hyperlink" Target="http://uk.wikipedia.org/wiki/%D0%94%D0%B7%D0%B5%D1%80%D0%B6%D0%B8%D0%BD%D1%81%D1%8C%D0%BA" TargetMode="External"/><Relationship Id="rId10" Type="http://schemas.openxmlformats.org/officeDocument/2006/relationships/hyperlink" Target="http://uk.wikipedia.org/wiki/%D0%9B%D1%8E%D1%82%D0%BD%D0%B5%D0%B2%D0%B0_%D1%80%D0%B5%D0%B2%D0%BE%D0%BB%D1%8E%D1%86%D1%96%D1%8F" TargetMode="External"/><Relationship Id="rId4" Type="http://schemas.openxmlformats.org/officeDocument/2006/relationships/hyperlink" Target="http://uk.wikipedia.org/wiki/%D0%94%D0%BE%D0%BD%D0%B1%D0%B0%D1%81" TargetMode="External"/><Relationship Id="rId9" Type="http://schemas.openxmlformats.org/officeDocument/2006/relationships/hyperlink" Target="http://uk.wikipedia.org/wiki/%D0%9F%D0%B5%D1%80%D1%88%D0%B0_%D1%81%D0%B2%D1%96%D1%82%D0%BE%D0%B2%D0%B0_%D0%B2%D1%96%D0%B9%D0%BD%D0%B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80%D0%B0%D0%BD%D0%BA%D0%BE_%D0%86%D0%B2%D0%B0%D0%BD_%D0%AF%D0%BA%D0%BE%D0%B2%D0%B8%D1%87" TargetMode="External"/><Relationship Id="rId3" Type="http://schemas.openxmlformats.org/officeDocument/2006/relationships/hyperlink" Target="http://uk.wikipedia.org/wiki/%D0%9A%D0%B0%D0%BC%27%D1%8F%D0%BD%D0%B5%D1%86%D1%8C-%D0%9F%D0%BE%D0%B4%D1%96%D0%BB%D1%8C%D1%81%D1%8C%D0%BA%D0%B8%D0%B9" TargetMode="External"/><Relationship Id="rId7" Type="http://schemas.openxmlformats.org/officeDocument/2006/relationships/hyperlink" Target="http://uk.wikipedia.org/wiki/1928" TargetMode="External"/><Relationship Id="rId2" Type="http://schemas.openxmlformats.org/officeDocument/2006/relationships/hyperlink" Target="http://uk.wikipedia.org/wiki/19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21" TargetMode="External"/><Relationship Id="rId11" Type="http://schemas.openxmlformats.org/officeDocument/2006/relationships/hyperlink" Target="http://uk.wikipedia.org/wiki/%D0%91%D0%B0%D0%B9%D0%BA%D0%BE%D0%B2%D0%B5_%D0%BA%D0%BB%D0%B0%D0%B4%D0%BE%D0%B2%D0%B8%D1%89%D0%B5" TargetMode="External"/><Relationship Id="rId5" Type="http://schemas.openxmlformats.org/officeDocument/2006/relationships/hyperlink" Target="http://uk.wikipedia.org/wiki/1920" TargetMode="External"/><Relationship Id="rId10" Type="http://schemas.openxmlformats.org/officeDocument/2006/relationships/hyperlink" Target="http://uk.wikipedia.org/wiki/1932" TargetMode="External"/><Relationship Id="rId4" Type="http://schemas.openxmlformats.org/officeDocument/2006/relationships/hyperlink" Target="http://uk.wikipedia.org/wiki/%D0%9F%D0%B5%D1%82%D0%BB%D1%8E%D1%80%D0%B0_%D0%A1%D0%B8%D0%BC%D0%BE%D0%BD_%D0%92%D0%B0%D1%81%D0%B8%D0%BB%D1%8C%D0%BE%D0%B2%D0%B8%D1%87" TargetMode="External"/><Relationship Id="rId9" Type="http://schemas.openxmlformats.org/officeDocument/2006/relationships/hyperlink" Target="http://uk.wikipedia.org/wiki/11_%D1%81%D0%B5%D1%80%D0%BF%D0%BD%D1%8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98" TargetMode="External"/><Relationship Id="rId2" Type="http://schemas.openxmlformats.org/officeDocument/2006/relationships/hyperlink" Target="http://uk.wikipedia.org/wiki/19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0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2" TargetMode="External"/><Relationship Id="rId2" Type="http://schemas.openxmlformats.org/officeDocument/2006/relationships/hyperlink" Target="http://uk.wikipedia.org/wiki/191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4" TargetMode="External"/><Relationship Id="rId2" Type="http://schemas.openxmlformats.org/officeDocument/2006/relationships/hyperlink" Target="http://uk.wikipedia.org/wiki/%D0%9F%D0%B5%D1%80%D1%88%D0%B0_%D1%81%D0%B2%D1%96%D1%82%D0%BE%D0%B2%D0%B0_%D0%B2%D1%96%D0%B9%D0%BD%D0%B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5%D1%80%D0%B0%D1%84%D0%B8%D0%BC%D0%BE%D0%B2%D0%B8%D1%87_%D0%9E%D0%BB%D0%B5%D0%BA%D1%81%D0%B0%D0%BD%D0%B4%D1%80_%D0%A1%D0%B5%D1%80%D0%B0%D1%84%D0%B8%D0%BC%D0%BE%D0%B2%D0%B8%D1%87" TargetMode="External"/><Relationship Id="rId3" Type="http://schemas.openxmlformats.org/officeDocument/2006/relationships/hyperlink" Target="http://uk.wikipedia.org/wiki/1923" TargetMode="External"/><Relationship Id="rId7" Type="http://schemas.openxmlformats.org/officeDocument/2006/relationships/hyperlink" Target="http://uk.wikipedia.org/wiki/%D0%9A%D0%BE%D1%80%D0%BE%D0%BB%D0%B5%D0%BD%D0%BA%D0%BE_%D0%92%D0%BE%D0%BB%D0%BE%D0%B4%D0%B8%D0%BC%D0%B8%D1%80_%D0%93%D0%B0%D0%BB%D0%B0%D0%BA%D1%82%D1%96%D0%BE%D0%BD%D0%BE%D0%B2%D0%B8%D1%87" TargetMode="External"/><Relationship Id="rId2" Type="http://schemas.openxmlformats.org/officeDocument/2006/relationships/hyperlink" Target="http://uk.wikipedia.org/wiki/%D0%A2%D0%B0%D0%BB%D0%B0%D0%BD%D1%82_(%D0%BF%D0%BE%D0%B2%D1%96%D1%81%D1%82%D1%8C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B%D1%94%D1%81%D0%BA%D0%BE%D0%B2_%D0%9C%D0%B8%D0%BA%D0%BE%D0%BB%D0%B0_%D0%A1%D0%B5%D0%BC%D0%B5%D0%BD%D0%BE%D0%B2%D0%B8%D1%87" TargetMode="External"/><Relationship Id="rId5" Type="http://schemas.openxmlformats.org/officeDocument/2006/relationships/hyperlink" Target="http://uk.wikipedia.org/wiki/%D0%93%D0%BE%D0%B3%D0%BE%D0%BB%D1%8C_%D0%9C%D0%B8%D0%BA%D0%BE%D0%BB%D0%B0_%D0%92%D0%B0%D1%81%D0%B8%D0%BB%D1%8C%D0%BE%D0%B2%D0%B8%D1%87" TargetMode="External"/><Relationship Id="rId4" Type="http://schemas.openxmlformats.org/officeDocument/2006/relationships/hyperlink" Target="http://uk.wikipedia.org/wiki/%D0%9D%D0%BE%D0%B2%D0%B5%D0%BB%D0%B5%D1%82%D0%B0" TargetMode="External"/><Relationship Id="rId9" Type="http://schemas.openxmlformats.org/officeDocument/2006/relationships/hyperlink" Target="http://uk.wikipedia.org/wiki/193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Васильченко Степан Васильович</a:t>
            </a:r>
            <a:r>
              <a:rPr lang="uk-UA" dirty="0" smtClean="0"/>
              <a:t>  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Рисунок 3" descr="428px-St_Vas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1643050"/>
            <a:ext cx="3395672" cy="4760288"/>
          </a:xfrm>
          <a:prstGeom prst="rect">
            <a:avLst/>
          </a:prstGeom>
        </p:spPr>
      </p:pic>
    </p:spTree>
  </p:cSld>
  <p:clrMapOvr>
    <a:masterClrMapping/>
  </p:clrMapOvr>
  <p:transition spd="slow" advTm="2808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399032"/>
          </a:xfrm>
        </p:spPr>
        <p:txBody>
          <a:bodyPr/>
          <a:lstStyle/>
          <a:p>
            <a:r>
              <a:rPr lang="uk-UA" dirty="0" smtClean="0"/>
              <a:t>Увічнення пам'яті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3200" dirty="0" smtClean="0"/>
              <a:t>У Києві існує </a:t>
            </a:r>
            <a:r>
              <a:rPr lang="uk-UA" sz="3200" dirty="0" smtClean="0">
                <a:hlinkClick r:id="rId2" tooltip="Вулиця Васильченка (Київ)"/>
              </a:rPr>
              <a:t>вулиця імені Васильченка</a:t>
            </a:r>
            <a:r>
              <a:rPr lang="uk-UA" sz="3200" dirty="0" smtClean="0"/>
              <a:t>. Його ім'я надано бібліотеці в Шевченківському районі. На </a:t>
            </a:r>
            <a:r>
              <a:rPr lang="uk-UA" sz="3200" dirty="0" smtClean="0">
                <a:hlinkClick r:id="rId3" tooltip="Фасад"/>
              </a:rPr>
              <a:t>фасаді</a:t>
            </a:r>
            <a:r>
              <a:rPr lang="uk-UA" sz="3200" dirty="0" smtClean="0"/>
              <a:t> будинку, де в </a:t>
            </a:r>
            <a:r>
              <a:rPr lang="uk-UA" sz="3200" dirty="0" smtClean="0">
                <a:hlinkClick r:id="rId4" tooltip="1925"/>
              </a:rPr>
              <a:t>1925</a:t>
            </a:r>
            <a:r>
              <a:rPr lang="uk-UA" sz="3200" dirty="0" smtClean="0"/>
              <a:t>–</a:t>
            </a:r>
            <a:r>
              <a:rPr lang="uk-UA" sz="3200" dirty="0" smtClean="0">
                <a:hlinkClick r:id="rId5" tooltip="1932"/>
              </a:rPr>
              <a:t>1932</a:t>
            </a:r>
            <a:r>
              <a:rPr lang="uk-UA" sz="3200" dirty="0" smtClean="0"/>
              <a:t> жив письменник, встановлено меморіальну дошку. На </a:t>
            </a:r>
            <a:r>
              <a:rPr lang="uk-UA" sz="3200" dirty="0" smtClean="0">
                <a:hlinkClick r:id="rId6" tooltip="Байкове кладовище"/>
              </a:rPr>
              <a:t>Байковому кладовищі</a:t>
            </a:r>
            <a:r>
              <a:rPr lang="uk-UA" sz="3200" dirty="0" smtClean="0"/>
              <a:t>, де поховано Васильченка, на його могилі встановлено пам'ятник. Це </a:t>
            </a:r>
            <a:r>
              <a:rPr lang="uk-UA" sz="3200" dirty="0" smtClean="0">
                <a:hlinkClick r:id="rId7" tooltip="Граніт"/>
              </a:rPr>
              <a:t>гранітна</a:t>
            </a:r>
            <a:r>
              <a:rPr lang="uk-UA" sz="3200" dirty="0" smtClean="0"/>
              <a:t> </a:t>
            </a:r>
            <a:r>
              <a:rPr lang="uk-UA" sz="3200" dirty="0" smtClean="0">
                <a:hlinkClick r:id="rId8" tooltip="Стела"/>
              </a:rPr>
              <a:t>стела</a:t>
            </a:r>
            <a:r>
              <a:rPr lang="uk-UA" sz="3200" dirty="0" smtClean="0"/>
              <a:t>, на ній керамічне </a:t>
            </a:r>
            <a:r>
              <a:rPr lang="uk-UA" sz="3200" dirty="0" smtClean="0">
                <a:hlinkClick r:id="rId9" tooltip="Фото"/>
              </a:rPr>
              <a:t>фото</a:t>
            </a:r>
            <a:r>
              <a:rPr lang="uk-UA" sz="3200" dirty="0" smtClean="0"/>
              <a:t>, напис: </a:t>
            </a:r>
            <a:r>
              <a:rPr lang="uk-UA" sz="3200" i="1" dirty="0" smtClean="0"/>
              <a:t>«Васильченко (Панасенко) Степан Васильович 8.І.1879 — 11.</a:t>
            </a:r>
            <a:r>
              <a:rPr lang="en-US" sz="3200" i="1" dirty="0" smtClean="0"/>
              <a:t>VIII.1932. </a:t>
            </a:r>
            <a:r>
              <a:rPr lang="uk-UA" sz="3200" i="1" dirty="0" smtClean="0"/>
              <a:t>Видатний український письменник»</a:t>
            </a:r>
            <a:r>
              <a:rPr lang="uk-UA" sz="3200" dirty="0" smtClean="0"/>
              <a:t>.</a:t>
            </a:r>
          </a:p>
          <a:p>
            <a:r>
              <a:rPr lang="uk-UA" sz="3200" dirty="0" smtClean="0"/>
              <a:t>В Ічні Васильченку встановлено пам'ятник на майдані, меморіальну дошку — на будинку, де він народився. Його ім'я надано центральній районній бібліотеці. Уродженець Ічні </a:t>
            </a:r>
            <a:r>
              <a:rPr lang="uk-UA" sz="3200" dirty="0" smtClean="0">
                <a:hlinkClick r:id="rId10" tooltip="Дрофань Анатолій Павлович"/>
              </a:rPr>
              <a:t>Анатолій Дрофань</a:t>
            </a:r>
            <a:r>
              <a:rPr lang="uk-UA" sz="3200" dirty="0" smtClean="0"/>
              <a:t> написав про Васильченка </a:t>
            </a:r>
            <a:r>
              <a:rPr lang="uk-UA" sz="3200" dirty="0" err="1" smtClean="0"/>
              <a:t>історико-біографічний</a:t>
            </a:r>
            <a:r>
              <a:rPr lang="uk-UA" sz="3200" dirty="0" smtClean="0"/>
              <a:t> роман «Буремна тиша» (</a:t>
            </a:r>
            <a:r>
              <a:rPr lang="uk-UA" sz="3200" dirty="0" smtClean="0">
                <a:hlinkClick r:id="rId11" tooltip="1984"/>
              </a:rPr>
              <a:t>1984</a:t>
            </a:r>
            <a:r>
              <a:rPr lang="uk-UA" sz="3200" dirty="0" smtClean="0"/>
              <a:t>).</a:t>
            </a:r>
          </a:p>
          <a:p>
            <a:r>
              <a:rPr lang="uk-UA" sz="3200" dirty="0" smtClean="0"/>
              <a:t>У місті </a:t>
            </a:r>
            <a:r>
              <a:rPr lang="uk-UA" sz="3200" dirty="0" smtClean="0">
                <a:hlinkClick r:id="rId12" tooltip="Дзержинськ"/>
              </a:rPr>
              <a:t>Дзержинську</a:t>
            </a:r>
            <a:r>
              <a:rPr lang="uk-UA" sz="3200" dirty="0" smtClean="0"/>
              <a:t> Донецької області встановлено </a:t>
            </a:r>
            <a:r>
              <a:rPr lang="uk-UA" sz="3200" dirty="0" smtClean="0">
                <a:hlinkClick r:id="rId13" tooltip="Меморіальна дошка"/>
              </a:rPr>
              <a:t>меморіальну дошку</a:t>
            </a:r>
            <a:r>
              <a:rPr lang="uk-UA" sz="3200" dirty="0" smtClean="0"/>
              <a:t> на місці, де діяла школа, в якій працював Степан Васильченко в </a:t>
            </a:r>
            <a:r>
              <a:rPr lang="uk-UA" sz="3200" dirty="0" smtClean="0">
                <a:hlinkClick r:id="rId14" tooltip="1905"/>
              </a:rPr>
              <a:t>1905</a:t>
            </a:r>
            <a:r>
              <a:rPr lang="uk-UA" sz="3200" dirty="0" smtClean="0"/>
              <a:t>–</a:t>
            </a:r>
            <a:r>
              <a:rPr lang="uk-UA" sz="3200" dirty="0" smtClean="0">
                <a:hlinkClick r:id="rId15" tooltip="1906"/>
              </a:rPr>
              <a:t>1906</a:t>
            </a:r>
            <a:r>
              <a:rPr lang="uk-UA" sz="3200" dirty="0" smtClean="0"/>
              <a:t> роках.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2168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399032"/>
          </a:xfrm>
        </p:spPr>
        <p:txBody>
          <a:bodyPr>
            <a:normAutofit/>
          </a:bodyPr>
          <a:lstStyle/>
          <a:p>
            <a:r>
              <a:rPr lang="ru-RU" sz="2700" dirty="0" err="1" smtClean="0"/>
              <a:t>Пам'ятна</a:t>
            </a:r>
            <a:r>
              <a:rPr lang="ru-RU" sz="2700" dirty="0" smtClean="0"/>
              <a:t> </a:t>
            </a:r>
            <a:r>
              <a:rPr lang="ru-RU" sz="2700" dirty="0" err="1" smtClean="0"/>
              <a:t>дошка</a:t>
            </a:r>
            <a:r>
              <a:rPr lang="ru-RU" sz="2700" dirty="0" smtClean="0"/>
              <a:t> на </a:t>
            </a:r>
            <a:r>
              <a:rPr lang="ru-RU" sz="2700" dirty="0" err="1" smtClean="0"/>
              <a:t>місці</a:t>
            </a:r>
            <a:r>
              <a:rPr lang="ru-RU" sz="2700" dirty="0" smtClean="0"/>
              <a:t> </a:t>
            </a:r>
            <a:r>
              <a:rPr lang="ru-RU" sz="2700" dirty="0" err="1" smtClean="0"/>
              <a:t>школи</a:t>
            </a:r>
            <a:r>
              <a:rPr lang="ru-RU" sz="2700" dirty="0" smtClean="0"/>
              <a:t>, в </a:t>
            </a:r>
            <a:r>
              <a:rPr lang="ru-RU" sz="2700" dirty="0" err="1" smtClean="0"/>
              <a:t>якій</a:t>
            </a:r>
            <a:r>
              <a:rPr lang="ru-RU" sz="2700" dirty="0" smtClean="0"/>
              <a:t> </a:t>
            </a:r>
            <a:r>
              <a:rPr lang="ru-RU" sz="2700" dirty="0" err="1" smtClean="0"/>
              <a:t>працював</a:t>
            </a:r>
            <a:r>
              <a:rPr lang="ru-RU" sz="2700" dirty="0" smtClean="0"/>
              <a:t> </a:t>
            </a:r>
            <a:r>
              <a:rPr lang="ru-RU" sz="2700" dirty="0" err="1" smtClean="0"/>
              <a:t>видатний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письменник</a:t>
            </a:r>
            <a:r>
              <a:rPr lang="ru-RU" sz="2700" dirty="0" smtClean="0"/>
              <a:t> С. В. Васильченко</a:t>
            </a:r>
            <a:endParaRPr lang="uk-UA" sz="2700" dirty="0"/>
          </a:p>
        </p:txBody>
      </p:sp>
      <p:pic>
        <p:nvPicPr>
          <p:cNvPr id="4" name="Содержимое 3" descr="800px-Мемориальная_доска_Степан_Васильченко_Дзержинс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882775"/>
            <a:ext cx="6096000" cy="4572000"/>
          </a:xfrm>
        </p:spPr>
      </p:pic>
    </p:spTree>
  </p:cSld>
  <p:clrMapOvr>
    <a:masterClrMapping/>
  </p:clrMapOvr>
  <p:transition spd="slow" advTm="3495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Могила Степана Васильченка</a:t>
            </a:r>
            <a:endParaRPr lang="uk-UA" sz="3600" dirty="0"/>
          </a:p>
        </p:txBody>
      </p:sp>
      <p:pic>
        <p:nvPicPr>
          <p:cNvPr id="4" name="Содержимое 3" descr="491px-Могила_Степана_Васильчен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571612"/>
            <a:ext cx="4033745" cy="4929222"/>
          </a:xfrm>
        </p:spPr>
      </p:pic>
    </p:spTree>
  </p:cSld>
  <p:clrMapOvr>
    <a:masterClrMapping/>
  </p:clrMapOvr>
  <p:transition spd="slow" advTm="2527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15328" cy="868346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>Степа́н Васи́льович Васи́льченко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sz="2800" dirty="0" smtClean="0"/>
              <a:t>Степан </a:t>
            </a:r>
            <a:r>
              <a:rPr lang="uk-UA" sz="2800" dirty="0" smtClean="0"/>
              <a:t>Васильченко</a:t>
            </a:r>
          </a:p>
          <a:p>
            <a:r>
              <a:rPr lang="uk-UA" sz="2800" dirty="0" smtClean="0"/>
              <a:t>При </a:t>
            </a:r>
            <a:r>
              <a:rPr lang="uk-UA" sz="2800" dirty="0" smtClean="0"/>
              <a:t>народженні</a:t>
            </a:r>
            <a:r>
              <a:rPr lang="uk-UA" sz="2800" dirty="0" smtClean="0"/>
              <a:t>: Степан </a:t>
            </a:r>
            <a:r>
              <a:rPr lang="uk-UA" sz="2800" dirty="0" smtClean="0"/>
              <a:t>Васильович </a:t>
            </a:r>
            <a:r>
              <a:rPr lang="uk-UA" sz="2800" dirty="0" smtClean="0"/>
              <a:t>Панасенко</a:t>
            </a:r>
          </a:p>
          <a:p>
            <a:r>
              <a:rPr lang="uk-UA" sz="2800" dirty="0" smtClean="0"/>
              <a:t>Псевдоніми</a:t>
            </a:r>
            <a:r>
              <a:rPr lang="uk-UA" sz="2800" dirty="0" smtClean="0"/>
              <a:t>, </a:t>
            </a:r>
            <a:r>
              <a:rPr lang="uk-UA" sz="2800" dirty="0" smtClean="0"/>
              <a:t>криптоніми: Степан Васильченко</a:t>
            </a:r>
          </a:p>
          <a:p>
            <a:r>
              <a:rPr lang="uk-UA" sz="2800" dirty="0" smtClean="0"/>
              <a:t>Дата</a:t>
            </a:r>
            <a:r>
              <a:rPr lang="uk-UA" sz="2800" dirty="0" smtClean="0"/>
              <a:t> н</a:t>
            </a:r>
            <a:r>
              <a:rPr lang="uk-UA" sz="2800" dirty="0" smtClean="0"/>
              <a:t>ародження: 27</a:t>
            </a:r>
            <a:r>
              <a:rPr lang="uk-UA" sz="2800" dirty="0" smtClean="0"/>
              <a:t> грудня 1878 (</a:t>
            </a:r>
            <a:r>
              <a:rPr lang="uk-UA" sz="2800" dirty="0" smtClean="0">
                <a:hlinkClick r:id="rId2" tooltip="8 січня"/>
              </a:rPr>
              <a:t>8 січня</a:t>
            </a:r>
            <a:r>
              <a:rPr lang="uk-UA" sz="2800" dirty="0" smtClean="0"/>
              <a:t> </a:t>
            </a:r>
            <a:r>
              <a:rPr lang="uk-UA" sz="2800" dirty="0" smtClean="0">
                <a:hlinkClick r:id="rId3" tooltip="1879"/>
              </a:rPr>
              <a:t>1879</a:t>
            </a:r>
            <a:r>
              <a:rPr lang="uk-UA" sz="2800" dirty="0" smtClean="0"/>
              <a:t>)</a:t>
            </a:r>
          </a:p>
          <a:p>
            <a:r>
              <a:rPr lang="uk-UA" sz="2800" dirty="0" smtClean="0"/>
              <a:t>Місце</a:t>
            </a:r>
            <a:r>
              <a:rPr lang="uk-UA" sz="2800" dirty="0" smtClean="0"/>
              <a:t> народження</a:t>
            </a:r>
            <a:r>
              <a:rPr lang="uk-UA" sz="2800" dirty="0" smtClean="0"/>
              <a:t>: м</a:t>
            </a:r>
            <a:r>
              <a:rPr lang="uk-UA" sz="2800" dirty="0" smtClean="0"/>
              <a:t>. </a:t>
            </a:r>
            <a:r>
              <a:rPr lang="uk-UA" sz="2800" dirty="0" smtClean="0">
                <a:hlinkClick r:id="rId4" tooltip="Ічня"/>
              </a:rPr>
              <a:t>Ічня</a:t>
            </a:r>
            <a:r>
              <a:rPr lang="uk-UA" sz="2800" dirty="0" smtClean="0"/>
              <a:t>, тепер </a:t>
            </a:r>
            <a:r>
              <a:rPr lang="uk-UA" sz="2800" dirty="0" smtClean="0">
                <a:hlinkClick r:id="rId5" tooltip="Чернігівська область"/>
              </a:rPr>
              <a:t>Чернігівської </a:t>
            </a:r>
            <a:r>
              <a:rPr lang="uk-UA" sz="2800" dirty="0" smtClean="0">
                <a:hlinkClick r:id="rId5" tooltip="Чернігівська область"/>
              </a:rPr>
              <a:t>області</a:t>
            </a:r>
            <a:endParaRPr lang="uk-UA" sz="2800" dirty="0" smtClean="0"/>
          </a:p>
          <a:p>
            <a:r>
              <a:rPr lang="uk-UA" sz="2800" dirty="0" smtClean="0"/>
              <a:t>Дата</a:t>
            </a:r>
            <a:r>
              <a:rPr lang="uk-UA" sz="2800" dirty="0" smtClean="0"/>
              <a:t> смерті</a:t>
            </a:r>
            <a:r>
              <a:rPr lang="uk-UA" sz="2800" dirty="0" smtClean="0"/>
              <a:t>: </a:t>
            </a:r>
            <a:r>
              <a:rPr lang="uk-UA" sz="2800" dirty="0" smtClean="0">
                <a:hlinkClick r:id="rId6" tooltip="11 серпня"/>
              </a:rPr>
              <a:t>11 </a:t>
            </a:r>
            <a:r>
              <a:rPr lang="uk-UA" sz="2800" dirty="0" smtClean="0">
                <a:hlinkClick r:id="rId6" tooltip="11 серпня"/>
              </a:rPr>
              <a:t>серпня</a:t>
            </a:r>
            <a:r>
              <a:rPr lang="uk-UA" sz="2800" dirty="0" smtClean="0"/>
              <a:t> </a:t>
            </a:r>
            <a:r>
              <a:rPr lang="uk-UA" sz="2800" dirty="0" smtClean="0">
                <a:hlinkClick r:id="rId7" tooltip="1932"/>
              </a:rPr>
              <a:t>1932</a:t>
            </a:r>
            <a:r>
              <a:rPr lang="uk-UA" sz="2800" dirty="0" smtClean="0"/>
              <a:t> (53 роки</a:t>
            </a:r>
            <a:r>
              <a:rPr lang="uk-UA" sz="2800" dirty="0" smtClean="0"/>
              <a:t>)</a:t>
            </a:r>
          </a:p>
          <a:p>
            <a:r>
              <a:rPr lang="uk-UA" sz="2800" dirty="0" smtClean="0"/>
              <a:t>Місце</a:t>
            </a:r>
            <a:r>
              <a:rPr lang="uk-UA" sz="2800" dirty="0" smtClean="0"/>
              <a:t> </a:t>
            </a:r>
            <a:r>
              <a:rPr lang="uk-UA" sz="2800" dirty="0" smtClean="0"/>
              <a:t>смерті: </a:t>
            </a:r>
            <a:r>
              <a:rPr lang="uk-UA" sz="2800" dirty="0" smtClean="0">
                <a:hlinkClick r:id="rId8" tooltip="Київ"/>
              </a:rPr>
              <a:t>Київ</a:t>
            </a:r>
            <a:endParaRPr lang="uk-UA" sz="2800" dirty="0" smtClean="0"/>
          </a:p>
          <a:p>
            <a:r>
              <a:rPr lang="uk-UA" sz="2800" dirty="0" smtClean="0"/>
              <a:t>Рід діяльності: український</a:t>
            </a:r>
            <a:r>
              <a:rPr lang="uk-UA" sz="2800" dirty="0" smtClean="0"/>
              <a:t> </a:t>
            </a:r>
            <a:r>
              <a:rPr lang="uk-UA" sz="2800" dirty="0" smtClean="0">
                <a:hlinkClick r:id="rId9" tooltip="Письменник"/>
              </a:rPr>
              <a:t>письменник</a:t>
            </a:r>
            <a:r>
              <a:rPr lang="uk-UA" sz="2800" dirty="0" smtClean="0"/>
              <a:t> і педагог</a:t>
            </a:r>
            <a:endParaRPr lang="uk-UA" sz="2800" dirty="0"/>
          </a:p>
        </p:txBody>
      </p:sp>
    </p:spTree>
  </p:cSld>
  <p:clrMapOvr>
    <a:masterClrMapping/>
  </p:clrMapOvr>
  <p:transition spd="slow" advTm="1878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Біографія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сім'ї</a:t>
            </a:r>
            <a:r>
              <a:rPr lang="ru-RU" dirty="0" smtClean="0"/>
              <a:t> безземельного </a:t>
            </a:r>
            <a:r>
              <a:rPr lang="ru-RU" dirty="0" err="1" smtClean="0"/>
              <a:t>селянина-шевця</a:t>
            </a:r>
            <a:r>
              <a:rPr lang="ru-RU" dirty="0" smtClean="0"/>
              <a:t>. </a:t>
            </a:r>
            <a:r>
              <a:rPr lang="ru-RU" dirty="0" err="1" smtClean="0"/>
              <a:t>Навчався</a:t>
            </a:r>
            <a:r>
              <a:rPr lang="ru-RU" dirty="0" smtClean="0"/>
              <a:t> 1888–1893 в </a:t>
            </a:r>
            <a:r>
              <a:rPr lang="ru-RU" dirty="0" err="1" smtClean="0"/>
              <a:t>Ічнянській</a:t>
            </a:r>
            <a:r>
              <a:rPr lang="ru-RU" dirty="0" smtClean="0"/>
              <a:t> </a:t>
            </a:r>
            <a:r>
              <a:rPr lang="ru-RU" dirty="0" err="1" smtClean="0"/>
              <a:t>початковій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. Два роки </a:t>
            </a:r>
            <a:r>
              <a:rPr lang="ru-RU" dirty="0" err="1" smtClean="0"/>
              <a:t>готувався</a:t>
            </a:r>
            <a:r>
              <a:rPr lang="ru-RU" dirty="0" smtClean="0"/>
              <a:t> до </a:t>
            </a:r>
            <a:r>
              <a:rPr lang="ru-RU" dirty="0" err="1" smtClean="0"/>
              <a:t>вступу</a:t>
            </a:r>
            <a:r>
              <a:rPr lang="ru-RU" dirty="0" smtClean="0"/>
              <a:t> в </a:t>
            </a:r>
            <a:r>
              <a:rPr lang="ru-RU" dirty="0" err="1" smtClean="0"/>
              <a:t>учительську</a:t>
            </a:r>
            <a:r>
              <a:rPr lang="ru-RU" dirty="0" smtClean="0"/>
              <a:t> </a:t>
            </a:r>
            <a:r>
              <a:rPr lang="ru-RU" dirty="0" err="1" smtClean="0"/>
              <a:t>семінарію</a:t>
            </a:r>
            <a:r>
              <a:rPr lang="ru-RU" dirty="0" smtClean="0"/>
              <a:t>. </a:t>
            </a:r>
            <a:r>
              <a:rPr lang="ru-RU" dirty="0" smtClean="0">
                <a:hlinkClick r:id="rId2" tooltip="1895"/>
              </a:rPr>
              <a:t>1895</a:t>
            </a:r>
            <a:r>
              <a:rPr lang="ru-RU" dirty="0" smtClean="0"/>
              <a:t> вступив до </a:t>
            </a:r>
            <a:r>
              <a:rPr lang="ru-RU" dirty="0" err="1" smtClean="0"/>
              <a:t>Коростишівської</a:t>
            </a:r>
            <a:r>
              <a:rPr lang="ru-RU" dirty="0" smtClean="0"/>
              <a:t> </a:t>
            </a:r>
            <a:r>
              <a:rPr lang="ru-RU" dirty="0" err="1" smtClean="0"/>
              <a:t>учительської</a:t>
            </a:r>
            <a:r>
              <a:rPr lang="ru-RU" dirty="0" smtClean="0"/>
              <a:t> </a:t>
            </a:r>
            <a:r>
              <a:rPr lang="ru-RU" dirty="0" err="1" smtClean="0"/>
              <a:t>семінарії</a:t>
            </a:r>
            <a:r>
              <a:rPr lang="ru-RU" dirty="0" smtClean="0"/>
              <a:t> (закінчив</a:t>
            </a:r>
            <a:r>
              <a:rPr lang="ru-RU" dirty="0" smtClean="0">
                <a:hlinkClick r:id="rId3" tooltip="1898"/>
              </a:rPr>
              <a:t>1898</a:t>
            </a:r>
            <a:r>
              <a:rPr lang="ru-RU" dirty="0" smtClean="0"/>
              <a:t>). Одержав </a:t>
            </a:r>
            <a:r>
              <a:rPr lang="ru-RU" dirty="0" err="1" smtClean="0"/>
              <a:t>направлення</a:t>
            </a:r>
            <a:r>
              <a:rPr lang="ru-RU" dirty="0" smtClean="0"/>
              <a:t> в </a:t>
            </a:r>
            <a:r>
              <a:rPr lang="ru-RU" dirty="0" err="1" smtClean="0"/>
              <a:t>однокласну</a:t>
            </a:r>
            <a:r>
              <a:rPr lang="ru-RU" dirty="0" smtClean="0"/>
              <a:t> </a:t>
            </a:r>
            <a:r>
              <a:rPr lang="ru-RU" dirty="0" err="1" smtClean="0"/>
              <a:t>міністерську</a:t>
            </a:r>
            <a:r>
              <a:rPr lang="ru-RU" dirty="0" smtClean="0"/>
              <a:t> школу в с. Потоки на </a:t>
            </a:r>
            <a:r>
              <a:rPr lang="ru-RU" dirty="0" err="1" smtClean="0"/>
              <a:t>Канівщині</a:t>
            </a:r>
            <a:r>
              <a:rPr lang="ru-RU" dirty="0" smtClean="0"/>
              <a:t>. </a:t>
            </a:r>
            <a:r>
              <a:rPr lang="ru-RU" dirty="0" err="1" smtClean="0"/>
              <a:t>Невдовзі</a:t>
            </a:r>
            <a:r>
              <a:rPr lang="ru-RU" dirty="0" smtClean="0"/>
              <a:t> переведено </a:t>
            </a:r>
            <a:r>
              <a:rPr lang="ru-RU" dirty="0" err="1" smtClean="0"/>
              <a:t>до</a:t>
            </a:r>
            <a:r>
              <a:rPr lang="ru-RU" dirty="0" err="1" smtClean="0">
                <a:hlinkClick r:id="rId4" tooltip="Богуслав"/>
              </a:rPr>
              <a:t>Богуслава</a:t>
            </a:r>
            <a:r>
              <a:rPr lang="ru-RU" dirty="0" smtClean="0"/>
              <a:t>. </a:t>
            </a:r>
            <a:r>
              <a:rPr lang="ru-RU" dirty="0" err="1" smtClean="0"/>
              <a:t>Учителював</a:t>
            </a:r>
            <a:r>
              <a:rPr lang="ru-RU" dirty="0" smtClean="0"/>
              <a:t> на </a:t>
            </a:r>
            <a:r>
              <a:rPr lang="ru-RU" dirty="0" err="1" smtClean="0">
                <a:hlinkClick r:id="rId5" tooltip="Київська губернія"/>
              </a:rPr>
              <a:t>Київщині</a:t>
            </a:r>
            <a:r>
              <a:rPr lang="ru-RU" dirty="0" smtClean="0"/>
              <a:t> та </a:t>
            </a:r>
            <a:r>
              <a:rPr lang="ru-RU" dirty="0" err="1" smtClean="0">
                <a:hlinkClick r:id="rId6" tooltip="Полтавська губернія"/>
              </a:rPr>
              <a:t>Полтавщині</a:t>
            </a:r>
            <a:r>
              <a:rPr lang="ru-RU" dirty="0" smtClean="0"/>
              <a:t>.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посилений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,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класики</a:t>
            </a:r>
            <a:r>
              <a:rPr lang="ru-RU" dirty="0" smtClean="0"/>
              <a:t>, —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сприяло</a:t>
            </a:r>
            <a:r>
              <a:rPr lang="ru-RU" dirty="0" smtClean="0"/>
              <a:t> </a:t>
            </a:r>
            <a:r>
              <a:rPr lang="ru-RU" dirty="0" err="1" smtClean="0"/>
              <a:t>збагаченню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мистецького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вчителювання</a:t>
            </a:r>
            <a:r>
              <a:rPr lang="ru-RU" dirty="0" smtClean="0"/>
              <a:t> (1898–1904)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щоденник</a:t>
            </a:r>
            <a:r>
              <a:rPr lang="ru-RU" dirty="0" smtClean="0"/>
              <a:t> «Записки </a:t>
            </a:r>
            <a:r>
              <a:rPr lang="ru-RU" dirty="0" err="1" smtClean="0"/>
              <a:t>вчителя</a:t>
            </a:r>
            <a:r>
              <a:rPr lang="ru-RU" dirty="0" smtClean="0"/>
              <a:t>». 19 </a:t>
            </a:r>
            <a:r>
              <a:rPr lang="ru-RU" dirty="0" err="1" smtClean="0"/>
              <a:t>грудня</a:t>
            </a:r>
            <a:r>
              <a:rPr lang="ru-RU" dirty="0" smtClean="0"/>
              <a:t> 1903 (1 </a:t>
            </a:r>
            <a:r>
              <a:rPr lang="ru-RU" dirty="0" err="1" smtClean="0"/>
              <a:t>січня</a:t>
            </a:r>
            <a:r>
              <a:rPr lang="ru-RU" dirty="0" smtClean="0"/>
              <a:t> 1904) </a:t>
            </a: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надрукував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«Не устоял (Из жизни народного учителя)» в «Киевской газете».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496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29684" cy="478634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hlinkClick r:id="rId2" tooltip="1904"/>
              </a:rPr>
              <a:t>1904</a:t>
            </a:r>
            <a:r>
              <a:rPr lang="uk-UA" dirty="0" smtClean="0"/>
              <a:t> вступив до Глухівського учительського інституту, </a:t>
            </a:r>
            <a:r>
              <a:rPr lang="uk-UA" dirty="0" smtClean="0">
                <a:hlinkClick r:id="rId3" tooltip="1905"/>
              </a:rPr>
              <a:t>1905</a:t>
            </a:r>
            <a:r>
              <a:rPr lang="uk-UA" dirty="0" smtClean="0"/>
              <a:t> покидає інститут. Виїхав на </a:t>
            </a:r>
            <a:r>
              <a:rPr lang="uk-UA" dirty="0" smtClean="0">
                <a:hlinkClick r:id="rId4" tooltip="Донбас"/>
              </a:rPr>
              <a:t>Донбас</a:t>
            </a:r>
            <a:r>
              <a:rPr lang="uk-UA" dirty="0" smtClean="0"/>
              <a:t>, учителював у с. </a:t>
            </a:r>
            <a:r>
              <a:rPr lang="uk-UA" dirty="0" err="1" smtClean="0"/>
              <a:t>Щербинівка</a:t>
            </a:r>
            <a:r>
              <a:rPr lang="uk-UA" dirty="0" smtClean="0"/>
              <a:t> (нині м. </a:t>
            </a:r>
            <a:r>
              <a:rPr lang="uk-UA" dirty="0" smtClean="0">
                <a:hlinkClick r:id="rId5" tooltip="Дзержинськ"/>
              </a:rPr>
              <a:t>Дзержинськ</a:t>
            </a:r>
            <a:r>
              <a:rPr lang="uk-UA" dirty="0" smtClean="0"/>
              <a:t> </a:t>
            </a:r>
            <a:r>
              <a:rPr lang="uk-UA" dirty="0" smtClean="0">
                <a:hlinkClick r:id="rId6" tooltip="Донецька область"/>
              </a:rPr>
              <a:t>Донецької області</a:t>
            </a:r>
            <a:r>
              <a:rPr lang="uk-UA" dirty="0" smtClean="0"/>
              <a:t>).</a:t>
            </a:r>
          </a:p>
          <a:p>
            <a:r>
              <a:rPr lang="uk-UA" dirty="0" smtClean="0">
                <a:hlinkClick r:id="rId7" tooltip="1906"/>
              </a:rPr>
              <a:t>1906</a:t>
            </a:r>
            <a:r>
              <a:rPr lang="uk-UA" dirty="0" smtClean="0"/>
              <a:t> заарештовано за участь у робітничих страйках. Сидів у в'язниці. </a:t>
            </a:r>
            <a:r>
              <a:rPr lang="uk-UA" dirty="0" smtClean="0">
                <a:hlinkClick r:id="rId8" tooltip="1908"/>
              </a:rPr>
              <a:t>1908</a:t>
            </a:r>
            <a:r>
              <a:rPr lang="uk-UA" dirty="0" smtClean="0"/>
              <a:t> хворого на тиф Васильченка польовий суд виправдав за браком доказів, звільнив з </a:t>
            </a:r>
            <a:r>
              <a:rPr lang="uk-UA" dirty="0" err="1" smtClean="0"/>
              <a:t>Бахмутської</a:t>
            </a:r>
            <a:r>
              <a:rPr lang="uk-UA" dirty="0" smtClean="0"/>
              <a:t> тюрми, категорично заборонив учителювати.</a:t>
            </a:r>
          </a:p>
          <a:p>
            <a:r>
              <a:rPr lang="uk-UA" dirty="0" smtClean="0"/>
              <a:t>Повертається до Ічні, заробляє на життя приватними уроками. 1910–1914 — завідувач відділу театральної </a:t>
            </a:r>
            <a:r>
              <a:rPr lang="uk-UA" dirty="0" err="1" smtClean="0"/>
              <a:t>хроніки</a:t>
            </a:r>
            <a:r>
              <a:rPr lang="uk-UA" dirty="0" smtClean="0"/>
              <a:t> газети «Рада».</a:t>
            </a:r>
          </a:p>
          <a:p>
            <a:r>
              <a:rPr lang="uk-UA" dirty="0" smtClean="0"/>
              <a:t>Під час </a:t>
            </a:r>
            <a:r>
              <a:rPr lang="uk-UA" dirty="0" smtClean="0">
                <a:hlinkClick r:id="rId9" tooltip="Перша світова війна"/>
              </a:rPr>
              <a:t>Першої світової війни</a:t>
            </a:r>
            <a:r>
              <a:rPr lang="uk-UA" dirty="0" smtClean="0"/>
              <a:t> мобілізовано до армії, був (до </a:t>
            </a:r>
            <a:r>
              <a:rPr lang="uk-UA" dirty="0" smtClean="0">
                <a:hlinkClick r:id="rId10" tooltip="Лютнева революція"/>
              </a:rPr>
              <a:t>Лютневої революції</a:t>
            </a:r>
            <a:r>
              <a:rPr lang="uk-UA" dirty="0" smtClean="0"/>
              <a:t> </a:t>
            </a:r>
            <a:r>
              <a:rPr lang="uk-UA" dirty="0" smtClean="0">
                <a:hlinkClick r:id="rId11" tooltip="1917"/>
              </a:rPr>
              <a:t>1917</a:t>
            </a:r>
            <a:r>
              <a:rPr lang="uk-UA" dirty="0" smtClean="0"/>
              <a:t>) командиром саперної роти на Західному фронті. Тоді побачили світ перші збірки новел «Ескізи» (</a:t>
            </a:r>
            <a:r>
              <a:rPr lang="uk-UA" dirty="0" smtClean="0">
                <a:hlinkClick r:id="rId12" tooltip="1911"/>
              </a:rPr>
              <a:t>1911</a:t>
            </a:r>
            <a:r>
              <a:rPr lang="uk-UA" dirty="0" smtClean="0"/>
              <a:t>), «Оповідання» (</a:t>
            </a:r>
            <a:r>
              <a:rPr lang="uk-UA" dirty="0" smtClean="0">
                <a:hlinkClick r:id="rId13" tooltip="1915"/>
              </a:rPr>
              <a:t>1915</a:t>
            </a:r>
            <a:r>
              <a:rPr lang="uk-UA" dirty="0" smtClean="0"/>
              <a:t>).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0014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uk-UA" sz="2700" dirty="0" smtClean="0">
                <a:hlinkClick r:id="rId2" tooltip="1919"/>
              </a:rPr>
              <a:t>1919</a:t>
            </a:r>
            <a:r>
              <a:rPr lang="uk-UA" sz="2700" dirty="0" smtClean="0"/>
              <a:t> жив у </a:t>
            </a:r>
            <a:r>
              <a:rPr lang="uk-UA" sz="2700" dirty="0" smtClean="0">
                <a:hlinkClick r:id="rId3" tooltip="Кам'янець-Подільський"/>
              </a:rPr>
              <a:t>Кам'янці-Подільському</a:t>
            </a:r>
            <a:r>
              <a:rPr lang="uk-UA" sz="2700" dirty="0" smtClean="0"/>
              <a:t>, де на замовлення </a:t>
            </a:r>
            <a:r>
              <a:rPr lang="uk-UA" sz="2700" dirty="0" smtClean="0">
                <a:hlinkClick r:id="rId4" tooltip="Петлюра Симон Васильович"/>
              </a:rPr>
              <a:t>Симона Петлюри</a:t>
            </a:r>
            <a:r>
              <a:rPr lang="uk-UA" sz="2700" dirty="0" smtClean="0"/>
              <a:t> написав оповідання «Про </a:t>
            </a:r>
            <a:r>
              <a:rPr lang="uk-UA" sz="2700" dirty="0" err="1" smtClean="0"/>
              <a:t>жидка</a:t>
            </a:r>
            <a:r>
              <a:rPr lang="uk-UA" sz="2700" dirty="0" smtClean="0"/>
              <a:t> Марчика, бідного кравчика». Тут написав також сатиричний твір «Про козака </a:t>
            </a:r>
            <a:r>
              <a:rPr lang="uk-UA" sz="2700" dirty="0" err="1" smtClean="0"/>
              <a:t>Ося</a:t>
            </a:r>
            <a:r>
              <a:rPr lang="uk-UA" sz="2700" dirty="0" smtClean="0"/>
              <a:t> і москаля Ася».</a:t>
            </a:r>
          </a:p>
          <a:p>
            <a:r>
              <a:rPr lang="uk-UA" sz="2700" dirty="0" smtClean="0">
                <a:hlinkClick r:id="rId5" tooltip="1920"/>
              </a:rPr>
              <a:t>1920</a:t>
            </a:r>
            <a:r>
              <a:rPr lang="uk-UA" sz="2700" dirty="0" smtClean="0"/>
              <a:t> подорожував із хоровою капелою «Думка» по містах і селах Лівобережної України.</a:t>
            </a:r>
          </a:p>
          <a:p>
            <a:r>
              <a:rPr lang="uk-UA" sz="2700" dirty="0" smtClean="0">
                <a:hlinkClick r:id="rId6" tooltip="1921"/>
              </a:rPr>
              <a:t>1921</a:t>
            </a:r>
            <a:r>
              <a:rPr lang="uk-UA" sz="2700" dirty="0" smtClean="0"/>
              <a:t> працював у Києві вихователем і завідувачем дитячого будинку, </a:t>
            </a:r>
            <a:r>
              <a:rPr lang="uk-UA" sz="2700" dirty="0" smtClean="0">
                <a:hlinkClick r:id="rId6" tooltip="1921"/>
              </a:rPr>
              <a:t>1921</a:t>
            </a:r>
            <a:r>
              <a:rPr lang="uk-UA" sz="2700" dirty="0" smtClean="0"/>
              <a:t>–</a:t>
            </a:r>
            <a:r>
              <a:rPr lang="uk-UA" sz="2700" dirty="0" smtClean="0">
                <a:hlinkClick r:id="rId7" tooltip="1928"/>
              </a:rPr>
              <a:t>1928</a:t>
            </a:r>
            <a:r>
              <a:rPr lang="uk-UA" sz="2700" dirty="0" smtClean="0"/>
              <a:t> — вчителем школи імені </a:t>
            </a:r>
            <a:r>
              <a:rPr lang="uk-UA" sz="2700" dirty="0" smtClean="0">
                <a:hlinkClick r:id="rId8" tooltip="Франко Іван Якович"/>
              </a:rPr>
              <a:t>Івана Франка</a:t>
            </a:r>
            <a:r>
              <a:rPr lang="uk-UA" sz="2700" dirty="0" smtClean="0"/>
              <a:t>.</a:t>
            </a:r>
          </a:p>
          <a:p>
            <a:r>
              <a:rPr lang="uk-UA" sz="2700" dirty="0" smtClean="0"/>
              <a:t>Могила Степана Васильченка</a:t>
            </a:r>
          </a:p>
          <a:p>
            <a:r>
              <a:rPr lang="uk-UA" sz="2700" dirty="0" smtClean="0"/>
              <a:t>Помер </a:t>
            </a:r>
            <a:r>
              <a:rPr lang="uk-UA" sz="2700" dirty="0" smtClean="0">
                <a:hlinkClick r:id="rId9" tooltip="11 серпня"/>
              </a:rPr>
              <a:t>11 серпня</a:t>
            </a:r>
            <a:r>
              <a:rPr lang="uk-UA" sz="2700" dirty="0" smtClean="0"/>
              <a:t> </a:t>
            </a:r>
            <a:r>
              <a:rPr lang="uk-UA" sz="2700" dirty="0" smtClean="0">
                <a:hlinkClick r:id="rId10" tooltip="1932"/>
              </a:rPr>
              <a:t>1932</a:t>
            </a:r>
            <a:r>
              <a:rPr lang="uk-UA" sz="2700" dirty="0" smtClean="0"/>
              <a:t> року від хвороби серця. Похований на </a:t>
            </a:r>
            <a:r>
              <a:rPr lang="uk-UA" sz="2700" dirty="0" smtClean="0">
                <a:hlinkClick r:id="rId11" tooltip="Байкове кладовище"/>
              </a:rPr>
              <a:t>Байковому кладовищі</a:t>
            </a:r>
            <a:r>
              <a:rPr lang="uk-UA" sz="2700" dirty="0" smtClean="0"/>
              <a:t> (ділянка № 1).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2183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399032"/>
          </a:xfrm>
        </p:spPr>
        <p:txBody>
          <a:bodyPr/>
          <a:lstStyle/>
          <a:p>
            <a:r>
              <a:rPr lang="uk-UA" dirty="0" smtClean="0"/>
              <a:t>Творчість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літературний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Васильченко </a:t>
            </a:r>
            <a:r>
              <a:rPr lang="ru-RU" dirty="0" err="1" smtClean="0"/>
              <a:t>включився</a:t>
            </a:r>
            <a:r>
              <a:rPr lang="ru-RU" dirty="0" smtClean="0"/>
              <a:t> </a:t>
            </a:r>
            <a:r>
              <a:rPr lang="ru-RU" dirty="0" smtClean="0">
                <a:hlinkClick r:id="rId2" tooltip="1910"/>
              </a:rPr>
              <a:t>1910</a:t>
            </a:r>
            <a:r>
              <a:rPr lang="ru-RU" dirty="0" smtClean="0"/>
              <a:t> 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зрілим</a:t>
            </a:r>
            <a:r>
              <a:rPr lang="ru-RU" dirty="0" smtClean="0"/>
              <a:t> </a:t>
            </a:r>
            <a:r>
              <a:rPr lang="ru-RU" dirty="0" err="1" smtClean="0"/>
              <a:t>митцем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поетичним</a:t>
            </a:r>
            <a:r>
              <a:rPr lang="ru-RU" dirty="0" smtClean="0"/>
              <a:t> голосом.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оригінальні</a:t>
            </a:r>
            <a:r>
              <a:rPr lang="ru-RU" dirty="0" smtClean="0"/>
              <a:t> твори — «</a:t>
            </a:r>
            <a:r>
              <a:rPr lang="ru-RU" dirty="0" err="1" smtClean="0"/>
              <a:t>Мужицька</a:t>
            </a:r>
            <a:r>
              <a:rPr lang="ru-RU" dirty="0" smtClean="0"/>
              <a:t> </a:t>
            </a:r>
            <a:r>
              <a:rPr lang="ru-RU" dirty="0" err="1" smtClean="0"/>
              <a:t>арихметика</a:t>
            </a:r>
            <a:r>
              <a:rPr lang="ru-RU" dirty="0" smtClean="0"/>
              <a:t>», «Вечеря», «У </a:t>
            </a:r>
            <a:r>
              <a:rPr lang="ru-RU" dirty="0" err="1" smtClean="0"/>
              <a:t>панів</a:t>
            </a:r>
            <a:r>
              <a:rPr lang="ru-RU" dirty="0" smtClean="0"/>
              <a:t>», «На </a:t>
            </a:r>
            <a:r>
              <a:rPr lang="ru-RU" dirty="0" err="1" smtClean="0"/>
              <a:t>чужину</a:t>
            </a:r>
            <a:r>
              <a:rPr lang="ru-RU" dirty="0" smtClean="0"/>
              <a:t>», «</a:t>
            </a:r>
            <a:r>
              <a:rPr lang="ru-RU" dirty="0" err="1" smtClean="0"/>
              <a:t>Циганка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., </a:t>
            </a:r>
            <a:r>
              <a:rPr lang="ru-RU" dirty="0" err="1" smtClean="0"/>
              <a:t>пройняті</a:t>
            </a:r>
            <a:r>
              <a:rPr lang="ru-RU" dirty="0" smtClean="0"/>
              <a:t> </a:t>
            </a:r>
            <a:r>
              <a:rPr lang="ru-RU" dirty="0" err="1" smtClean="0"/>
              <a:t>любов'ю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утвердженням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 в перемогу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тем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Васильченка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учителів</a:t>
            </a:r>
            <a:r>
              <a:rPr lang="ru-RU" dirty="0" smtClean="0"/>
              <a:t>, яке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 — </a:t>
            </a:r>
            <a:r>
              <a:rPr lang="ru-RU" dirty="0" err="1" smtClean="0"/>
              <a:t>педагогові</a:t>
            </a:r>
            <a:r>
              <a:rPr lang="ru-RU" dirty="0" smtClean="0"/>
              <a:t> за </a:t>
            </a:r>
            <a:r>
              <a:rPr lang="ru-RU" dirty="0" err="1" smtClean="0"/>
              <a:t>фахом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покликанням</a:t>
            </a:r>
            <a:r>
              <a:rPr lang="ru-RU" dirty="0" smtClean="0"/>
              <a:t> — особливо </a:t>
            </a:r>
            <a:r>
              <a:rPr lang="ru-RU" dirty="0" err="1" smtClean="0"/>
              <a:t>близьким</a:t>
            </a:r>
            <a:r>
              <a:rPr lang="ru-RU" dirty="0" smtClean="0"/>
              <a:t>. «Записки </a:t>
            </a:r>
            <a:r>
              <a:rPr lang="ru-RU" dirty="0" err="1" smtClean="0"/>
              <a:t>вчителя</a:t>
            </a:r>
            <a:r>
              <a:rPr lang="ru-RU" dirty="0" smtClean="0"/>
              <a:t>» (</a:t>
            </a:r>
            <a:r>
              <a:rPr lang="ru-RU" dirty="0" smtClean="0">
                <a:hlinkClick r:id="rId3" tooltip="1898"/>
              </a:rPr>
              <a:t>1898</a:t>
            </a:r>
            <a:r>
              <a:rPr lang="ru-RU" dirty="0" smtClean="0"/>
              <a:t>–</a:t>
            </a:r>
            <a:r>
              <a:rPr lang="ru-RU" dirty="0" smtClean="0">
                <a:hlinkClick r:id="rId4" tooltip="1905"/>
              </a:rPr>
              <a:t>1905</a:t>
            </a:r>
            <a:r>
              <a:rPr lang="ru-RU" dirty="0" smtClean="0"/>
              <a:t>)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щоденникові</a:t>
            </a:r>
            <a:r>
              <a:rPr lang="ru-RU" dirty="0" smtClean="0"/>
              <a:t> записи, </a:t>
            </a:r>
            <a:r>
              <a:rPr lang="ru-RU" dirty="0" err="1" smtClean="0"/>
              <a:t>куди</a:t>
            </a:r>
            <a:r>
              <a:rPr lang="ru-RU" dirty="0" smtClean="0"/>
              <a:t> Васильченко,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визнанням</a:t>
            </a:r>
            <a:r>
              <a:rPr lang="ru-RU" dirty="0" smtClean="0"/>
              <a:t>, систематично «заносив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учительські</a:t>
            </a:r>
            <a:r>
              <a:rPr lang="ru-RU" dirty="0" smtClean="0"/>
              <a:t> </a:t>
            </a:r>
            <a:r>
              <a:rPr lang="ru-RU" dirty="0" err="1" smtClean="0"/>
              <a:t>жалі</a:t>
            </a:r>
            <a:r>
              <a:rPr lang="ru-RU" dirty="0" smtClean="0"/>
              <a:t> та </a:t>
            </a:r>
            <a:r>
              <a:rPr lang="ru-RU" dirty="0" err="1" smtClean="0"/>
              <a:t>кривди</a:t>
            </a:r>
            <a:r>
              <a:rPr lang="ru-RU" dirty="0" smtClean="0"/>
              <a:t>», стали </a:t>
            </a:r>
            <a:r>
              <a:rPr lang="ru-RU" dirty="0" err="1" smtClean="0"/>
              <a:t>згодом</a:t>
            </a:r>
            <a:r>
              <a:rPr lang="ru-RU" dirty="0" smtClean="0"/>
              <a:t> документальною основою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реалістичних</a:t>
            </a:r>
            <a:r>
              <a:rPr lang="ru-RU" dirty="0" smtClean="0"/>
              <a:t> новел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7315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478631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У </a:t>
            </a:r>
            <a:r>
              <a:rPr lang="uk-UA" dirty="0" smtClean="0">
                <a:hlinkClick r:id="rId2" tooltip="1910"/>
              </a:rPr>
              <a:t>1910</a:t>
            </a:r>
            <a:r>
              <a:rPr lang="uk-UA" dirty="0" smtClean="0"/>
              <a:t>–</a:t>
            </a:r>
            <a:r>
              <a:rPr lang="uk-UA" dirty="0" smtClean="0">
                <a:hlinkClick r:id="rId3" tooltip="1912"/>
              </a:rPr>
              <a:t>1912</a:t>
            </a:r>
            <a:r>
              <a:rPr lang="uk-UA" dirty="0" smtClean="0"/>
              <a:t> Васильченко пише й друкує цикл новел і оповідань, присвячених учительській темі («Вечеря», «З самого початку» та інші). Проблема виховання нової людини значною мірою зумовила звернення Васильченка до художнього опрацювання дитячої тематики, органічно пов'язаної з творами про вчителів. Глибоке розуміння психології дитини дало змогу Васильченку показати поетичний духовний світ дитини.</a:t>
            </a:r>
          </a:p>
          <a:p>
            <a:r>
              <a:rPr lang="uk-UA" dirty="0" smtClean="0"/>
              <a:t>Хвилюють читача і психологічні етюди письменника «Дощ», «Дома», «Волошки», «</a:t>
            </a:r>
            <a:r>
              <a:rPr lang="uk-UA" dirty="0" err="1" smtClean="0"/>
              <a:t>Петруня</a:t>
            </a:r>
            <a:r>
              <a:rPr lang="uk-UA" dirty="0" smtClean="0"/>
              <a:t>», оповідання «Роман», «Увечері», «Свекор», «</a:t>
            </a:r>
            <a:r>
              <a:rPr lang="uk-UA" dirty="0" err="1" smtClean="0"/>
              <a:t>Басурмен</a:t>
            </a:r>
            <a:r>
              <a:rPr lang="uk-UA" dirty="0" smtClean="0"/>
              <a:t>» та ін. Оптимізм Васильченка особливо виразно виявився в одному з найкращих його творів, присвячених дітям, — «Циганка».</a:t>
            </a:r>
          </a:p>
          <a:p>
            <a:r>
              <a:rPr lang="uk-UA" dirty="0" smtClean="0"/>
              <a:t>Невеликий цикл у творчості Васильченка складають оповідання, в яких йдеться про обдаровані натури з демократичних низів, про долю народних талантів («На хуторі», «У панів», «На розкоші» та ін.).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45849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Жорстоку правду життя селянської бідноти розкриває Васильченко у новелі «На чужину». Окремий цикл у художньому доробку Васильченка складають твори, написані під безпосереднім враженням від </a:t>
            </a:r>
            <a:r>
              <a:rPr lang="uk-UA" sz="2400" dirty="0" smtClean="0">
                <a:hlinkClick r:id="rId2" tooltip="Перша світова війна"/>
              </a:rPr>
              <a:t>Першої світової війни</a:t>
            </a:r>
            <a:r>
              <a:rPr lang="uk-UA" sz="2400" dirty="0" smtClean="0"/>
              <a:t>, в якій письменник брав участь з </a:t>
            </a:r>
            <a:r>
              <a:rPr lang="uk-UA" sz="2400" dirty="0" smtClean="0">
                <a:hlinkClick r:id="rId3" tooltip="1914"/>
              </a:rPr>
              <a:t>1914</a:t>
            </a:r>
            <a:r>
              <a:rPr lang="uk-UA" sz="2400" dirty="0" smtClean="0"/>
              <a:t> аж до Лютневої революції. В «Окопному щоденнику», оповіданнях «На золотому лоні», «Під святий гомін», «Отруйна квітка», «Чорні маки» та ін. Васильченко зображує жахи війни, сумні будні людей у сірих солдатських шинелях.</a:t>
            </a:r>
          </a:p>
          <a:p>
            <a:r>
              <a:rPr lang="uk-UA" sz="2400" dirty="0" smtClean="0"/>
              <a:t>Цікавою сторінкою спадщини Васильченка є драматичні твори, переважно одноактні п'єси, які за тематикою і багатьма художніми засобами органічно близькі до його прози 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5537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Багато</a:t>
            </a:r>
            <a:r>
              <a:rPr lang="ru-RU" dirty="0" smtClean="0"/>
              <a:t> </a:t>
            </a:r>
            <a:r>
              <a:rPr lang="ru-RU" dirty="0" smtClean="0"/>
              <a:t>працює</a:t>
            </a:r>
            <a:r>
              <a:rPr lang="ru-RU" dirty="0" smtClean="0"/>
              <a:t> Васильченко у </a:t>
            </a:r>
            <a:r>
              <a:rPr lang="ru-RU" dirty="0" smtClean="0"/>
              <a:t>радянський</a:t>
            </a:r>
            <a:r>
              <a:rPr lang="ru-RU" dirty="0" smtClean="0"/>
              <a:t> час </a:t>
            </a:r>
            <a:r>
              <a:rPr lang="ru-RU" dirty="0" smtClean="0"/>
              <a:t>і</a:t>
            </a:r>
            <a:r>
              <a:rPr lang="ru-RU" dirty="0" smtClean="0"/>
              <a:t> над </a:t>
            </a:r>
            <a:r>
              <a:rPr lang="ru-RU" dirty="0" smtClean="0"/>
              <a:t>творами</a:t>
            </a:r>
            <a:r>
              <a:rPr lang="ru-RU" dirty="0" smtClean="0"/>
              <a:t> </a:t>
            </a:r>
            <a:r>
              <a:rPr lang="ru-RU" dirty="0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минулого</a:t>
            </a:r>
            <a:r>
              <a:rPr lang="ru-RU" dirty="0" smtClean="0"/>
              <a:t> </a:t>
            </a:r>
            <a:r>
              <a:rPr lang="ru-RU" dirty="0" smtClean="0"/>
              <a:t>життя</a:t>
            </a:r>
            <a:r>
              <a:rPr lang="ru-RU" dirty="0" smtClean="0"/>
              <a:t> (</a:t>
            </a:r>
            <a:r>
              <a:rPr lang="ru-RU" dirty="0" smtClean="0">
                <a:hlinkClick r:id="rId2" tooltip="Талант (повість)"/>
              </a:rPr>
              <a:t>«Талант»</a:t>
            </a:r>
            <a:r>
              <a:rPr lang="ru-RU" dirty="0" smtClean="0"/>
              <a:t>, «</a:t>
            </a:r>
            <a:r>
              <a:rPr lang="ru-RU" dirty="0" smtClean="0"/>
              <a:t>Віконце</a:t>
            </a:r>
            <a:r>
              <a:rPr lang="ru-RU" dirty="0" smtClean="0"/>
              <a:t>», «</a:t>
            </a:r>
            <a:r>
              <a:rPr lang="ru-RU" dirty="0" smtClean="0"/>
              <a:t>Осінні</a:t>
            </a:r>
            <a:r>
              <a:rPr lang="ru-RU" dirty="0" smtClean="0"/>
              <a:t> новели» та </a:t>
            </a:r>
            <a:r>
              <a:rPr lang="ru-RU" dirty="0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Показовим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плані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цикл «</a:t>
            </a:r>
            <a:r>
              <a:rPr lang="ru-RU" dirty="0" err="1" smtClean="0"/>
              <a:t>Осінні</a:t>
            </a:r>
            <a:r>
              <a:rPr lang="ru-RU" dirty="0" smtClean="0"/>
              <a:t> новели», </a:t>
            </a:r>
            <a:r>
              <a:rPr lang="ru-RU" dirty="0" err="1" smtClean="0"/>
              <a:t>який</a:t>
            </a:r>
            <a:r>
              <a:rPr lang="ru-RU" dirty="0" smtClean="0"/>
              <a:t> Васильченко писав,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smtClean="0">
                <a:hlinkClick r:id="rId3" tooltip="1923"/>
              </a:rPr>
              <a:t>1923</a:t>
            </a:r>
            <a:r>
              <a:rPr lang="ru-RU" dirty="0" smtClean="0"/>
              <a:t>, </a:t>
            </a:r>
            <a:r>
              <a:rPr lang="ru-RU" dirty="0" err="1" smtClean="0"/>
              <a:t>майже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художньо</a:t>
            </a:r>
            <a:r>
              <a:rPr lang="ru-RU" dirty="0" smtClean="0"/>
              <a:t> </a:t>
            </a:r>
            <a:r>
              <a:rPr lang="ru-RU" dirty="0" err="1" smtClean="0"/>
              <a:t>найдовершеніших</a:t>
            </a:r>
            <a:r>
              <a:rPr lang="ru-RU" dirty="0" smtClean="0"/>
              <a:t> новел циклу — «</a:t>
            </a:r>
            <a:r>
              <a:rPr lang="ru-RU" dirty="0" err="1" smtClean="0"/>
              <a:t>Мати</a:t>
            </a:r>
            <a:r>
              <a:rPr lang="ru-RU" dirty="0" smtClean="0"/>
              <a:t>» («Чайка»).</a:t>
            </a:r>
          </a:p>
          <a:p>
            <a:r>
              <a:rPr lang="ru-RU" dirty="0" smtClean="0"/>
              <a:t>Васильченко написав </a:t>
            </a:r>
            <a:r>
              <a:rPr lang="ru-RU" dirty="0" err="1" smtClean="0"/>
              <a:t>драматичні</a:t>
            </a:r>
            <a:r>
              <a:rPr lang="ru-RU" dirty="0" smtClean="0"/>
              <a:t> твори («</a:t>
            </a:r>
            <a:r>
              <a:rPr lang="ru-RU" dirty="0" err="1" smtClean="0"/>
              <a:t>Минають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», «</a:t>
            </a:r>
            <a:r>
              <a:rPr lang="ru-RU" dirty="0" err="1" smtClean="0"/>
              <a:t>Кармелюк</a:t>
            </a:r>
            <a:r>
              <a:rPr lang="ru-RU" dirty="0" smtClean="0"/>
              <a:t>» та </a:t>
            </a:r>
            <a:r>
              <a:rPr lang="ru-RU" dirty="0" err="1" smtClean="0"/>
              <a:t>ін</a:t>
            </a:r>
            <a:r>
              <a:rPr lang="ru-RU" dirty="0" smtClean="0"/>
              <a:t>.), </a:t>
            </a:r>
            <a:r>
              <a:rPr lang="ru-RU" dirty="0" err="1" smtClean="0"/>
              <a:t>кіносценарії</a:t>
            </a:r>
            <a:r>
              <a:rPr lang="ru-RU" dirty="0" smtClean="0"/>
              <a:t> за </a:t>
            </a:r>
            <a:r>
              <a:rPr lang="ru-RU" dirty="0" err="1" smtClean="0"/>
              <a:t>фольклорними</a:t>
            </a:r>
            <a:r>
              <a:rPr lang="ru-RU" dirty="0" smtClean="0"/>
              <a:t> мотивами, </a:t>
            </a:r>
            <a:r>
              <a:rPr lang="ru-RU" dirty="0" err="1" smtClean="0"/>
              <a:t>фейлетони</a:t>
            </a:r>
            <a:r>
              <a:rPr lang="ru-RU" dirty="0" smtClean="0"/>
              <a:t>, цикл </a:t>
            </a:r>
            <a:r>
              <a:rPr lang="ru-RU" dirty="0" err="1" smtClean="0">
                <a:hlinkClick r:id="rId4" tooltip="Новелета"/>
              </a:rPr>
              <a:t>новелет</a:t>
            </a:r>
            <a:r>
              <a:rPr lang="ru-RU" dirty="0" smtClean="0"/>
              <a:t> «</a:t>
            </a:r>
            <a:r>
              <a:rPr lang="ru-RU" dirty="0" err="1" smtClean="0"/>
              <a:t>Крилаті</a:t>
            </a:r>
            <a:r>
              <a:rPr lang="ru-RU" dirty="0" smtClean="0"/>
              <a:t> слова», </a:t>
            </a:r>
            <a:r>
              <a:rPr lang="ru-RU" dirty="0" err="1" smtClean="0"/>
              <a:t>переклади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 </a:t>
            </a:r>
            <a:r>
              <a:rPr lang="ru-RU" dirty="0" smtClean="0">
                <a:hlinkClick r:id="rId5" tooltip="Гоголь Микола Васильович"/>
              </a:rPr>
              <a:t>Гоголя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Лєсков Микола Семенович"/>
              </a:rPr>
              <a:t>Лєскова</a:t>
            </a:r>
            <a:r>
              <a:rPr lang="ru-RU" dirty="0" smtClean="0"/>
              <a:t>, </a:t>
            </a:r>
            <a:r>
              <a:rPr lang="ru-RU" dirty="0" smtClean="0">
                <a:hlinkClick r:id="rId7" tooltip="Короленко Володимир Галактіонович"/>
              </a:rPr>
              <a:t>Короленка</a:t>
            </a:r>
            <a:r>
              <a:rPr lang="ru-RU" dirty="0" smtClean="0"/>
              <a:t>, </a:t>
            </a:r>
            <a:r>
              <a:rPr lang="ru-RU" dirty="0" smtClean="0">
                <a:hlinkClick r:id="rId8" tooltip="Серафимович Олександр Серафимович"/>
              </a:rPr>
              <a:t>Серафимовича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заслуговує</a:t>
            </a:r>
            <a:r>
              <a:rPr lang="ru-RU" dirty="0" smtClean="0"/>
              <a:t> </a:t>
            </a:r>
            <a:r>
              <a:rPr lang="ru-RU" dirty="0" err="1" smtClean="0"/>
              <a:t>задум</a:t>
            </a:r>
            <a:r>
              <a:rPr lang="ru-RU" dirty="0" smtClean="0"/>
              <a:t> </a:t>
            </a:r>
            <a:r>
              <a:rPr lang="ru-RU" dirty="0" err="1" smtClean="0"/>
              <a:t>Васильченка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біографічну</a:t>
            </a:r>
            <a:r>
              <a:rPr lang="ru-RU" dirty="0" smtClean="0"/>
              <a:t> </a:t>
            </a:r>
            <a:r>
              <a:rPr lang="ru-RU" dirty="0" err="1" smtClean="0"/>
              <a:t>повість</a:t>
            </a:r>
            <a:r>
              <a:rPr lang="ru-RU" dirty="0" smtClean="0"/>
              <a:t> про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. З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запланованих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встиг</a:t>
            </a:r>
            <a:r>
              <a:rPr lang="ru-RU" dirty="0" smtClean="0"/>
              <a:t> </a:t>
            </a:r>
            <a:r>
              <a:rPr lang="ru-RU" dirty="0" err="1" smtClean="0"/>
              <a:t>завершити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першу — «В </a:t>
            </a:r>
            <a:r>
              <a:rPr lang="ru-RU" dirty="0" err="1" smtClean="0"/>
              <a:t>бур'янах</a:t>
            </a:r>
            <a:r>
              <a:rPr lang="ru-RU" dirty="0" smtClean="0"/>
              <a:t>» (</a:t>
            </a:r>
            <a:r>
              <a:rPr lang="ru-RU" dirty="0" err="1" smtClean="0"/>
              <a:t>вийшла</a:t>
            </a:r>
            <a:r>
              <a:rPr lang="ru-RU" dirty="0" smtClean="0"/>
              <a:t> посмертно — </a:t>
            </a:r>
            <a:r>
              <a:rPr lang="ru-RU" dirty="0" smtClean="0">
                <a:hlinkClick r:id="rId9" tooltip="1938"/>
              </a:rPr>
              <a:t>1938</a:t>
            </a:r>
            <a:r>
              <a:rPr lang="ru-RU" dirty="0" smtClean="0"/>
              <a:t>).</a:t>
            </a:r>
          </a:p>
          <a:p>
            <a:endParaRPr lang="uk-UA" dirty="0"/>
          </a:p>
        </p:txBody>
      </p:sp>
    </p:spTree>
  </p:cSld>
  <p:clrMapOvr>
    <a:masterClrMapping/>
  </p:clrMapOvr>
  <p:transition spd="slow" advTm="35334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141</Words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     Васильченко Степан Васильович    </vt:lpstr>
      <vt:lpstr>Степа́н Васи́льович Васи́льченко</vt:lpstr>
      <vt:lpstr> Біографія </vt:lpstr>
      <vt:lpstr>Слайд 4</vt:lpstr>
      <vt:lpstr>Слайд 5</vt:lpstr>
      <vt:lpstr>Творчість </vt:lpstr>
      <vt:lpstr>Слайд 7</vt:lpstr>
      <vt:lpstr>Слайд 8</vt:lpstr>
      <vt:lpstr>Слайд 9</vt:lpstr>
      <vt:lpstr>Увічнення пам'яті </vt:lpstr>
      <vt:lpstr>Пам'ятна дошка на місці школи, в якій працював видатний письменник С. В. Васильченко</vt:lpstr>
      <vt:lpstr>Могила Степана Васильченка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Admin</dc:creator>
  <cp:lastModifiedBy>Admin</cp:lastModifiedBy>
  <cp:revision>4</cp:revision>
  <dcterms:created xsi:type="dcterms:W3CDTF">2014-05-21T17:41:15Z</dcterms:created>
  <dcterms:modified xsi:type="dcterms:W3CDTF">2014-05-21T18:18:50Z</dcterms:modified>
</cp:coreProperties>
</file>