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DD031-049F-457B-9FA0-348B82C01C35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62D4-34EE-416E-8BA5-7C93BB36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7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62D4-34EE-416E-8BA5-7C93BB367B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9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0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7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4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0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0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0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2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1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6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570C-5C94-4BAE-AAA2-1884939E9B6E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2B27-41F4-456C-80F4-28305CE6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2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tr.ru/read.php?2,849327,page=al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velorama.ru/glossary/mountain_bike.phtml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walls.com/images/201108/reWalls.com_427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УВКТП №70 Коммунарского района Запорожской 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ПРЕЗЕНТАЦИЯ</a:t>
            </a:r>
          </a:p>
          <a:p>
            <a:pPr algn="ctr"/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909656" y="2064043"/>
            <a:ext cx="558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по теме: </a:t>
            </a:r>
            <a:r>
              <a:rPr lang="en-US" sz="2400" dirty="0" smtClean="0"/>
              <a:t>“</a:t>
            </a:r>
            <a:r>
              <a:rPr lang="ru-RU" sz="2400" dirty="0" smtClean="0"/>
              <a:t>Велосипед. Виды. Стили езды.</a:t>
            </a:r>
            <a:r>
              <a:rPr lang="en-US" sz="2400" dirty="0" smtClean="0"/>
              <a:t>”</a:t>
            </a:r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12160" y="5733256"/>
            <a:ext cx="3161050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Выполнил: ученик 10-А класса</a:t>
            </a:r>
          </a:p>
          <a:p>
            <a:pPr algn="r"/>
            <a:r>
              <a:rPr lang="ru-RU" dirty="0" smtClean="0"/>
              <a:t>Арутюнов Артур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5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estjump.ru/uploads/posts/2010-12/1293432350_1a2f6a3166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0"/>
            <a:ext cx="9155832" cy="68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79" y="116630"/>
            <a:ext cx="4440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ВЕЛОСИПЕДЫ ДЛЯ </a:t>
            </a:r>
            <a:r>
              <a:rPr lang="ru-RU" sz="3200" dirty="0" smtClean="0">
                <a:solidFill>
                  <a:schemeClr val="bg1"/>
                </a:solidFill>
              </a:rPr>
              <a:t>ДЁРТ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катания </a:t>
            </a:r>
            <a:r>
              <a:rPr lang="ru-RU" sz="2000" dirty="0" err="1" smtClean="0"/>
              <a:t>дёрт</a:t>
            </a:r>
            <a:r>
              <a:rPr lang="ru-RU" sz="2000" dirty="0" smtClean="0"/>
              <a:t> необходим </a:t>
            </a:r>
            <a:r>
              <a:rPr lang="en-US" sz="2000" dirty="0" smtClean="0"/>
              <a:t>BMX</a:t>
            </a:r>
            <a:r>
              <a:rPr lang="ru-RU" sz="2000" dirty="0" smtClean="0"/>
              <a:t>, </a:t>
            </a:r>
            <a:r>
              <a:rPr lang="ru-RU" sz="2000" dirty="0"/>
              <a:t>или </a:t>
            </a:r>
            <a:r>
              <a:rPr lang="ru-RU" sz="2000" dirty="0" smtClean="0"/>
              <a:t>специализированны</a:t>
            </a:r>
            <a:r>
              <a:rPr lang="ru-RU" sz="2000" dirty="0"/>
              <a:t>й</a:t>
            </a:r>
            <a:r>
              <a:rPr lang="ru-RU" sz="2000" dirty="0"/>
              <a:t> </a:t>
            </a:r>
            <a:r>
              <a:rPr lang="ru-RU" sz="2000" dirty="0" smtClean="0"/>
              <a:t>горный велосипед для</a:t>
            </a:r>
            <a:r>
              <a:rPr lang="ru-RU" sz="2000" dirty="0"/>
              <a:t> </a:t>
            </a:r>
            <a:r>
              <a:rPr lang="ru-RU" sz="2000" i="1" dirty="0" err="1" smtClean="0"/>
              <a:t>дёртджампинга</a:t>
            </a:r>
            <a:r>
              <a:rPr lang="ru-RU" sz="2000" dirty="0"/>
              <a:t> (</a:t>
            </a:r>
            <a:r>
              <a:rPr lang="ru-RU" sz="2000" i="1" dirty="0" err="1"/>
              <a:t>dirtjumping</a:t>
            </a:r>
            <a:r>
              <a:rPr lang="ru-RU" sz="2000" dirty="0"/>
              <a:t> — прыжки на грязи)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58924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Так как особенностью </a:t>
            </a:r>
            <a:r>
              <a:rPr lang="ru-RU" dirty="0" err="1" smtClean="0">
                <a:solidFill>
                  <a:schemeClr val="bg1"/>
                </a:solidFill>
              </a:rPr>
              <a:t>дёрта</a:t>
            </a:r>
            <a:r>
              <a:rPr lang="ru-RU" dirty="0" smtClean="0">
                <a:solidFill>
                  <a:schemeClr val="bg1"/>
                </a:solidFill>
              </a:rPr>
              <a:t> есть трюки и прыжки в воздухе, то велосипед должен быть сделан из карбона или других крепких и легких металлов.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Цена таких велосипедов – 10тыс.грн и выше…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://cykl.cz/katalog/2009/mon/Fireball%2026%20-%20b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71" y="116630"/>
            <a:ext cx="34602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2420886"/>
            <a:ext cx="324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Mongoose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2009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Яркий пример </a:t>
            </a:r>
            <a:r>
              <a:rPr lang="ru-RU" dirty="0" err="1" smtClean="0">
                <a:solidFill>
                  <a:schemeClr val="bg1"/>
                </a:solidFill>
              </a:rPr>
              <a:t>дёрт</a:t>
            </a:r>
            <a:r>
              <a:rPr lang="ru-RU" dirty="0" smtClean="0">
                <a:solidFill>
                  <a:schemeClr val="bg1"/>
                </a:solidFill>
              </a:rPr>
              <a:t> байка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vx.ucoz.com/_pu/0/01627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БАЙКЕР КРОСС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БАЙКЕР-КРОСС</a:t>
            </a:r>
            <a:r>
              <a:rPr lang="ru-RU" dirty="0">
                <a:solidFill>
                  <a:srgbClr val="FFFF00"/>
                </a:solidFill>
              </a:rPr>
              <a:t> сугубо спортивная дисциплина – гонка четверками участников на выбывание по трассе почти для </a:t>
            </a:r>
            <a:r>
              <a:rPr lang="ru-RU" dirty="0" err="1">
                <a:solidFill>
                  <a:srgbClr val="FFFF00"/>
                </a:solidFill>
              </a:rPr>
              <a:t>даунхила</a:t>
            </a:r>
            <a:r>
              <a:rPr lang="ru-RU" dirty="0">
                <a:solidFill>
                  <a:srgbClr val="FFFF00"/>
                </a:solidFill>
              </a:rPr>
              <a:t>. 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.free-lance.ru/users/1L26/upload/f_485bcfdde7a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854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ВЕЛОСИПЕДЫ ДЛЯ БАЙКЕР-КРОССА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0342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Велосипеды, которые используются в дисциплине байкер-кросс невероятно прочны. Передний амортизатор обязателен, задний –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3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velotrial.com.ua/images/article/wallpaper/wpbt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8676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Велотриал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— </a:t>
            </a:r>
            <a:r>
              <a:rPr lang="ru-RU" b="1" dirty="0">
                <a:solidFill>
                  <a:schemeClr val="bg1"/>
                </a:solidFill>
              </a:rPr>
              <a:t>дисциплина </a:t>
            </a:r>
            <a:r>
              <a:rPr lang="ru-RU" b="1" dirty="0" err="1">
                <a:solidFill>
                  <a:schemeClr val="bg1"/>
                </a:solidFill>
              </a:rPr>
              <a:t>маунтинбайка</a:t>
            </a:r>
            <a:r>
              <a:rPr lang="ru-RU" b="1" dirty="0">
                <a:solidFill>
                  <a:schemeClr val="bg1"/>
                </a:solidFill>
              </a:rPr>
              <a:t>, заключающаяся в преодолении препятствий </a:t>
            </a:r>
            <a:r>
              <a:rPr lang="ru-RU" b="1" dirty="0" smtClean="0">
                <a:solidFill>
                  <a:schemeClr val="bg1"/>
                </a:solidFill>
              </a:rPr>
              <a:t>на велосипеде.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Препятствия </a:t>
            </a:r>
            <a:r>
              <a:rPr lang="ru-RU" b="1" dirty="0">
                <a:solidFill>
                  <a:schemeClr val="bg1"/>
                </a:solidFill>
              </a:rPr>
              <a:t>могут быть самыми разными, естественными или искусственными: парапеты, камни, бревна, доски и т. д. Главной целью является преодоление серии препятствий, не опираясь ногами, руками и другими частями тела.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beltasman.ru/sites/default/files/AC04_A3_Southern%20Al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0"/>
            <a:ext cx="916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КРОСС-КАНТРИ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5996" y="2719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Кросс-ка́нтри</a:t>
            </a:r>
            <a:r>
              <a:rPr lang="ru-RU" dirty="0"/>
              <a:t>  — одна из спортивных дисциплин в </a:t>
            </a:r>
            <a:r>
              <a:rPr lang="ru-RU" dirty="0" err="1" smtClean="0"/>
              <a:t>маунтинбайке</a:t>
            </a:r>
            <a:r>
              <a:rPr lang="ru-RU" dirty="0" smtClean="0"/>
              <a:t>, </a:t>
            </a:r>
            <a:r>
              <a:rPr lang="ru-RU" dirty="0"/>
              <a:t>гонки по пересеченной местности со спусками, затяжными подъемами, скоростными и техническими участками.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35981" y="1749268"/>
            <a:ext cx="3203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Трасса включает в себя как естественные, так и искусственные препятствия, в настоящее время получают распространение элементы из других экстремальных видов </a:t>
            </a:r>
            <a:r>
              <a:rPr lang="ru-RU" dirty="0" err="1"/>
              <a:t>маунтинбайка</a:t>
            </a:r>
            <a:r>
              <a:rPr lang="ru-RU" dirty="0"/>
              <a:t>, таких как </a:t>
            </a:r>
            <a:r>
              <a:rPr lang="ru-RU" dirty="0" err="1"/>
              <a:t>даунхилл</a:t>
            </a:r>
            <a:r>
              <a:rPr lang="ru-RU" dirty="0"/>
              <a:t>, </a:t>
            </a:r>
            <a:r>
              <a:rPr lang="ru-RU" dirty="0" err="1"/>
              <a:t>нортшор</a:t>
            </a:r>
            <a:r>
              <a:rPr lang="ru-RU" dirty="0"/>
              <a:t> и 4х.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616530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Кросс-кантри – самая распространенная дисциплина горных велосипедов…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lurkmore.so/images/c/cd/Fail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8" y="908720"/>
            <a:ext cx="3248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musphovid.moy.su/_ph/3/57335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76" y="0"/>
            <a:ext cx="9175075" cy="68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ВЕЛОСИПЕДЫ ДЛЯ КРОСС-КАНТРИ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868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Нужен легкий велосипед из серии кросс-кантри. Сама дисциплина кросс кантри , как спортивная дисциплина ушла далеко вперед в направлении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экстрима.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Велосипед должен быть с передним амортизатором, а также (желательно) с задним для того, чтобы оставаться в седле без неприятных ощущений.</a:t>
            </a:r>
          </a:p>
        </p:txBody>
      </p:sp>
      <p:pic>
        <p:nvPicPr>
          <p:cNvPr id="13318" name="Picture 6" descr="Велосипед - TREK - 4900 DISC 2012 чер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201899" cy="232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15719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TREK </a:t>
            </a:r>
            <a:r>
              <a:rPr lang="en-US" b="1" dirty="0" smtClean="0"/>
              <a:t>– 4900</a:t>
            </a:r>
            <a:endParaRPr lang="ru-RU" b="1" dirty="0" smtClean="0"/>
          </a:p>
          <a:p>
            <a:r>
              <a:rPr lang="ru-RU" b="1" dirty="0" smtClean="0"/>
              <a:t>Идеален для кросс-кантри.</a:t>
            </a:r>
          </a:p>
          <a:p>
            <a:r>
              <a:rPr lang="ru-RU" b="1" dirty="0" smtClean="0"/>
              <a:t>Стоимостью 8,500 грн.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0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urismo.intoscana.it/allthingstuscany/aroundtuscany/files/2010/02/Panorami-su-Firenze-e-il-Rinascimento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0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ВЕЛОТУРИЗМ</a:t>
            </a:r>
            <a:r>
              <a:rPr lang="ru-RU" dirty="0">
                <a:solidFill>
                  <a:schemeClr val="bg1"/>
                </a:solidFill>
              </a:rPr>
              <a:t> – можно выделить отдельно как в способ проведения времени на </a:t>
            </a:r>
            <a:r>
              <a:rPr lang="ru-RU" dirty="0" err="1">
                <a:solidFill>
                  <a:schemeClr val="bg1"/>
                </a:solidFill>
              </a:rPr>
              <a:t>веле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Небольшая </a:t>
            </a:r>
            <a:r>
              <a:rPr lang="ru-RU" dirty="0">
                <a:solidFill>
                  <a:schemeClr val="bg1"/>
                </a:solidFill>
              </a:rPr>
              <a:t>бутылка </a:t>
            </a:r>
            <a:r>
              <a:rPr lang="ru-RU" dirty="0" smtClean="0">
                <a:solidFill>
                  <a:schemeClr val="bg1"/>
                </a:solidFill>
              </a:rPr>
              <a:t>коньяку </a:t>
            </a:r>
            <a:r>
              <a:rPr lang="ru-RU" dirty="0">
                <a:solidFill>
                  <a:schemeClr val="bg1"/>
                </a:solidFill>
              </a:rPr>
              <a:t>и пара конфеток увезенных вами от дома в </a:t>
            </a:r>
            <a:r>
              <a:rPr lang="ru-RU" dirty="0" smtClean="0">
                <a:solidFill>
                  <a:schemeClr val="bg1"/>
                </a:solidFill>
              </a:rPr>
              <a:t>Крым доставит </a:t>
            </a:r>
            <a:r>
              <a:rPr lang="ru-RU" dirty="0">
                <a:solidFill>
                  <a:schemeClr val="bg1"/>
                </a:solidFill>
              </a:rPr>
              <a:t>вам столько радости и кайфа в определенный момент, сколько не сможет доставить ни один бар в центре города в обычной жизни.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ВЕЛОТУРИЗМ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oboi.port4me.net/priroda/466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ВЕЛОСИПЕДЫ ДЛЯ ВЕЛОТУРИЗМА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lurkmore.so/images/7/74/Veloturiz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26876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15719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принципе, для туризма подойдет любой кросс-</a:t>
            </a:r>
            <a:r>
              <a:rPr lang="ru-RU" dirty="0" err="1" smtClean="0">
                <a:solidFill>
                  <a:schemeClr val="bg1"/>
                </a:solidFill>
              </a:rPr>
              <a:t>кантрийный</a:t>
            </a:r>
            <a:r>
              <a:rPr lang="ru-RU" dirty="0" smtClean="0">
                <a:solidFill>
                  <a:schemeClr val="bg1"/>
                </a:solidFill>
              </a:rPr>
              <a:t> велосипед начального уровня. Стоимость таких велосипедов от 2,000грн. и выше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6" name="Picture 6" descr="http://www.uadream.com/upload/iblock/afa/afa6ae223ca3f85acefa3b3dac966f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" y="1412776"/>
            <a:ext cx="50978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rewalls.com/pic/201011/1280x800/reWalls.com-10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-273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ВРАГИ ВЕЛОСИПЕДИСТОВ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 во-первых, это некоторые автомобилисты -</a:t>
            </a:r>
            <a:r>
              <a:rPr lang="ru-RU" dirty="0"/>
              <a:t> </a:t>
            </a:r>
            <a:r>
              <a:rPr lang="ru-RU" dirty="0" smtClean="0"/>
              <a:t>самопровозглашенные короли дороги…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196752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Велосипедистов (да и всех двухколесных, в общем, тоже) называют </a:t>
            </a:r>
            <a:r>
              <a:rPr lang="ru-RU" dirty="0" err="1" smtClean="0">
                <a:hlinkClick r:id="rId3"/>
              </a:rPr>
              <a:t>хрустики</a:t>
            </a:r>
            <a:endParaRPr lang="ru-RU" dirty="0" smtClean="0"/>
          </a:p>
          <a:p>
            <a:r>
              <a:rPr lang="ru-RU" dirty="0" smtClean="0"/>
              <a:t>Припаркованные </a:t>
            </a:r>
            <a:r>
              <a:rPr lang="ru-RU" dirty="0"/>
              <a:t>возле обочины автомобили — туда же. Во-первых, припаркованное ведро приходится объезжать слева, вылезая на соседнюю полосу и рискуя быть сбитым сзади. Во-вторых, на водительском кресле припаркованного авто может </a:t>
            </a:r>
            <a:endParaRPr lang="ru-RU" dirty="0" smtClean="0"/>
          </a:p>
          <a:p>
            <a:r>
              <a:rPr lang="ru-RU" dirty="0" smtClean="0"/>
              <a:t>обнаружиться </a:t>
            </a:r>
            <a:r>
              <a:rPr lang="ru-RU" dirty="0"/>
              <a:t>его хозяин, который </a:t>
            </a:r>
            <a:endParaRPr lang="ru-RU" dirty="0" smtClean="0"/>
          </a:p>
          <a:p>
            <a:r>
              <a:rPr lang="ru-RU" dirty="0" smtClean="0"/>
              <a:t>битых </a:t>
            </a:r>
            <a:r>
              <a:rPr lang="ru-RU" dirty="0"/>
              <a:t>два часа трепался по </a:t>
            </a:r>
            <a:r>
              <a:rPr lang="ru-RU" dirty="0" err="1"/>
              <a:t>мобиле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</a:t>
            </a:r>
            <a:r>
              <a:rPr lang="ru-RU" dirty="0"/>
              <a:t>потом вдруг у тебя перед носом </a:t>
            </a:r>
            <a:endParaRPr lang="ru-RU" dirty="0" smtClean="0"/>
          </a:p>
          <a:p>
            <a:r>
              <a:rPr lang="ru-RU" dirty="0" smtClean="0"/>
              <a:t>ВНЕЗАПНО решил </a:t>
            </a:r>
            <a:r>
              <a:rPr lang="ru-RU" dirty="0"/>
              <a:t>открыть дверь.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0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rewalls.com/pic/201011/1280x800/reWalls.com-10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-273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ВРАГИ ВЕЛОСИПЕДИСТОВ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573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Собаки</a:t>
            </a:r>
            <a:r>
              <a:rPr lang="ru-RU" dirty="0"/>
              <a:t> — воспринимают блеск спиц как личное оскорбление и немедленно ломятся в атаку.</a:t>
            </a:r>
            <a:endParaRPr lang="ru-RU" dirty="0"/>
          </a:p>
        </p:txBody>
      </p:sp>
      <p:pic>
        <p:nvPicPr>
          <p:cNvPr id="17410" name="Picture 2" descr="http://veluvsem.ru/wp-content/uploads/2012/05/Napadenie-sobaki-na-velosiped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7" y="1480721"/>
            <a:ext cx="4214822" cy="31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91" y="3995678"/>
            <a:ext cx="5143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Велосипедист</a:t>
            </a:r>
            <a:r>
              <a:rPr lang="ru-RU" sz="2000" dirty="0">
                <a:solidFill>
                  <a:schemeClr val="bg1"/>
                </a:solidFill>
              </a:rPr>
              <a:t> (</a:t>
            </a:r>
            <a:r>
              <a:rPr lang="ru-RU" sz="2000" i="1" dirty="0">
                <a:solidFill>
                  <a:schemeClr val="bg1"/>
                </a:solidFill>
              </a:rPr>
              <a:t>педальный </a:t>
            </a:r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байкер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МТБшник</a:t>
            </a:r>
            <a:r>
              <a:rPr lang="ru-RU" sz="2000" dirty="0">
                <a:solidFill>
                  <a:schemeClr val="bg1"/>
                </a:solidFill>
              </a:rPr>
              <a:t>) — особый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одвид </a:t>
            </a:r>
            <a:r>
              <a:rPr lang="ru-RU" sz="2000" dirty="0" err="1" smtClean="0">
                <a:solidFill>
                  <a:schemeClr val="bg1"/>
                </a:solidFill>
              </a:rPr>
              <a:t>небыдла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использующий для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перемещения </a:t>
            </a:r>
            <a:r>
              <a:rPr lang="ru-RU" sz="2000" dirty="0">
                <a:solidFill>
                  <a:schemeClr val="bg1"/>
                </a:solidFill>
              </a:rPr>
              <a:t>в пространстве </a:t>
            </a:r>
            <a:r>
              <a:rPr lang="ru-RU" sz="2000" dirty="0" smtClean="0">
                <a:solidFill>
                  <a:schemeClr val="bg1"/>
                </a:solidFill>
              </a:rPr>
              <a:t>велосипед. </a:t>
            </a:r>
            <a:r>
              <a:rPr lang="ru-RU" sz="2000" dirty="0">
                <a:solidFill>
                  <a:schemeClr val="bg1"/>
                </a:solidFill>
              </a:rPr>
              <a:t>Этот высокий титул не является наследуемым, так что любой желающий может получить его, достаточно только приобрести </a:t>
            </a:r>
            <a:r>
              <a:rPr lang="ru-RU" sz="2000" dirty="0" err="1" smtClean="0">
                <a:solidFill>
                  <a:schemeClr val="bg1"/>
                </a:solidFill>
              </a:rPr>
              <a:t>ашанбайк</a:t>
            </a:r>
            <a:r>
              <a:rPr lang="ru-RU" sz="2000" dirty="0">
                <a:solidFill>
                  <a:schemeClr val="bg1"/>
                </a:solidFill>
              </a:rPr>
              <a:t> и ездить чаще, чем два раза в год до ларька.</a:t>
            </a:r>
          </a:p>
        </p:txBody>
      </p:sp>
    </p:spTree>
    <p:extLst>
      <p:ext uri="{BB962C8B-B14F-4D97-AF65-F5344CB8AC3E}">
        <p14:creationId xmlns:p14="http://schemas.microsoft.com/office/powerpoint/2010/main" val="1969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angelgothic.ru/_ph/13/927849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-3867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ВРАГИ ВЕЛОСИПЕДИСТОВ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nevsedoma.com.ua/images/2007/335/2/gopota1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6258"/>
            <a:ext cx="36414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5461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Гопники</a:t>
            </a:r>
            <a:r>
              <a:rPr lang="ru-RU" dirty="0">
                <a:solidFill>
                  <a:schemeClr val="bg1"/>
                </a:solidFill>
              </a:rPr>
              <a:t> — «</a:t>
            </a:r>
            <a:r>
              <a:rPr lang="ru-RU" dirty="0" err="1">
                <a:solidFill>
                  <a:schemeClr val="bg1"/>
                </a:solidFill>
              </a:rPr>
              <a:t>Ээ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братуха</a:t>
            </a:r>
            <a:r>
              <a:rPr lang="ru-RU" dirty="0">
                <a:solidFill>
                  <a:schemeClr val="bg1"/>
                </a:solidFill>
              </a:rPr>
              <a:t>, ну дай </a:t>
            </a:r>
            <a:r>
              <a:rPr lang="ru-RU" dirty="0" smtClean="0">
                <a:solidFill>
                  <a:schemeClr val="bg1"/>
                </a:solidFill>
              </a:rPr>
              <a:t>прокатиться!»; </a:t>
            </a:r>
            <a:r>
              <a:rPr lang="ru-RU" dirty="0">
                <a:solidFill>
                  <a:schemeClr val="bg1"/>
                </a:solidFill>
              </a:rPr>
              <a:t>«Айда до ларька </a:t>
            </a:r>
            <a:r>
              <a:rPr lang="ru-RU" dirty="0" smtClean="0">
                <a:solidFill>
                  <a:schemeClr val="bg1"/>
                </a:solidFill>
              </a:rPr>
              <a:t>прокатимся»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boi.ws/wallpapers/16_9241_oboi_malchik_na_rampe_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7659" y="4077072"/>
            <a:ext cx="4707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Роллеры — мечутся, как психи, </a:t>
            </a:r>
            <a:r>
              <a:rPr lang="ru-RU" sz="2000" dirty="0" smtClean="0"/>
              <a:t>налево-направо-налево-направо-налево-направо…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-273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ВРАГИ ВЕЛОСИПЕДИСТОВ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1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boi.kards.qip.ru/images/wallpaper/95/e8/19061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Бабки или </a:t>
            </a:r>
            <a:r>
              <a:rPr lang="ru-RU" sz="2400" dirty="0" smtClean="0">
                <a:solidFill>
                  <a:schemeClr val="bg1"/>
                </a:solidFill>
              </a:rPr>
              <a:t>девушки </a:t>
            </a:r>
            <a:r>
              <a:rPr lang="ru-RU" sz="2400" dirty="0">
                <a:solidFill>
                  <a:schemeClr val="bg1"/>
                </a:solidFill>
              </a:rPr>
              <a:t>с колясками — идут посреди дороги тандемом, занимая весь тротуар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-3867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ВРАГИ ВЕЛОСИПЕДИСТОВ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2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galife.com.ua/uploads/posts/2010-08/1282196152_wallpapers-for-all.-pack-187-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" y="0"/>
            <a:ext cx="9144000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3651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[до]школьного возраста — их траектория передвижения еще более непредсказуемая, чем у прочих пешеходов (особенно опасны они без поводка и на роликах)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-273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ВРАГИ ВЕЛОСИПЕДИСТОВ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0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badfon.ru/image/2004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Ашанбайк</a:t>
            </a:r>
            <a:r>
              <a:rPr lang="ru-RU" dirty="0">
                <a:solidFill>
                  <a:schemeClr val="bg1"/>
                </a:solidFill>
              </a:rPr>
              <a:t> — 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если тебя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обгоняет </a:t>
            </a:r>
            <a:r>
              <a:rPr lang="ru-RU" dirty="0">
                <a:solidFill>
                  <a:schemeClr val="bg1"/>
                </a:solidFill>
              </a:rPr>
              <a:t>такое ведро. Конечно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том случае, если </a:t>
            </a:r>
            <a:r>
              <a:rPr lang="ru-RU" dirty="0" smtClean="0">
                <a:solidFill>
                  <a:schemeClr val="bg1"/>
                </a:solidFill>
              </a:rPr>
              <a:t>твой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собственный </a:t>
            </a:r>
            <a:r>
              <a:rPr lang="ru-RU" dirty="0">
                <a:solidFill>
                  <a:schemeClr val="bg1"/>
                </a:solidFill>
              </a:rPr>
              <a:t>байк — не </a:t>
            </a:r>
            <a:r>
              <a:rPr lang="ru-RU" dirty="0" smtClean="0">
                <a:solidFill>
                  <a:schemeClr val="bg1"/>
                </a:solidFill>
              </a:rPr>
              <a:t>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гипермаркета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cs407920.userapi.com/v407920838/4f5c/pEkzDBH_X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950193" cy="29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walls.com/images/201108/reWalls.com_427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ПРОСМОТР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169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gdefon.ru/wallpapers_original/wallpapers/271494_trek_-logotip_-logo_-velosiped_1920x120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6" y="-18838"/>
            <a:ext cx="91732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КЛАССИФИКАЦИЯ ВЕЛОСИПЕДОВ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44" y="2420888"/>
            <a:ext cx="2969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Горный велосипед (</a:t>
            </a:r>
            <a:r>
              <a:rPr lang="en-US" sz="2000" b="1" dirty="0" smtClean="0">
                <a:solidFill>
                  <a:schemeClr val="bg1"/>
                </a:solidFill>
              </a:rPr>
              <a:t>MTB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Велосипед - TREK - 4900 DISC 2012 чер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6" y="493613"/>
            <a:ext cx="2493626" cy="18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9254" y="2420888"/>
            <a:ext cx="2748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Шоссейный велосипед</a:t>
            </a:r>
          </a:p>
        </p:txBody>
      </p:sp>
      <p:pic>
        <p:nvPicPr>
          <p:cNvPr id="1032" name="Picture 8" descr="Шоссейный велосипед - Road bi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38" y="631861"/>
            <a:ext cx="2491403" cy="15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94691" y="5282562"/>
            <a:ext cx="98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Гибрид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Гибрид - Hyb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0" y="3582888"/>
            <a:ext cx="2493626" cy="16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47052" y="5229200"/>
            <a:ext cx="2684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Велосипед для </a:t>
            </a:r>
            <a:r>
              <a:rPr lang="ru-RU" sz="2000" b="1" dirty="0" smtClean="0">
                <a:solidFill>
                  <a:schemeClr val="bg1"/>
                </a:solidFill>
              </a:rPr>
              <a:t>триала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и </a:t>
            </a:r>
            <a:r>
              <a:rPr lang="uk-UA" sz="2000" b="1" dirty="0" err="1" smtClean="0">
                <a:solidFill>
                  <a:schemeClr val="bg1"/>
                </a:solidFill>
              </a:rPr>
              <a:t>фристайла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Велосипед для триала - BM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38" y="3535261"/>
            <a:ext cx="2491403" cy="172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nstola.ru/pic/201111/1280x800/fonstola.ru-5579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0"/>
            <a:ext cx="733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ЕЗДЫ НА ВЕЛОСИПЕДЕ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46331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Даунхилл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Фрирайд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/>
              <a:t>Дёрт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Байкер-кросс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Триал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BMX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Кросс-кантри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Велотуризм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508" y="4581128"/>
            <a:ext cx="5472608" cy="646331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Более подробное описание каждого стиля в следующих слайдах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27.imageshack.us/img127/9501/alemimeukurdishboy19xi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aint-petersburg.ru/i/imglibtmp/6357_msg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95"/>
            <a:ext cx="3373692" cy="22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7095"/>
            <a:ext cx="57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ДАУНХИЛЛ (Скоростной спуск)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5652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Даунхил</a:t>
            </a:r>
            <a:r>
              <a:rPr lang="ru-RU" dirty="0" smtClean="0"/>
              <a:t>- один из самых опасных и в то же время впечатляющих видов езды на велосипеде.</a:t>
            </a:r>
          </a:p>
          <a:p>
            <a:r>
              <a:rPr lang="ru-RU" dirty="0" smtClean="0"/>
              <a:t>СКОРОСТЬ, СКОРОСТЬ И ЕЩЕ РАЗ СКОРОСТЬ – самое важное в этом стиле езды.</a:t>
            </a:r>
          </a:p>
          <a:p>
            <a:r>
              <a:rPr lang="ru-RU" dirty="0" err="1" smtClean="0"/>
              <a:t>Даунхил</a:t>
            </a:r>
            <a:r>
              <a:rPr lang="ru-RU" dirty="0" smtClean="0"/>
              <a:t> - экстремальная </a:t>
            </a:r>
            <a:r>
              <a:rPr lang="ru-RU" dirty="0"/>
              <a:t>гоночная дисциплина </a:t>
            </a:r>
            <a:r>
              <a:rPr lang="ru-RU" dirty="0">
                <a:hlinkClick r:id="rId5"/>
              </a:rPr>
              <a:t>горного велосипеда</a:t>
            </a:r>
            <a:r>
              <a:rPr lang="ru-RU" dirty="0" smtClean="0"/>
              <a:t>, суть </a:t>
            </a:r>
            <a:r>
              <a:rPr lang="ru-RU" dirty="0"/>
              <a:t>которой заключается в прохождении трассы по естественному рельефу склона горы на время.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70892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средней длине трассы около 2,5 км перепад высоты обычно составляет 600 м.</a:t>
            </a:r>
            <a:endParaRPr lang="ru-RU" dirty="0"/>
          </a:p>
        </p:txBody>
      </p:sp>
      <p:pic>
        <p:nvPicPr>
          <p:cNvPr id="3082" name="Picture 10" descr="http://lurkmore.so/images/1/15/Freera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35" y="2350044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9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27.imageshack.us/img127/9501/alemimeukurdishboy19xi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ВЕЛОСИПЕДЫ ДЛЯ ДАУНХИЛА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4775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того чтобы покатать в этом стиле необходим </a:t>
            </a:r>
            <a:r>
              <a:rPr lang="ru-RU" sz="2400" dirty="0" err="1" smtClean="0">
                <a:solidFill>
                  <a:schemeClr val="bg1"/>
                </a:solidFill>
              </a:rPr>
              <a:t>двухподвес</a:t>
            </a:r>
            <a:r>
              <a:rPr lang="ru-RU" sz="2400" dirty="0" smtClean="0">
                <a:solidFill>
                  <a:schemeClr val="bg1"/>
                </a:solidFill>
              </a:rPr>
              <a:t> либо велосипед </a:t>
            </a:r>
            <a:r>
              <a:rPr lang="ru-RU" sz="2400" dirty="0">
                <a:solidFill>
                  <a:schemeClr val="bg1"/>
                </a:solidFill>
              </a:rPr>
              <a:t>для </a:t>
            </a:r>
            <a:r>
              <a:rPr lang="ru-RU" sz="2400" dirty="0" err="1">
                <a:solidFill>
                  <a:schemeClr val="bg1"/>
                </a:solidFill>
              </a:rPr>
              <a:t>фрирайда</a:t>
            </a:r>
            <a:r>
              <a:rPr lang="ru-RU" sz="2400" dirty="0">
                <a:solidFill>
                  <a:schemeClr val="bg1"/>
                </a:solidFill>
              </a:rPr>
              <a:t> (он дешевле</a:t>
            </a:r>
            <a:r>
              <a:rPr lang="ru-RU" sz="2400" dirty="0" smtClean="0">
                <a:solidFill>
                  <a:schemeClr val="bg1"/>
                </a:solidFill>
              </a:rPr>
              <a:t>), а лучше специализированый </a:t>
            </a:r>
            <a:r>
              <a:rPr lang="en-US" sz="2400" dirty="0" smtClean="0">
                <a:solidFill>
                  <a:schemeClr val="bg1"/>
                </a:solidFill>
              </a:rPr>
              <a:t>DH</a:t>
            </a:r>
            <a:r>
              <a:rPr lang="ru-RU" sz="2400" dirty="0" smtClean="0">
                <a:solidFill>
                  <a:schemeClr val="bg1"/>
                </a:solidFill>
              </a:rPr>
              <a:t> велосипед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65313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Удовольствие это очень дорогое.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Цена таких велосипедов колеблется от 20 до 50 </a:t>
            </a:r>
            <a:r>
              <a:rPr lang="ru-RU" dirty="0" err="1" smtClean="0">
                <a:solidFill>
                  <a:schemeClr val="bg1"/>
                </a:solidFill>
              </a:rPr>
              <a:t>тыс.грн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extremstyle.ua/uploaded/pic/catalogs/products/big/sp_ss-12_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4775"/>
            <a:ext cx="2728019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8308" y="2996952"/>
            <a:ext cx="312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SPECIALIZED DEMO 8 FSR II'12 </a:t>
            </a:r>
            <a:r>
              <a:rPr lang="ru-RU" dirty="0">
                <a:solidFill>
                  <a:srgbClr val="FF0000"/>
                </a:solidFill>
              </a:rPr>
              <a:t>стоимостью 52,000 </a:t>
            </a:r>
            <a:r>
              <a:rPr lang="ru-RU" dirty="0" err="1">
                <a:solidFill>
                  <a:srgbClr val="FF0000"/>
                </a:solidFill>
              </a:rPr>
              <a:t>грн</a:t>
            </a:r>
            <a:endParaRPr lang="ru-RU" dirty="0">
              <a:solidFill>
                <a:srgbClr val="FF0000"/>
              </a:solidFill>
            </a:endParaRPr>
          </a:p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.kamforum.ru/data/media/15/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375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2" y="0"/>
            <a:ext cx="9160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8864"/>
            <a:ext cx="2617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ФРИРАЙД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4924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>
                <a:solidFill>
                  <a:schemeClr val="bg1"/>
                </a:solidFill>
              </a:rPr>
              <a:t>Фрира́йд</a:t>
            </a:r>
            <a:r>
              <a:rPr lang="ru-RU" sz="2000" dirty="0">
                <a:solidFill>
                  <a:schemeClr val="bg1"/>
                </a:solidFill>
              </a:rPr>
              <a:t>  — стиль катания на </a:t>
            </a:r>
            <a:r>
              <a:rPr lang="ru-RU" sz="2000" dirty="0" smtClean="0">
                <a:solidFill>
                  <a:schemeClr val="bg1"/>
                </a:solidFill>
              </a:rPr>
              <a:t>велосипеде</a:t>
            </a:r>
            <a:r>
              <a:rPr lang="ru-RU" sz="2000" dirty="0">
                <a:solidFill>
                  <a:schemeClr val="bg1"/>
                </a:solidFill>
              </a:rPr>
              <a:t> (а также дисциплина </a:t>
            </a:r>
            <a:r>
              <a:rPr lang="ru-RU" sz="2000" dirty="0" smtClean="0">
                <a:solidFill>
                  <a:schemeClr val="bg1"/>
                </a:solidFill>
              </a:rPr>
              <a:t>велоспорта), </a:t>
            </a:r>
            <a:r>
              <a:rPr lang="ru-RU" sz="2000" dirty="0">
                <a:solidFill>
                  <a:schemeClr val="bg1"/>
                </a:solidFill>
              </a:rPr>
              <a:t>подразумевающая под собой езду на </a:t>
            </a:r>
            <a:r>
              <a:rPr lang="ru-RU" sz="2000" dirty="0" smtClean="0">
                <a:solidFill>
                  <a:schemeClr val="bg1"/>
                </a:solidFill>
              </a:rPr>
              <a:t>велосипеде</a:t>
            </a:r>
            <a:r>
              <a:rPr lang="ru-RU" sz="2000" dirty="0">
                <a:solidFill>
                  <a:schemeClr val="bg1"/>
                </a:solidFill>
              </a:rPr>
              <a:t> по сложным, иногда искусственно сооружённым трассам, использующим естественные природные и искусственные препятствия.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hansrey.com/newtrip/AR05-0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3" y="-5236"/>
            <a:ext cx="9157933" cy="68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3000" y="5478"/>
            <a:ext cx="551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ВЕЛОСИПЕДЫ ДЛЯ </a:t>
            </a:r>
            <a:r>
              <a:rPr lang="ru-RU" sz="3200" dirty="0" smtClean="0">
                <a:solidFill>
                  <a:schemeClr val="bg1"/>
                </a:solidFill>
              </a:rPr>
              <a:t>ФРИРАЙДА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ак </a:t>
            </a:r>
            <a:r>
              <a:rPr lang="ru-RU" sz="2400" b="1" dirty="0"/>
              <a:t>правило, используются </a:t>
            </a:r>
            <a:r>
              <a:rPr lang="ru-RU" sz="2400" b="1" dirty="0" smtClean="0"/>
              <a:t>горные велосипеды</a:t>
            </a:r>
            <a:r>
              <a:rPr lang="ru-RU" sz="2400" b="1" dirty="0"/>
              <a:t> с прочной рамой, передней и задней подвесками большого хода, мощными дисковыми тормозами</a:t>
            </a:r>
            <a:endParaRPr lang="ru-RU" sz="2400" b="1" dirty="0"/>
          </a:p>
        </p:txBody>
      </p:sp>
      <p:pic>
        <p:nvPicPr>
          <p:cNvPr id="6146" name="Picture 2" descr="http://www.viptel.ru/admin/_files/catalog/velosiped/ghost-northshore_600_2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07949"/>
            <a:ext cx="3338513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61909" y="4594012"/>
            <a:ext cx="24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Ghost </a:t>
            </a:r>
            <a:r>
              <a:rPr lang="en-US" dirty="0" err="1">
                <a:solidFill>
                  <a:schemeClr val="bg1"/>
                </a:solidFill>
              </a:rPr>
              <a:t>Northshore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600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Идеален для </a:t>
            </a:r>
            <a:r>
              <a:rPr lang="ru-RU" dirty="0" err="1" smtClean="0">
                <a:solidFill>
                  <a:schemeClr val="bg1"/>
                </a:solidFill>
              </a:rPr>
              <a:t>фрирайда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uperhqwallpapers.com/wp-content/uploads/2012/02/Dirt-Road-Hq-Background-1920x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89648" y="692696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Дёрт</a:t>
            </a:r>
            <a:r>
              <a:rPr lang="ru-RU" sz="2400" dirty="0"/>
              <a:t> </a:t>
            </a:r>
            <a:r>
              <a:rPr lang="ru-RU" sz="2400" dirty="0" smtClean="0"/>
              <a:t>- стиль </a:t>
            </a:r>
            <a:r>
              <a:rPr lang="ru-RU" sz="2400" dirty="0"/>
              <a:t>катания, главной особенностью которого являются трюки, проделываемые в воздухе во время полета. 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ДЁРТ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089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Для взлёта используются земляные </a:t>
            </a:r>
            <a:r>
              <a:rPr lang="ru-RU" sz="2000" dirty="0" smtClean="0"/>
              <a:t>насыпи-трамплины. Чаще </a:t>
            </a:r>
            <a:r>
              <a:rPr lang="ru-RU" sz="2000" dirty="0"/>
              <a:t>всего </a:t>
            </a:r>
            <a:r>
              <a:rPr lang="ru-RU" sz="2000" dirty="0" err="1"/>
              <a:t>дёрт</a:t>
            </a:r>
            <a:r>
              <a:rPr lang="ru-RU" sz="2000" dirty="0"/>
              <a:t> представляет собой серию трамплинов, </a:t>
            </a:r>
            <a:r>
              <a:rPr lang="ru-RU" sz="2000" dirty="0" smtClean="0"/>
              <a:t>расположенные </a:t>
            </a:r>
            <a:r>
              <a:rPr lang="ru-RU" sz="2000" dirty="0"/>
              <a:t>таким образом, что велосипедист, после приземления с одного трамплина, попадает к месту вылета со следующего, и т. д.</a:t>
            </a:r>
            <a:endParaRPr lang="ru-RU" sz="2000" dirty="0"/>
          </a:p>
        </p:txBody>
      </p:sp>
      <p:pic>
        <p:nvPicPr>
          <p:cNvPr id="7172" name="Picture 4" descr="http://www.zelenograd.ru/img/b/1/e/b1ea42f459507ccb1432ee46b5f1c5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945"/>
            <a:ext cx="3456384" cy="23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zelenograd.ru/img/d/9/b/d9b7e96e27c02e301a32121243bf7b9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32" y="2537547"/>
            <a:ext cx="3797448" cy="25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475</Words>
  <Application>Microsoft Office PowerPoint</Application>
  <PresentationFormat>Экран (4:3)</PresentationFormat>
  <Paragraphs>109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2012-10-17T18:29:56Z</dcterms:created>
  <dcterms:modified xsi:type="dcterms:W3CDTF">2012-10-18T20:32:24Z</dcterms:modified>
</cp:coreProperties>
</file>