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318" r:id="rId3"/>
    <p:sldId id="319" r:id="rId4"/>
    <p:sldId id="320" r:id="rId5"/>
    <p:sldId id="325" r:id="rId6"/>
    <p:sldId id="326" r:id="rId7"/>
    <p:sldId id="327" r:id="rId8"/>
    <p:sldId id="328" r:id="rId9"/>
    <p:sldId id="329" r:id="rId10"/>
    <p:sldId id="330" r:id="rId11"/>
    <p:sldId id="331" r:id="rId12"/>
    <p:sldId id="332"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030" userDrawn="1">
          <p15:clr>
            <a:srgbClr val="A4A3A4"/>
          </p15:clr>
        </p15:guide>
        <p15:guide id="3" orient="horz" pos="1152" userDrawn="1">
          <p15:clr>
            <a:srgbClr val="A4A3A4"/>
          </p15:clr>
        </p15:guide>
        <p15:guide id="4" orient="horz" pos="1018" userDrawn="1">
          <p15:clr>
            <a:srgbClr val="A4A3A4"/>
          </p15:clr>
        </p15:guide>
        <p15:guide id="5" orient="horz" pos="3886" userDrawn="1">
          <p15:clr>
            <a:srgbClr val="A4A3A4"/>
          </p15:clr>
        </p15:guide>
        <p15:guide id="6" orient="horz" pos="2928" userDrawn="1">
          <p15:clr>
            <a:srgbClr val="A4A3A4"/>
          </p15:clr>
        </p15:guide>
        <p15:guide id="7" orient="horz" pos="3072" userDrawn="1">
          <p15:clr>
            <a:srgbClr val="A4A3A4"/>
          </p15:clr>
        </p15:guide>
        <p15:guide id="8" orient="horz" pos="407" userDrawn="1">
          <p15:clr>
            <a:srgbClr val="A4A3A4"/>
          </p15:clr>
        </p15:guide>
        <p15:guide id="9" pos="3840" userDrawn="1">
          <p15:clr>
            <a:srgbClr val="A4A3A4"/>
          </p15:clr>
        </p15:guide>
        <p15:guide id="10" pos="959" userDrawn="1">
          <p15:clr>
            <a:srgbClr val="A4A3A4"/>
          </p15:clr>
        </p15:guide>
        <p15:guide id="11" pos="7153" userDrawn="1">
          <p15:clr>
            <a:srgbClr val="A4A3A4"/>
          </p15:clr>
        </p15:guide>
        <p15:guide id="12" pos="671" userDrawn="1">
          <p15:clr>
            <a:srgbClr val="A4A3A4"/>
          </p15:clr>
        </p15:guide>
        <p15:guide id="13" pos="4992" userDrawn="1">
          <p15:clr>
            <a:srgbClr val="A4A3A4"/>
          </p15:clr>
        </p15:guide>
        <p15:guide id="14" pos="700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AE7B"/>
    <a:srgbClr val="828282"/>
    <a:srgbClr val="6E90FE"/>
    <a:srgbClr val="8086FC"/>
    <a:srgbClr val="6D6DFB"/>
    <a:srgbClr val="4E78F0"/>
    <a:srgbClr val="F0932C"/>
    <a:srgbClr val="92C610"/>
    <a:srgbClr val="9FD812"/>
    <a:srgbClr val="E05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652" autoAdjust="0"/>
  </p:normalViewPr>
  <p:slideViewPr>
    <p:cSldViewPr showGuides="1">
      <p:cViewPr varScale="1">
        <p:scale>
          <a:sx n="74" d="100"/>
          <a:sy n="74" d="100"/>
        </p:scale>
        <p:origin x="576" y="72"/>
      </p:cViewPr>
      <p:guideLst>
        <p:guide orient="horz" pos="2160"/>
        <p:guide orient="horz" pos="4030"/>
        <p:guide orient="horz" pos="1152"/>
        <p:guide orient="horz" pos="1018"/>
        <p:guide orient="horz" pos="3886"/>
        <p:guide orient="horz" pos="2928"/>
        <p:guide orient="horz" pos="3072"/>
        <p:guide orient="horz" pos="407"/>
        <p:guide pos="3840"/>
        <p:guide pos="959"/>
        <p:guide pos="7153"/>
        <p:guide pos="671"/>
        <p:guide pos="4992"/>
        <p:guide pos="700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3" d="100"/>
          <a:sy n="83" d="100"/>
        </p:scale>
        <p:origin x="119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ru-RU" smtClean="0"/>
              <a:t>05.04.2014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ru-RU" smtClean="0"/>
              <a:t>‹#›</a:t>
            </a:fld>
            <a:endParaRPr lang="ru-RU"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ru-RU" smtClean="0"/>
              <a:t>05.04.2014</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ru-RU" smtClean="0"/>
              <a:t>‹#›</a:t>
            </a:fld>
            <a:endParaRPr lang="ru-RU"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5277" y="0"/>
            <a:ext cx="4266723" cy="6858000"/>
          </a:xfrm>
          <a:prstGeom prst="rect">
            <a:avLst/>
          </a:prstGeom>
        </p:spPr>
      </p:pic>
      <p:sp>
        <p:nvSpPr>
          <p:cNvPr id="2" name="Заголовок 1"/>
          <p:cNvSpPr>
            <a:spLocks noGrp="1"/>
          </p:cNvSpPr>
          <p:nvPr>
            <p:ph type="ctrTitle"/>
          </p:nvPr>
        </p:nvSpPr>
        <p:spPr>
          <a:xfrm>
            <a:off x="1521220" y="1600200"/>
            <a:ext cx="5946736" cy="3048000"/>
          </a:xfrm>
        </p:spPr>
        <p:txBody>
          <a:bodyPr anchor="b">
            <a:normAutofit/>
          </a:bodyPr>
          <a:lstStyle>
            <a:lvl1pPr>
              <a:lnSpc>
                <a:spcPct val="80000"/>
              </a:lnSpc>
              <a:defRPr sz="4951">
                <a:solidFill>
                  <a:schemeClr val="tx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521221" y="4898574"/>
            <a:ext cx="5946736" cy="1270453"/>
          </a:xfrm>
        </p:spPr>
        <p:txBody>
          <a:bodyPr>
            <a:noAutofit/>
          </a:bodyPr>
          <a:lstStyle>
            <a:lvl1pPr marL="0" indent="0" algn="l">
              <a:spcBef>
                <a:spcPts val="0"/>
              </a:spcBef>
              <a:buNone/>
              <a:defRPr sz="2101" cap="none" baseline="0">
                <a:solidFill>
                  <a:schemeClr val="accent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ru-RU" smtClean="0"/>
              <a:t>Образец подзаголовка</a:t>
            </a:r>
            <a:endParaRPr lang="ru-RU" dirty="0"/>
          </a:p>
        </p:txBody>
      </p:sp>
      <p:cxnSp>
        <p:nvCxnSpPr>
          <p:cNvPr id="6" name="Прямая соединительная линия 5"/>
          <p:cNvCxnSpPr/>
          <p:nvPr/>
        </p:nvCxnSpPr>
        <p:spPr>
          <a:xfrm>
            <a:off x="1659368" y="4782971"/>
            <a:ext cx="5656149"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7925277" y="0"/>
            <a:ext cx="1065491"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3F41C87-7AD9-4845-A077-840E4A0F3F06}" type="datetimeFigureOut">
              <a:rPr lang="ru-RU" smtClean="0"/>
              <a:t>05.04.2014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013F82-EE5E-44EE-A61D-E31C6657F26F}" type="slidenum">
              <a:rPr lang="ru-RU" smtClean="0"/>
              <a:t>‹#›</a:t>
            </a:fld>
            <a:endParaRPr lang="ru-RU"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525894" y="646114"/>
            <a:ext cx="1829277" cy="5522913"/>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22809" y="646114"/>
            <a:ext cx="7621985" cy="55229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3F41C87-7AD9-4845-A077-840E4A0F3F06}" type="datetimeFigureOut">
              <a:rPr lang="ru-RU" smtClean="0"/>
              <a:t>05.04.2014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013F82-EE5E-44EE-A61D-E31C6657F26F}" type="slidenum">
              <a:rPr lang="ru-RU" smtClean="0"/>
              <a:t>‹#›</a:t>
            </a:fld>
            <a:endParaRPr lang="ru-RU" dirty="0"/>
          </a:p>
        </p:txBody>
      </p:sp>
      <p:cxnSp>
        <p:nvCxnSpPr>
          <p:cNvPr id="7" name="Прямая соединительная линия 6"/>
          <p:cNvCxnSpPr/>
          <p:nvPr/>
        </p:nvCxnSpPr>
        <p:spPr>
          <a:xfrm>
            <a:off x="9373453"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3F41C87-7AD9-4845-A077-840E4A0F3F06}" type="datetimeFigureOut">
              <a:rPr lang="ru-RU" smtClean="0"/>
              <a:t>05.04.2014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013F82-EE5E-44EE-A61D-E31C6657F26F}" type="slidenum">
              <a:rPr lang="ru-RU" smtClean="0"/>
              <a:t>‹#›</a:t>
            </a:fld>
            <a:endParaRPr lang="ru-RU" dirty="0"/>
          </a:p>
        </p:txBody>
      </p:sp>
      <p:cxnSp>
        <p:nvCxnSpPr>
          <p:cNvPr id="7" name="Прямая соединительная линия 6"/>
          <p:cNvCxnSpPr/>
          <p:nvPr/>
        </p:nvCxnSpPr>
        <p:spPr>
          <a:xfrm>
            <a:off x="1659368" y="1709058"/>
            <a:ext cx="9619581"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6509" y="0"/>
            <a:ext cx="1065491" cy="6858000"/>
          </a:xfrm>
          <a:prstGeom prst="rect">
            <a:avLst/>
          </a:prstGeom>
        </p:spPr>
      </p:pic>
      <p:sp>
        <p:nvSpPr>
          <p:cNvPr id="12" name="Прямоугольник 11"/>
          <p:cNvSpPr/>
          <p:nvPr/>
        </p:nvSpPr>
        <p:spPr>
          <a:xfrm>
            <a:off x="11126509" y="10886"/>
            <a:ext cx="1065491"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2" name="Заголовок 1"/>
          <p:cNvSpPr>
            <a:spLocks noGrp="1"/>
          </p:cNvSpPr>
          <p:nvPr>
            <p:ph type="title"/>
          </p:nvPr>
        </p:nvSpPr>
        <p:spPr>
          <a:xfrm>
            <a:off x="1522808" y="2237098"/>
            <a:ext cx="8231745" cy="2411103"/>
          </a:xfrm>
        </p:spPr>
        <p:txBody>
          <a:bodyPr anchor="b">
            <a:normAutofit/>
          </a:bodyPr>
          <a:lstStyle>
            <a:lvl1pPr algn="l">
              <a:lnSpc>
                <a:spcPct val="80000"/>
              </a:lnSpc>
              <a:defRPr sz="3601" b="0" cap="none" baseline="0">
                <a:solidFill>
                  <a:schemeClr val="tx1"/>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1522810" y="4876802"/>
            <a:ext cx="8231745" cy="1292225"/>
          </a:xfrm>
        </p:spPr>
        <p:txBody>
          <a:bodyPr anchor="t">
            <a:normAutofit/>
          </a:bodyPr>
          <a:lstStyle>
            <a:lvl1pPr marL="0" indent="0">
              <a:spcBef>
                <a:spcPts val="0"/>
              </a:spcBef>
              <a:buNone/>
              <a:defRPr sz="2101" cap="none" baseline="0">
                <a:solidFill>
                  <a:schemeClr val="accent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F41C87-7AD9-4845-A077-840E4A0F3F06}" type="datetimeFigureOut">
              <a:rPr lang="ru-RU" smtClean="0"/>
              <a:t>05.04.2014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013F82-EE5E-44EE-A61D-E31C6657F26F}" type="slidenum">
              <a:rPr lang="ru-RU" smtClean="0"/>
              <a:t>‹#›</a:t>
            </a:fld>
            <a:endParaRPr lang="ru-RU" dirty="0"/>
          </a:p>
        </p:txBody>
      </p:sp>
      <p:cxnSp>
        <p:nvCxnSpPr>
          <p:cNvPr id="9" name="Прямая соединительная линия 8"/>
          <p:cNvCxnSpPr/>
          <p:nvPr/>
        </p:nvCxnSpPr>
        <p:spPr>
          <a:xfrm>
            <a:off x="1659369" y="4782971"/>
            <a:ext cx="8018964"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810" y="381000"/>
            <a:ext cx="9832359" cy="1219200"/>
          </a:xfrm>
        </p:spPr>
        <p:txBody>
          <a:bodyPr/>
          <a:lstStyle/>
          <a:p>
            <a:r>
              <a:rPr lang="ru-RU" smtClean="0"/>
              <a:t>Образец заголовка</a:t>
            </a:r>
            <a:endParaRPr lang="ru-RU" dirty="0"/>
          </a:p>
        </p:txBody>
      </p:sp>
      <p:sp>
        <p:nvSpPr>
          <p:cNvPr id="3" name="Объект 2"/>
          <p:cNvSpPr>
            <a:spLocks noGrp="1"/>
          </p:cNvSpPr>
          <p:nvPr>
            <p:ph sz="half" idx="1"/>
          </p:nvPr>
        </p:nvSpPr>
        <p:spPr>
          <a:xfrm>
            <a:off x="1488556" y="1984248"/>
            <a:ext cx="4801851" cy="4187952"/>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553319" y="1984248"/>
            <a:ext cx="4801852" cy="4187952"/>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03F41C87-7AD9-4845-A077-840E4A0F3F06}" type="datetimeFigureOut">
              <a:rPr lang="ru-RU" smtClean="0"/>
              <a:t>05.04.2014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A013F82-EE5E-44EE-A61D-E31C6657F26F}" type="slidenum">
              <a:rPr lang="ru-RU" smtClean="0"/>
              <a:t>‹#›</a:t>
            </a:fld>
            <a:endParaRPr lang="ru-RU" dirty="0"/>
          </a:p>
        </p:txBody>
      </p:sp>
      <p:cxnSp>
        <p:nvCxnSpPr>
          <p:cNvPr id="8" name="Прямая соединительная линия 7"/>
          <p:cNvCxnSpPr/>
          <p:nvPr/>
        </p:nvCxnSpPr>
        <p:spPr>
          <a:xfrm>
            <a:off x="1659368" y="1709058"/>
            <a:ext cx="9619581"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810" y="381000"/>
            <a:ext cx="9832359" cy="12192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522809" y="1828800"/>
            <a:ext cx="4801851" cy="838200"/>
          </a:xfrm>
        </p:spPr>
        <p:txBody>
          <a:bodyPr anchor="ctr">
            <a:noAutofit/>
          </a:bodyPr>
          <a:lstStyle>
            <a:lvl1pPr marL="0" indent="0">
              <a:spcBef>
                <a:spcPts val="0"/>
              </a:spcBef>
              <a:buNone/>
              <a:defRPr sz="1800" b="0" cap="none" baseline="0">
                <a:solidFill>
                  <a:schemeClr val="tx2"/>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ru-RU" smtClean="0"/>
              <a:t>Образец текста</a:t>
            </a:r>
          </a:p>
        </p:txBody>
      </p:sp>
      <p:sp>
        <p:nvSpPr>
          <p:cNvPr id="4" name="Объект 3"/>
          <p:cNvSpPr>
            <a:spLocks noGrp="1"/>
          </p:cNvSpPr>
          <p:nvPr>
            <p:ph sz="half" idx="2"/>
          </p:nvPr>
        </p:nvSpPr>
        <p:spPr>
          <a:xfrm>
            <a:off x="1522809" y="2743202"/>
            <a:ext cx="4801851" cy="342582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553320" y="1828800"/>
            <a:ext cx="4801851" cy="838200"/>
          </a:xfrm>
        </p:spPr>
        <p:txBody>
          <a:bodyPr anchor="ctr">
            <a:noAutofit/>
          </a:bodyPr>
          <a:lstStyle>
            <a:lvl1pPr marL="0" indent="0">
              <a:spcBef>
                <a:spcPts val="0"/>
              </a:spcBef>
              <a:buNone/>
              <a:defRPr sz="1800" b="0" cap="none" baseline="0">
                <a:solidFill>
                  <a:schemeClr val="tx2"/>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ru-RU" smtClean="0"/>
              <a:t>Образец текста</a:t>
            </a:r>
          </a:p>
        </p:txBody>
      </p:sp>
      <p:sp>
        <p:nvSpPr>
          <p:cNvPr id="6" name="Объект 5"/>
          <p:cNvSpPr>
            <a:spLocks noGrp="1"/>
          </p:cNvSpPr>
          <p:nvPr>
            <p:ph sz="quarter" idx="4"/>
          </p:nvPr>
        </p:nvSpPr>
        <p:spPr>
          <a:xfrm>
            <a:off x="6553320" y="2743202"/>
            <a:ext cx="4801851" cy="342582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03F41C87-7AD9-4845-A077-840E4A0F3F06}" type="datetimeFigureOut">
              <a:rPr lang="ru-RU" smtClean="0"/>
              <a:t>05.04.2014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A013F82-EE5E-44EE-A61D-E31C6657F26F}" type="slidenum">
              <a:rPr lang="ru-RU" smtClean="0"/>
              <a:t>‹#›</a:t>
            </a:fld>
            <a:endParaRPr lang="ru-RU" dirty="0"/>
          </a:p>
        </p:txBody>
      </p:sp>
      <p:cxnSp>
        <p:nvCxnSpPr>
          <p:cNvPr id="10" name="Прямая соединительная линия 9"/>
          <p:cNvCxnSpPr/>
          <p:nvPr/>
        </p:nvCxnSpPr>
        <p:spPr>
          <a:xfrm>
            <a:off x="1659368" y="1709058"/>
            <a:ext cx="9619581"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03F41C87-7AD9-4845-A077-840E4A0F3F06}" type="datetimeFigureOut">
              <a:rPr lang="ru-RU" smtClean="0"/>
              <a:t>05.04.2014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A013F82-EE5E-44EE-A61D-E31C6657F26F}" type="slidenum">
              <a:rPr lang="ru-RU" smtClean="0"/>
              <a:t>‹#›</a:t>
            </a:fld>
            <a:endParaRPr lang="ru-RU" dirty="0"/>
          </a:p>
        </p:txBody>
      </p:sp>
      <p:cxnSp>
        <p:nvCxnSpPr>
          <p:cNvPr id="6" name="Прямая соединительная линия 5"/>
          <p:cNvCxnSpPr/>
          <p:nvPr/>
        </p:nvCxnSpPr>
        <p:spPr>
          <a:xfrm>
            <a:off x="1659368" y="1709058"/>
            <a:ext cx="9619581"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F41C87-7AD9-4845-A077-840E4A0F3F06}" type="datetimeFigureOut">
              <a:rPr lang="ru-RU" smtClean="0"/>
              <a:t>05.04.2014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A013F82-EE5E-44EE-A61D-E31C6657F26F}" type="slidenum">
              <a:rPr lang="ru-RU" smtClean="0"/>
              <a:t>‹#›</a:t>
            </a:fld>
            <a:endParaRPr lang="ru-RU"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809" y="685802"/>
            <a:ext cx="4115872" cy="1925637"/>
          </a:xfrm>
        </p:spPr>
        <p:txBody>
          <a:bodyPr anchor="b">
            <a:noAutofit/>
          </a:bodyPr>
          <a:lstStyle>
            <a:lvl1pPr algn="l">
              <a:lnSpc>
                <a:spcPct val="80000"/>
              </a:lnSpc>
              <a:defRPr sz="3001" b="0">
                <a:solidFill>
                  <a:schemeClr val="accent1"/>
                </a:solidFill>
              </a:defRPr>
            </a:lvl1pPr>
          </a:lstStyle>
          <a:p>
            <a:r>
              <a:rPr lang="ru-RU" smtClean="0"/>
              <a:t>Образец заголовка</a:t>
            </a:r>
            <a:endParaRPr lang="ru-RU" dirty="0"/>
          </a:p>
        </p:txBody>
      </p:sp>
      <p:sp>
        <p:nvSpPr>
          <p:cNvPr id="3" name="Объект 2"/>
          <p:cNvSpPr>
            <a:spLocks noGrp="1"/>
          </p:cNvSpPr>
          <p:nvPr>
            <p:ph idx="1"/>
          </p:nvPr>
        </p:nvSpPr>
        <p:spPr>
          <a:xfrm>
            <a:off x="6096003" y="685800"/>
            <a:ext cx="5259168"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1522809" y="2895601"/>
            <a:ext cx="4115872" cy="1752601"/>
          </a:xfrm>
        </p:spPr>
        <p:txBody>
          <a:bodyPr>
            <a:normAutofit/>
          </a:bodyPr>
          <a:lstStyle>
            <a:lvl1pPr marL="0" indent="0">
              <a:lnSpc>
                <a:spcPct val="90000"/>
              </a:lnSpc>
              <a:spcBef>
                <a:spcPts val="135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ru-RU" smtClean="0"/>
              <a:t>Образец текста</a:t>
            </a:r>
          </a:p>
        </p:txBody>
      </p:sp>
      <p:sp>
        <p:nvSpPr>
          <p:cNvPr id="5" name="Дата 4"/>
          <p:cNvSpPr>
            <a:spLocks noGrp="1"/>
          </p:cNvSpPr>
          <p:nvPr>
            <p:ph type="dt" sz="half" idx="10"/>
          </p:nvPr>
        </p:nvSpPr>
        <p:spPr/>
        <p:txBody>
          <a:bodyPr/>
          <a:lstStyle/>
          <a:p>
            <a:fld id="{03F41C87-7AD9-4845-A077-840E4A0F3F06}" type="datetimeFigureOut">
              <a:rPr lang="ru-RU" smtClean="0"/>
              <a:t>05.04.2014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A013F82-EE5E-44EE-A61D-E31C6657F26F}" type="slidenum">
              <a:rPr lang="ru-RU" smtClean="0"/>
              <a:t>‹#›</a:t>
            </a:fld>
            <a:endParaRPr lang="ru-RU" dirty="0"/>
          </a:p>
        </p:txBody>
      </p:sp>
      <p:cxnSp>
        <p:nvCxnSpPr>
          <p:cNvPr id="8" name="Прямая соединительная линия 7"/>
          <p:cNvCxnSpPr/>
          <p:nvPr/>
        </p:nvCxnSpPr>
        <p:spPr>
          <a:xfrm>
            <a:off x="1659369" y="2743200"/>
            <a:ext cx="3903092"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6096002" y="2"/>
            <a:ext cx="6173805"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ru-RU" smtClean="0"/>
              <a:t>Вставка рисунка</a:t>
            </a:r>
            <a:endParaRPr lang="ru-RU" dirty="0"/>
          </a:p>
        </p:txBody>
      </p:sp>
      <p:sp>
        <p:nvSpPr>
          <p:cNvPr id="2" name="Заголовок 1"/>
          <p:cNvSpPr>
            <a:spLocks noGrp="1"/>
          </p:cNvSpPr>
          <p:nvPr>
            <p:ph type="title"/>
          </p:nvPr>
        </p:nvSpPr>
        <p:spPr>
          <a:xfrm>
            <a:off x="1522809" y="685800"/>
            <a:ext cx="4115872" cy="1925638"/>
          </a:xfrm>
        </p:spPr>
        <p:txBody>
          <a:bodyPr anchor="b">
            <a:normAutofit/>
          </a:bodyPr>
          <a:lstStyle>
            <a:lvl1pPr algn="l">
              <a:lnSpc>
                <a:spcPct val="80000"/>
              </a:lnSpc>
              <a:defRPr sz="3001" b="0" i="0" baseline="0">
                <a:solidFill>
                  <a:schemeClr val="accent1"/>
                </a:solidFill>
              </a:defRPr>
            </a:lvl1pPr>
          </a:lstStyle>
          <a:p>
            <a:r>
              <a:rPr lang="ru-RU" smtClean="0"/>
              <a:t>Образец заголовка</a:t>
            </a:r>
            <a:endParaRPr lang="ru-RU" dirty="0"/>
          </a:p>
        </p:txBody>
      </p:sp>
      <p:sp>
        <p:nvSpPr>
          <p:cNvPr id="4" name="Текст 3"/>
          <p:cNvSpPr>
            <a:spLocks noGrp="1"/>
          </p:cNvSpPr>
          <p:nvPr>
            <p:ph type="body" sz="half" idx="2"/>
          </p:nvPr>
        </p:nvSpPr>
        <p:spPr>
          <a:xfrm>
            <a:off x="1522809" y="2895601"/>
            <a:ext cx="4115872" cy="1752601"/>
          </a:xfrm>
        </p:spPr>
        <p:txBody>
          <a:bodyPr>
            <a:normAutofit/>
          </a:bodyPr>
          <a:lstStyle>
            <a:lvl1pPr marL="0" indent="0">
              <a:lnSpc>
                <a:spcPct val="90000"/>
              </a:lnSpc>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ru-RU" smtClean="0"/>
              <a:t>Образец текста</a:t>
            </a:r>
          </a:p>
        </p:txBody>
      </p:sp>
      <p:cxnSp>
        <p:nvCxnSpPr>
          <p:cNvPr id="10" name="Прямая соединительная линия 9"/>
          <p:cNvCxnSpPr/>
          <p:nvPr/>
        </p:nvCxnSpPr>
        <p:spPr>
          <a:xfrm>
            <a:off x="1659369" y="2743200"/>
            <a:ext cx="3903092"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809" y="381000"/>
            <a:ext cx="9832360" cy="12192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522809" y="1981202"/>
            <a:ext cx="9832360" cy="418782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230155" y="6400800"/>
            <a:ext cx="1549063" cy="276228"/>
          </a:xfrm>
          <a:prstGeom prst="rect">
            <a:avLst/>
          </a:prstGeom>
        </p:spPr>
        <p:txBody>
          <a:bodyPr vert="horz" lIns="91440" tIns="45720" rIns="91440" bIns="45720" rtlCol="0" anchor="ctr"/>
          <a:lstStyle>
            <a:lvl1pPr algn="r">
              <a:defRPr sz="750">
                <a:solidFill>
                  <a:schemeClr val="tx1"/>
                </a:solidFill>
              </a:defRPr>
            </a:lvl1pPr>
          </a:lstStyle>
          <a:p>
            <a:fld id="{03F41C87-7AD9-4845-A077-840E4A0F3F06}" type="datetimeFigureOut">
              <a:rPr lang="ru-RU" smtClean="0"/>
              <a:pPr/>
              <a:t>05.04.2014</a:t>
            </a:fld>
            <a:endParaRPr lang="ru-RU" dirty="0"/>
          </a:p>
        </p:txBody>
      </p:sp>
      <p:sp>
        <p:nvSpPr>
          <p:cNvPr id="5" name="Нижний колонтитул 4"/>
          <p:cNvSpPr>
            <a:spLocks noGrp="1"/>
          </p:cNvSpPr>
          <p:nvPr>
            <p:ph type="ftr" sz="quarter" idx="3"/>
          </p:nvPr>
        </p:nvSpPr>
        <p:spPr>
          <a:xfrm>
            <a:off x="1522810" y="6400800"/>
            <a:ext cx="5956385" cy="276228"/>
          </a:xfrm>
          <a:prstGeom prst="rect">
            <a:avLst/>
          </a:prstGeom>
        </p:spPr>
        <p:txBody>
          <a:bodyPr vert="horz" lIns="91440" tIns="45720" rIns="91440" bIns="45720" rtlCol="0" anchor="ctr"/>
          <a:lstStyle>
            <a:lvl1pPr algn="l">
              <a:defRPr sz="750">
                <a:solidFill>
                  <a:schemeClr val="tx1"/>
                </a:solidFill>
              </a:defRPr>
            </a:lvl1pPr>
          </a:lstStyle>
          <a:p>
            <a:endParaRPr lang="ru-RU" dirty="0"/>
          </a:p>
        </p:txBody>
      </p:sp>
      <p:sp>
        <p:nvSpPr>
          <p:cNvPr id="6" name="Номер слайда 5"/>
          <p:cNvSpPr>
            <a:spLocks noGrp="1"/>
          </p:cNvSpPr>
          <p:nvPr>
            <p:ph type="sldNum" sz="quarter" idx="4"/>
          </p:nvPr>
        </p:nvSpPr>
        <p:spPr>
          <a:xfrm>
            <a:off x="10288091" y="6400800"/>
            <a:ext cx="1067080" cy="276228"/>
          </a:xfrm>
          <a:prstGeom prst="rect">
            <a:avLst/>
          </a:prstGeom>
        </p:spPr>
        <p:txBody>
          <a:bodyPr vert="horz" lIns="91440" tIns="45720" rIns="91440" bIns="45720" rtlCol="0" anchor="ctr"/>
          <a:lstStyle>
            <a:lvl1pPr algn="r">
              <a:defRPr sz="750">
                <a:solidFill>
                  <a:schemeClr val="tx1"/>
                </a:solidFill>
              </a:defRPr>
            </a:lvl1pPr>
          </a:lstStyle>
          <a:p>
            <a:fld id="{2A013F82-EE5E-44EE-A61D-E31C6657F26F}" type="slidenum">
              <a:rPr lang="ru-RU" smtClean="0"/>
              <a:pPr/>
              <a:t>‹#›</a:t>
            </a:fld>
            <a:endParaRPr lang="ru-RU" dirty="0"/>
          </a:p>
        </p:txBody>
      </p:sp>
      <p:pic>
        <p:nvPicPr>
          <p:cNvPr id="9" name="Рисунок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491" cy="6858000"/>
          </a:xfrm>
          <a:prstGeom prst="rect">
            <a:avLst/>
          </a:prstGeom>
        </p:spPr>
      </p:pic>
      <p:sp>
        <p:nvSpPr>
          <p:cNvPr id="10" name="Прямоугольник 9"/>
          <p:cNvSpPr/>
          <p:nvPr/>
        </p:nvSpPr>
        <p:spPr>
          <a:xfrm>
            <a:off x="1" y="0"/>
            <a:ext cx="1065491"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983" rtl="0" eaLnBrk="1" latinLnBrk="0" hangingPunct="1">
        <a:lnSpc>
          <a:spcPct val="90000"/>
        </a:lnSpc>
        <a:spcBef>
          <a:spcPct val="0"/>
        </a:spcBef>
        <a:buNone/>
        <a:defRPr sz="2701" kern="1200">
          <a:solidFill>
            <a:schemeClr val="accent1"/>
          </a:solidFill>
          <a:latin typeface="+mj-lt"/>
          <a:ea typeface="+mj-ea"/>
          <a:cs typeface="+mj-cs"/>
        </a:defRPr>
      </a:lvl1pPr>
    </p:titleStyle>
    <p:bodyStyle>
      <a:lvl1pPr marL="167923" indent="-167923" algn="l" defTabSz="685983" rtl="0" eaLnBrk="1" latinLnBrk="0" hangingPunct="1">
        <a:lnSpc>
          <a:spcPct val="90000"/>
        </a:lnSpc>
        <a:spcBef>
          <a:spcPts val="135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1pPr>
      <a:lvl2pPr marL="383483" indent="-171496" algn="l" defTabSz="685983" rtl="0" eaLnBrk="1" latinLnBrk="0" hangingPunct="1">
        <a:lnSpc>
          <a:spcPct val="90000"/>
        </a:lnSpc>
        <a:spcBef>
          <a:spcPts val="750"/>
        </a:spcBef>
        <a:buClr>
          <a:schemeClr val="tx1">
            <a:lumMod val="50000"/>
            <a:lumOff val="50000"/>
          </a:schemeClr>
        </a:buClr>
        <a:buSzPct val="80000"/>
        <a:buFont typeface="Arial" pitchFamily="34" charset="0"/>
        <a:buChar char="•"/>
        <a:defRPr sz="1500" kern="1200">
          <a:solidFill>
            <a:schemeClr val="tx1"/>
          </a:solidFill>
          <a:latin typeface="+mn-lt"/>
          <a:ea typeface="+mn-ea"/>
          <a:cs typeface="+mn-cs"/>
        </a:defRPr>
      </a:lvl2pPr>
      <a:lvl3pPr marL="514487" indent="-131004" algn="l" defTabSz="685983" rtl="0" eaLnBrk="1" latinLnBrk="0" hangingPunct="1">
        <a:lnSpc>
          <a:spcPct val="90000"/>
        </a:lnSpc>
        <a:spcBef>
          <a:spcPts val="450"/>
        </a:spcBef>
        <a:buClr>
          <a:schemeClr val="tx1">
            <a:lumMod val="50000"/>
            <a:lumOff val="50000"/>
          </a:schemeClr>
        </a:buClr>
        <a:buSzPct val="80000"/>
        <a:buFont typeface="Arial" pitchFamily="34" charset="0"/>
        <a:buChar char="•"/>
        <a:defRPr sz="1350" kern="1200">
          <a:solidFill>
            <a:schemeClr val="tx1"/>
          </a:solidFill>
          <a:latin typeface="+mn-lt"/>
          <a:ea typeface="+mn-ea"/>
          <a:cs typeface="+mn-cs"/>
        </a:defRPr>
      </a:lvl3pPr>
      <a:lvl4pPr marL="645491" indent="-131004" algn="l" defTabSz="685983" rtl="0" eaLnBrk="1" latinLnBrk="0" hangingPunct="1">
        <a:lnSpc>
          <a:spcPct val="90000"/>
        </a:lnSpc>
        <a:spcBef>
          <a:spcPts val="450"/>
        </a:spcBef>
        <a:buClr>
          <a:schemeClr val="tx1">
            <a:lumMod val="50000"/>
            <a:lumOff val="50000"/>
          </a:schemeClr>
        </a:buClr>
        <a:buSzPct val="80000"/>
        <a:buFont typeface="Arial" pitchFamily="34" charset="0"/>
        <a:buChar char="•"/>
        <a:defRPr sz="1200" kern="1200">
          <a:solidFill>
            <a:schemeClr val="tx1"/>
          </a:solidFill>
          <a:latin typeface="+mn-lt"/>
          <a:ea typeface="+mn-ea"/>
          <a:cs typeface="+mn-cs"/>
        </a:defRPr>
      </a:lvl4pPr>
      <a:lvl5pPr marL="775304" indent="-129813" algn="l" defTabSz="685983" rtl="0" eaLnBrk="1" latinLnBrk="0" hangingPunct="1">
        <a:lnSpc>
          <a:spcPct val="90000"/>
        </a:lnSpc>
        <a:spcBef>
          <a:spcPts val="450"/>
        </a:spcBef>
        <a:buClr>
          <a:schemeClr val="tx1">
            <a:lumMod val="50000"/>
            <a:lumOff val="50000"/>
          </a:schemeClr>
        </a:buClr>
        <a:buSzPct val="8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tx1">
            <a:lumMod val="50000"/>
            <a:lumOff val="50000"/>
          </a:schemeClr>
        </a:buClr>
        <a:buSzPct val="80000"/>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tx1">
            <a:lumMod val="50000"/>
            <a:lumOff val="50000"/>
          </a:schemeClr>
        </a:buClr>
        <a:buSzPct val="80000"/>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tx1">
            <a:lumMod val="50000"/>
            <a:lumOff val="50000"/>
          </a:schemeClr>
        </a:buClr>
        <a:buSzPct val="80000"/>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tx1">
            <a:lumMod val="50000"/>
            <a:lumOff val="50000"/>
          </a:schemeClr>
        </a:buClr>
        <a:buSzPct val="80000"/>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3942"/>
          <a:stretch/>
        </p:blipFill>
        <p:spPr>
          <a:xfrm rot="865328">
            <a:off x="883191" y="830031"/>
            <a:ext cx="7116245" cy="3564819"/>
          </a:xfrm>
          <a:prstGeom prst="rect">
            <a:avLst/>
          </a:prstGeom>
          <a:effectLst>
            <a:softEdge rad="901700"/>
          </a:effectLst>
        </p:spPr>
      </p:pic>
      <p:sp>
        <p:nvSpPr>
          <p:cNvPr id="5" name="Прямоугольник 4"/>
          <p:cNvSpPr/>
          <p:nvPr/>
        </p:nvSpPr>
        <p:spPr>
          <a:xfrm>
            <a:off x="1199456" y="5085184"/>
            <a:ext cx="7056783" cy="646331"/>
          </a:xfrm>
          <a:prstGeom prst="rect">
            <a:avLst/>
          </a:prstGeom>
        </p:spPr>
        <p:txBody>
          <a:bodyPr wrap="square">
            <a:spAutoFit/>
          </a:bodyPr>
          <a:lstStyle/>
          <a:p>
            <a:r>
              <a:rPr lang="uk-UA" sz="3600" b="1" dirty="0">
                <a:effectLst>
                  <a:outerShdw blurRad="38100" dist="38100" dir="2700000" algn="tl">
                    <a:srgbClr val="000000">
                      <a:alpha val="43137"/>
                    </a:srgbClr>
                  </a:outerShdw>
                </a:effectLst>
                <a:latin typeface="Constantia" panose="02030602050306030303" pitchFamily="18" charset="0"/>
                <a:cs typeface="Andalus" panose="02020603050405020304" pitchFamily="18" charset="-78"/>
              </a:rPr>
              <a:t>Державний бюджет України</a:t>
            </a:r>
            <a:endParaRPr lang="ru-RU" sz="3600" b="1" dirty="0">
              <a:effectLst>
                <a:outerShdw blurRad="38100" dist="38100" dir="2700000" algn="tl">
                  <a:srgbClr val="000000">
                    <a:alpha val="43137"/>
                  </a:srgbClr>
                </a:outerShdw>
              </a:effectLst>
              <a:latin typeface="Constantia" panose="02030602050306030303" pitchFamily="18" charset="0"/>
              <a:cs typeface="Andalus" panose="02020603050405020304" pitchFamily="18" charset="-78"/>
            </a:endParaRP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415480" y="764704"/>
            <a:ext cx="10369152" cy="4524315"/>
          </a:xfrm>
          <a:prstGeom prst="rect">
            <a:avLst/>
          </a:prstGeom>
        </p:spPr>
        <p:txBody>
          <a:bodyPr wrap="square">
            <a:spAutoFit/>
          </a:bodyPr>
          <a:lstStyle/>
          <a:p>
            <a:pPr marL="285750" indent="-285750">
              <a:buFont typeface="Arial" panose="020B0604020202020204" pitchFamily="34" charset="0"/>
              <a:buChar char="•"/>
            </a:pPr>
            <a:r>
              <a:rPr lang="ru-RU" dirty="0"/>
              <a:t>внесків до інших загальнодержавних цільових фондів, створення яких передбачено законодавством України; </a:t>
            </a:r>
            <a:endParaRPr lang="ru-RU" dirty="0" smtClean="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smtClean="0"/>
              <a:t>надходжень </a:t>
            </a:r>
            <a:r>
              <a:rPr lang="ru-RU" dirty="0"/>
              <a:t>від внутрішніх позик;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перевищення доходів над видатками Національного банку України;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повернутих державі позик, процентів по наданих державою позиках і кредитах;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дивідендів, одержаних від акцій та інших цінних паперів, що належать державі в акціонерних господарських товариствах, створених за участю підприємств загальнодержавної власності;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плати за спеціальне використання природних ресурсів;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інших доходів, встановлених законодавством України і віднесених до доходів Державного бюджету України.</a:t>
            </a:r>
          </a:p>
        </p:txBody>
      </p:sp>
    </p:spTree>
    <p:extLst>
      <p:ext uri="{BB962C8B-B14F-4D97-AF65-F5344CB8AC3E}">
        <p14:creationId xmlns:p14="http://schemas.microsoft.com/office/powerpoint/2010/main" val="3902776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775520" y="908720"/>
            <a:ext cx="9505056" cy="523220"/>
          </a:xfrm>
          <a:prstGeom prst="rect">
            <a:avLst/>
          </a:prstGeom>
        </p:spPr>
        <p:txBody>
          <a:bodyPr wrap="square">
            <a:spAutoFit/>
          </a:bodyPr>
          <a:lstStyle/>
          <a:p>
            <a:r>
              <a:rPr lang="ru-RU" sz="2800" dirty="0">
                <a:ln w="0"/>
                <a:solidFill>
                  <a:schemeClr val="accent1"/>
                </a:solidFill>
                <a:effectLst>
                  <a:outerShdw blurRad="38100" dist="25400" dir="5400000" algn="ctr" rotWithShape="0">
                    <a:srgbClr val="6E747A">
                      <a:alpha val="43000"/>
                    </a:srgbClr>
                  </a:outerShdw>
                </a:effectLst>
              </a:rPr>
              <a:t>Аналіз структури доходів Державного бюджету України</a:t>
            </a:r>
          </a:p>
        </p:txBody>
      </p:sp>
      <p:sp>
        <p:nvSpPr>
          <p:cNvPr id="5" name="Прямоугольник 4"/>
          <p:cNvSpPr/>
          <p:nvPr/>
        </p:nvSpPr>
        <p:spPr>
          <a:xfrm>
            <a:off x="1559496" y="1916832"/>
            <a:ext cx="10441160" cy="1477328"/>
          </a:xfrm>
          <a:prstGeom prst="rect">
            <a:avLst/>
          </a:prstGeom>
        </p:spPr>
        <p:txBody>
          <a:bodyPr wrap="square">
            <a:spAutoFit/>
          </a:bodyPr>
          <a:lstStyle/>
          <a:p>
            <a:r>
              <a:rPr lang="ru-RU" dirty="0"/>
              <a:t>Державний бюджет України з точки зору його ідеології виражається насамперед в такому перерозподілі доходів, який забезпечує баланс політичних, економічних, соціальних та міжбюджетних відносин.</a:t>
            </a:r>
          </a:p>
          <a:p>
            <a:endParaRPr lang="ru-RU" dirty="0"/>
          </a:p>
          <a:p>
            <a:r>
              <a:rPr lang="ru-RU" dirty="0"/>
              <a:t>Характерними ознаками Державного бюджету України є:</a:t>
            </a:r>
          </a:p>
        </p:txBody>
      </p:sp>
      <p:sp>
        <p:nvSpPr>
          <p:cNvPr id="6" name="Прямоугольник 5"/>
          <p:cNvSpPr/>
          <p:nvPr/>
        </p:nvSpPr>
        <p:spPr>
          <a:xfrm>
            <a:off x="1487488" y="3573016"/>
            <a:ext cx="10081120" cy="2862322"/>
          </a:xfrm>
          <a:prstGeom prst="rect">
            <a:avLst/>
          </a:prstGeom>
        </p:spPr>
        <p:txBody>
          <a:bodyPr wrap="square">
            <a:spAutoFit/>
          </a:bodyPr>
          <a:lstStyle/>
          <a:p>
            <a:pPr marL="285750" indent="-285750">
              <a:buFont typeface="Arial" panose="020B0604020202020204" pitchFamily="34" charset="0"/>
              <a:buChar char="•"/>
            </a:pPr>
            <a:r>
              <a:rPr lang="ru-RU" dirty="0"/>
              <a:t>бездефіцитність, що дозволяє використовувати ресурси держави не на фінансування дефіциту, а на здійснення загальнодержавних програм;</a:t>
            </a:r>
          </a:p>
          <a:p>
            <a:pPr marL="285750" indent="-285750">
              <a:buFont typeface="Arial" panose="020B0604020202020204" pitchFamily="34" charset="0"/>
              <a:buChar char="•"/>
            </a:pPr>
            <a:r>
              <a:rPr lang="ru-RU" dirty="0" smtClean="0"/>
              <a:t>зменшення </a:t>
            </a:r>
            <a:r>
              <a:rPr lang="ru-RU" dirty="0"/>
              <a:t>частини фінансових ресурсів, які перерозподіляються через державний бюджет, що забезпечує подальший рух у досягненні компромісу між фіскальними інтересами держави та її стимулюючою функцією;</a:t>
            </a:r>
          </a:p>
          <a:p>
            <a:pPr marL="285750" indent="-285750">
              <a:buFont typeface="Arial" panose="020B0604020202020204" pitchFamily="34" charset="0"/>
              <a:buChar char="•"/>
            </a:pPr>
            <a:r>
              <a:rPr lang="ru-RU" dirty="0" smtClean="0"/>
              <a:t>скорочення </a:t>
            </a:r>
            <a:r>
              <a:rPr lang="ru-RU" dirty="0"/>
              <a:t>необґрунтованих пільг з одночасним збільшенням обсягів видатків на здійснення програм соціального спрямування;</a:t>
            </a:r>
          </a:p>
          <a:p>
            <a:pPr marL="285750" indent="-285750">
              <a:buFont typeface="Arial" panose="020B0604020202020204" pitchFamily="34" charset="0"/>
              <a:buChar char="•"/>
            </a:pPr>
            <a:r>
              <a:rPr lang="ru-RU" dirty="0" smtClean="0"/>
              <a:t>цільове </a:t>
            </a:r>
            <a:r>
              <a:rPr lang="ru-RU" dirty="0"/>
              <a:t>використання бюджетних коштів та досягнення прозорості бюджетного процесу за рахунок концентрації у державному бюджеті всіх позабюджетних коштів та фондів, включаючи фонд соціального страхування.</a:t>
            </a:r>
          </a:p>
        </p:txBody>
      </p:sp>
    </p:spTree>
    <p:extLst>
      <p:ext uri="{BB962C8B-B14F-4D97-AF65-F5344CB8AC3E}">
        <p14:creationId xmlns:p14="http://schemas.microsoft.com/office/powerpoint/2010/main" val="4903118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1536326" y="138033"/>
            <a:ext cx="10513168" cy="1569660"/>
          </a:xfrm>
          <a:prstGeom prst="rect">
            <a:avLst/>
          </a:prstGeom>
        </p:spPr>
        <p:txBody>
          <a:bodyPr wrap="square">
            <a:spAutoFit/>
          </a:bodyPr>
          <a:lstStyle/>
          <a:p>
            <a:r>
              <a:rPr lang="ru-RU" sz="2400" b="1" dirty="0" smtClean="0">
                <a:solidFill>
                  <a:schemeClr val="bg1"/>
                </a:solidFill>
              </a:rPr>
              <a:t>Бюджет- </a:t>
            </a:r>
            <a:r>
              <a:rPr lang="ru-RU" sz="2400" b="1" dirty="0">
                <a:solidFill>
                  <a:schemeClr val="bg1"/>
                </a:solidFill>
              </a:rPr>
              <a:t>це план утворення і використання фінансових ресурсів для забезпечення функцій, які здійснюються органами державної влади України, органами влади Автономної Республіки Крим та місцевими Радами народних депутатів.</a:t>
            </a:r>
            <a:endParaRPr lang="ru-RU" sz="2400" b="1" dirty="0">
              <a:solidFill>
                <a:schemeClr val="bg1"/>
              </a:solidFill>
            </a:endParaRPr>
          </a:p>
        </p:txBody>
      </p:sp>
      <p:sp>
        <p:nvSpPr>
          <p:cNvPr id="15" name="Прямоугольник 14"/>
          <p:cNvSpPr/>
          <p:nvPr/>
        </p:nvSpPr>
        <p:spPr>
          <a:xfrm>
            <a:off x="1536326" y="2204864"/>
            <a:ext cx="10655674" cy="3046988"/>
          </a:xfrm>
          <a:prstGeom prst="rect">
            <a:avLst/>
          </a:prstGeom>
        </p:spPr>
        <p:txBody>
          <a:bodyPr wrap="square">
            <a:spAutoFit/>
          </a:bodyPr>
          <a:lstStyle/>
          <a:p>
            <a:r>
              <a:rPr lang="ru-RU" sz="2400" dirty="0">
                <a:solidFill>
                  <a:schemeClr val="bg1"/>
                </a:solidFill>
              </a:rPr>
              <a:t>Бюджетна система складається з Державного бюджету України, республіканського бюджету Автономної Республіки Крим та місцевих бюджетів. Сукупність всіх бюджетів, що входять до складу бюджетної системи України, є зведеним бюджетом України. Зведений бюджет України використовується для аналізу і визначення засад державного регулювання економічного і соціального розвитку України. Бюджет будується на принципах цілісності, повноти, достовірності, гласності, наочності і самостійності всіх бюджетів, що входять у бюджетну систему України.</a:t>
            </a:r>
          </a:p>
        </p:txBody>
      </p:sp>
    </p:spTree>
    <p:extLst>
      <p:ext uri="{BB962C8B-B14F-4D97-AF65-F5344CB8AC3E}">
        <p14:creationId xmlns:p14="http://schemas.microsoft.com/office/powerpoint/2010/main" val="1069504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5243">
            <a:off x="9919919" y="253891"/>
            <a:ext cx="1734048" cy="1734048"/>
          </a:xfrm>
          <a:prstGeom prst="rect">
            <a:avLst/>
          </a:prstGeom>
        </p:spPr>
      </p:pic>
      <p:sp>
        <p:nvSpPr>
          <p:cNvPr id="10" name="Прямоугольник 9"/>
          <p:cNvSpPr/>
          <p:nvPr/>
        </p:nvSpPr>
        <p:spPr>
          <a:xfrm>
            <a:off x="1631504" y="1772816"/>
            <a:ext cx="9433048" cy="4247317"/>
          </a:xfrm>
          <a:prstGeom prst="rect">
            <a:avLst/>
          </a:prstGeom>
        </p:spPr>
        <p:txBody>
          <a:bodyPr wrap="square">
            <a:spAutoFit/>
          </a:bodyPr>
          <a:lstStyle/>
          <a:p>
            <a:r>
              <a:rPr lang="ru-RU" dirty="0"/>
              <a:t>Головне місце у бюджетній системі України займає Державний бюджет. Державний бюджет - це загальнодержавний фонд коштів, з якого органи державної влади отримують кошти для матеріального опосередкування свого функціонування. Бюджет - це лише форма утворення, план формування централізованого фонду коштів і його використання. Це великий кошторис, розпис доходів і видатків, який повинен бути узгоджений по термінах надходження і використання коштів. Тобто бюджет будь-якої держави - це її фінансовий план. Але це не просто фінансовий план. Це її основний фінансовий план, оскільки в державі існує багато фінансових планів, але Державний бюджет відіграє координуючу роль по відношенню до них. Так, будь-яке міністерство має свій фінансовий план (кошторис), але він залежить від бюджету, з якого надходять асигнування, або в нього відраховуються платежі.</a:t>
            </a:r>
          </a:p>
          <a:p>
            <a:endParaRPr lang="ru-RU" dirty="0"/>
          </a:p>
          <a:p>
            <a:r>
              <a:rPr lang="ru-RU" dirty="0"/>
              <a:t>Державний бюджет повинен забезпечувати необхідними коштами фінансування заходів економічного та соціального розвитку, що мають загальнодержавне значення, а також міждержавних відносин.</a:t>
            </a:r>
          </a:p>
        </p:txBody>
      </p:sp>
    </p:spTree>
    <p:extLst>
      <p:ext uri="{BB962C8B-B14F-4D97-AF65-F5344CB8AC3E}">
        <p14:creationId xmlns:p14="http://schemas.microsoft.com/office/powerpoint/2010/main" val="197175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631504" y="764704"/>
            <a:ext cx="9793088" cy="4093428"/>
          </a:xfrm>
          <a:prstGeom prst="rect">
            <a:avLst/>
          </a:prstGeom>
        </p:spPr>
        <p:txBody>
          <a:bodyPr wrap="square">
            <a:spAutoFit/>
          </a:bodyPr>
          <a:lstStyle/>
          <a:p>
            <a:r>
              <a:rPr lang="ru-RU" sz="2000" dirty="0"/>
              <a:t>Крім того, через державний бюджет здійснюється перерозподіл частини фінансових ресурсів між адміністративно-територіальними утвореннями України з урахуванням економічного, соціального, екологічного, природного стану, необхідності вирівнювання фінансового забезпечення</a:t>
            </a:r>
          </a:p>
          <a:p>
            <a:endParaRPr lang="ru-RU" sz="2000" dirty="0"/>
          </a:p>
          <a:p>
            <a:r>
              <a:rPr lang="ru-RU" sz="2000" dirty="0"/>
              <a:t>Для успішного функціонування кожній державі необхідно запланувати можливе одержання доходів для покриття першочергових видатків. Можливості планування на далеку перспективу обмежені, тому, бюджет повинний бути пристосований до певного проміжку часу. Складання періодичного плану достатньо повного, доволі чітко і правдиво складеного, дає можливість привести в рівновагу доходи і видатки, зібрати заплановані доходи і ефективно фінансувати витрати, необхідні для виконання завдань, які Конституцією покладені на державу.</a:t>
            </a:r>
          </a:p>
        </p:txBody>
      </p:sp>
    </p:spTree>
    <p:extLst>
      <p:ext uri="{BB962C8B-B14F-4D97-AF65-F5344CB8AC3E}">
        <p14:creationId xmlns:p14="http://schemas.microsoft.com/office/powerpoint/2010/main" val="1661767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847528" y="908720"/>
            <a:ext cx="8086381" cy="646331"/>
          </a:xfrm>
          <a:prstGeom prst="rect">
            <a:avLst/>
          </a:prstGeom>
        </p:spPr>
        <p:txBody>
          <a:bodyPr wrap="none">
            <a:spAutoFit/>
          </a:bodyPr>
          <a:lstStyle/>
          <a:p>
            <a:r>
              <a:rPr lang="ru-RU" sz="3600" dirty="0">
                <a:ln w="0"/>
                <a:solidFill>
                  <a:schemeClr val="accent1"/>
                </a:solidFill>
                <a:effectLst>
                  <a:outerShdw blurRad="38100" dist="25400" dir="5400000" algn="ctr" rotWithShape="0">
                    <a:srgbClr val="6E747A">
                      <a:alpha val="43000"/>
                    </a:srgbClr>
                  </a:outerShdw>
                </a:effectLst>
              </a:rPr>
              <a:t>Доходи Державного бюджету України</a:t>
            </a:r>
          </a:p>
        </p:txBody>
      </p:sp>
      <p:sp>
        <p:nvSpPr>
          <p:cNvPr id="5" name="Прямоугольник 4"/>
          <p:cNvSpPr/>
          <p:nvPr/>
        </p:nvSpPr>
        <p:spPr>
          <a:xfrm>
            <a:off x="1847528" y="2132856"/>
            <a:ext cx="9649072" cy="3139321"/>
          </a:xfrm>
          <a:prstGeom prst="rect">
            <a:avLst/>
          </a:prstGeom>
        </p:spPr>
        <p:txBody>
          <a:bodyPr wrap="square">
            <a:spAutoFit/>
          </a:bodyPr>
          <a:lstStyle/>
          <a:p>
            <a:r>
              <a:rPr lang="ru-RU" dirty="0"/>
              <a:t>Для реалізації своїх функцій держава відшукує фінансові ресурси. Основним джерелом доходів держави є валовий внутрішній продукт, частину якого вона і використовує. При чому, використовує лише ту частину, яка переходить у її власність без будь-яких умов і обов'язків по відношенню до інших осіб у вигляді різного виду платежів. Саме ця частина валового внутрішнього продукту і складає державні доходи, якими можуть розпоряджатися органи державної влади.</a:t>
            </a:r>
          </a:p>
          <a:p>
            <a:endParaRPr lang="ru-RU" dirty="0"/>
          </a:p>
          <a:p>
            <a:r>
              <a:rPr lang="ru-RU" dirty="0"/>
              <a:t>Доходи державного бюджету - поняття більш вужче, ніж доходи держави. Доходи Державного бюджету України - це частина доходів держави, яка використовується для фінансування виконання органами державної влади загальнодержавних функцій, які визначені Конституцією України.</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909" y="107918"/>
            <a:ext cx="2024938" cy="2024938"/>
          </a:xfrm>
          <a:prstGeom prst="rect">
            <a:avLst/>
          </a:prstGeom>
        </p:spPr>
      </p:pic>
    </p:spTree>
    <p:extLst>
      <p:ext uri="{BB962C8B-B14F-4D97-AF65-F5344CB8AC3E}">
        <p14:creationId xmlns:p14="http://schemas.microsoft.com/office/powerpoint/2010/main" val="3161945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0000"/>
          </a:schemeClr>
        </a:soli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1343472" y="3047475"/>
            <a:ext cx="6359710" cy="27577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 name="Прямоугольник 3"/>
          <p:cNvSpPr/>
          <p:nvPr/>
        </p:nvSpPr>
        <p:spPr>
          <a:xfrm>
            <a:off x="1847528" y="980728"/>
            <a:ext cx="9847376" cy="584775"/>
          </a:xfrm>
          <a:prstGeom prst="rect">
            <a:avLst/>
          </a:prstGeom>
        </p:spPr>
        <p:txBody>
          <a:bodyPr wrap="none">
            <a:spAutoFit/>
          </a:bodyPr>
          <a:lstStyle/>
          <a:p>
            <a:r>
              <a:rPr lang="ru-RU" sz="3200" dirty="0">
                <a:ln w="0"/>
                <a:solidFill>
                  <a:schemeClr val="accent1"/>
                </a:solidFill>
                <a:effectLst>
                  <a:outerShdw blurRad="38100" dist="25400" dir="5400000" algn="ctr" rotWithShape="0">
                    <a:srgbClr val="6E747A">
                      <a:alpha val="43000"/>
                    </a:srgbClr>
                  </a:outerShdw>
                </a:effectLst>
              </a:rPr>
              <a:t>Класифікація доходів Державного бюджету України</a:t>
            </a:r>
          </a:p>
        </p:txBody>
      </p:sp>
      <p:sp>
        <p:nvSpPr>
          <p:cNvPr id="5" name="Прямоугольник 4"/>
          <p:cNvSpPr/>
          <p:nvPr/>
        </p:nvSpPr>
        <p:spPr>
          <a:xfrm>
            <a:off x="1487488" y="1844824"/>
            <a:ext cx="10207416" cy="923330"/>
          </a:xfrm>
          <a:prstGeom prst="rect">
            <a:avLst/>
          </a:prstGeom>
        </p:spPr>
        <p:txBody>
          <a:bodyPr wrap="square">
            <a:spAutoFit/>
          </a:bodyPr>
          <a:lstStyle/>
          <a:p>
            <a:r>
              <a:rPr lang="ru-RU" dirty="0"/>
              <a:t>Класифікація доходів бюджету визначена Постановою Верховної Ради України “Про структуру бюджетної класифікації України”, яка була прийнята 12 липня 1996 року. Згідно з цим документом доходи групуються наступним чином:</a:t>
            </a:r>
          </a:p>
        </p:txBody>
      </p:sp>
      <p:sp>
        <p:nvSpPr>
          <p:cNvPr id="6" name="Прямоугольник 5"/>
          <p:cNvSpPr/>
          <p:nvPr/>
        </p:nvSpPr>
        <p:spPr>
          <a:xfrm>
            <a:off x="1510494" y="3074673"/>
            <a:ext cx="6192688" cy="2585323"/>
          </a:xfrm>
          <a:prstGeom prst="rect">
            <a:avLst/>
          </a:prstGeom>
        </p:spPr>
        <p:txBody>
          <a:bodyPr wrap="square">
            <a:spAutoFit/>
          </a:bodyPr>
          <a:lstStyle/>
          <a:p>
            <a:r>
              <a:rPr lang="ru-RU" dirty="0"/>
              <a:t>Податкові надходження: </a:t>
            </a:r>
          </a:p>
          <a:p>
            <a:endParaRPr lang="ru-RU" dirty="0"/>
          </a:p>
          <a:p>
            <a:pPr marL="285750" indent="-285750">
              <a:buFont typeface="Wingdings" panose="05000000000000000000" pitchFamily="2" charset="2"/>
              <a:buChar char="Ø"/>
            </a:pPr>
            <a:r>
              <a:rPr lang="ru-RU" dirty="0" smtClean="0"/>
              <a:t>податки </a:t>
            </a:r>
            <a:r>
              <a:rPr lang="ru-RU" dirty="0"/>
              <a:t>на доходи, податки на прибуток, податки на збільшення ринкової вартості;</a:t>
            </a:r>
          </a:p>
          <a:p>
            <a:pPr marL="285750" indent="-285750">
              <a:buFont typeface="Wingdings" panose="05000000000000000000" pitchFamily="2" charset="2"/>
              <a:buChar char="Ø"/>
            </a:pPr>
            <a:r>
              <a:rPr lang="ru-RU" dirty="0" smtClean="0"/>
              <a:t>податки </a:t>
            </a:r>
            <a:r>
              <a:rPr lang="ru-RU" dirty="0"/>
              <a:t>на власність;</a:t>
            </a:r>
          </a:p>
          <a:p>
            <a:pPr marL="285750" indent="-285750">
              <a:buFont typeface="Wingdings" panose="05000000000000000000" pitchFamily="2" charset="2"/>
              <a:buChar char="Ø"/>
            </a:pPr>
            <a:r>
              <a:rPr lang="ru-RU" dirty="0" smtClean="0"/>
              <a:t>платежі </a:t>
            </a:r>
            <a:r>
              <a:rPr lang="ru-RU" dirty="0"/>
              <a:t>за використання природних ресурсів;</a:t>
            </a:r>
          </a:p>
          <a:p>
            <a:pPr marL="285750" indent="-285750">
              <a:buFont typeface="Wingdings" panose="05000000000000000000" pitchFamily="2" charset="2"/>
              <a:buChar char="Ø"/>
            </a:pPr>
            <a:r>
              <a:rPr lang="ru-RU" dirty="0" smtClean="0"/>
              <a:t>внутрішні </a:t>
            </a:r>
            <a:r>
              <a:rPr lang="ru-RU" dirty="0"/>
              <a:t>податки на товари та послуги;</a:t>
            </a:r>
          </a:p>
          <a:p>
            <a:pPr marL="285750" indent="-285750">
              <a:buFont typeface="Wingdings" panose="05000000000000000000" pitchFamily="2" charset="2"/>
              <a:buChar char="Ø"/>
            </a:pPr>
            <a:r>
              <a:rPr lang="ru-RU" dirty="0" smtClean="0"/>
              <a:t>податки </a:t>
            </a:r>
            <a:r>
              <a:rPr lang="ru-RU" dirty="0"/>
              <a:t>на міжнародну торгівлю та зовнішні </a:t>
            </a:r>
            <a:r>
              <a:rPr lang="ru-RU" dirty="0" smtClean="0"/>
              <a:t>операції;</a:t>
            </a:r>
            <a:endParaRPr lang="ru-RU" dirty="0"/>
          </a:p>
          <a:p>
            <a:pPr marL="285750" indent="-285750">
              <a:buFont typeface="Wingdings" panose="05000000000000000000" pitchFamily="2" charset="2"/>
              <a:buChar char="Ø"/>
            </a:pPr>
            <a:r>
              <a:rPr lang="ru-RU" dirty="0" smtClean="0"/>
              <a:t>інші </a:t>
            </a:r>
            <a:r>
              <a:rPr lang="ru-RU" dirty="0"/>
              <a:t>податки.</a:t>
            </a:r>
          </a:p>
        </p:txBody>
      </p:sp>
    </p:spTree>
    <p:extLst>
      <p:ext uri="{BB962C8B-B14F-4D97-AF65-F5344CB8AC3E}">
        <p14:creationId xmlns:p14="http://schemas.microsoft.com/office/powerpoint/2010/main" val="1699178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0000"/>
          </a:schemeClr>
        </a:solidFill>
        <a:effectLst/>
      </p:bgPr>
    </p:bg>
    <p:spTree>
      <p:nvGrpSpPr>
        <p:cNvPr id="1" name=""/>
        <p:cNvGrpSpPr/>
        <p:nvPr/>
      </p:nvGrpSpPr>
      <p:grpSpPr>
        <a:xfrm>
          <a:off x="0" y="0"/>
          <a:ext cx="0" cy="0"/>
          <a:chOff x="0" y="0"/>
          <a:chExt cx="0" cy="0"/>
        </a:xfrm>
      </p:grpSpPr>
      <p:sp>
        <p:nvSpPr>
          <p:cNvPr id="9" name="Скругленный прямоугольник 8"/>
          <p:cNvSpPr/>
          <p:nvPr/>
        </p:nvSpPr>
        <p:spPr>
          <a:xfrm>
            <a:off x="5735960" y="3277110"/>
            <a:ext cx="6264696" cy="32482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Скругленный прямоугольник 7"/>
          <p:cNvSpPr/>
          <p:nvPr/>
        </p:nvSpPr>
        <p:spPr>
          <a:xfrm>
            <a:off x="1199456" y="3277110"/>
            <a:ext cx="4392488" cy="25281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 name="Скругленный прямоугольник 6"/>
          <p:cNvSpPr/>
          <p:nvPr/>
        </p:nvSpPr>
        <p:spPr>
          <a:xfrm>
            <a:off x="6491372" y="188639"/>
            <a:ext cx="5616624" cy="25853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 name="Скругленный прямоугольник 5"/>
          <p:cNvSpPr/>
          <p:nvPr/>
        </p:nvSpPr>
        <p:spPr>
          <a:xfrm>
            <a:off x="1199456" y="188641"/>
            <a:ext cx="5256584" cy="25853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 name="Прямоугольник 1"/>
          <p:cNvSpPr/>
          <p:nvPr/>
        </p:nvSpPr>
        <p:spPr>
          <a:xfrm>
            <a:off x="1415480" y="188640"/>
            <a:ext cx="5544616" cy="2585323"/>
          </a:xfrm>
          <a:prstGeom prst="rect">
            <a:avLst/>
          </a:prstGeom>
        </p:spPr>
        <p:txBody>
          <a:bodyPr wrap="square">
            <a:spAutoFit/>
          </a:bodyPr>
          <a:lstStyle/>
          <a:p>
            <a:r>
              <a:rPr lang="ru-RU" dirty="0"/>
              <a:t> </a:t>
            </a:r>
            <a:r>
              <a:rPr lang="ru-RU" dirty="0" smtClean="0"/>
              <a:t>Неподаткові </a:t>
            </a:r>
            <a:r>
              <a:rPr lang="ru-RU" dirty="0"/>
              <a:t>надходження:</a:t>
            </a:r>
          </a:p>
          <a:p>
            <a:endParaRPr lang="ru-RU" dirty="0"/>
          </a:p>
          <a:p>
            <a:pPr marL="285750" indent="-285750">
              <a:buFont typeface="Wingdings" panose="05000000000000000000" pitchFamily="2" charset="2"/>
              <a:buChar char="Ø"/>
            </a:pPr>
            <a:r>
              <a:rPr lang="ru-RU" dirty="0" smtClean="0"/>
              <a:t>доходи </a:t>
            </a:r>
            <a:r>
              <a:rPr lang="ru-RU" dirty="0"/>
              <a:t>від власності та підприємницької діяльності; </a:t>
            </a:r>
          </a:p>
          <a:p>
            <a:pPr marL="285750" indent="-285750">
              <a:buFont typeface="Wingdings" panose="05000000000000000000" pitchFamily="2" charset="2"/>
              <a:buChar char="Ø"/>
            </a:pPr>
            <a:r>
              <a:rPr lang="ru-RU" dirty="0" smtClean="0"/>
              <a:t>адміністративні </a:t>
            </a:r>
            <a:r>
              <a:rPr lang="ru-RU" dirty="0"/>
              <a:t>збори та платежі, доходи від некомерційного та побічного продажу; </a:t>
            </a:r>
          </a:p>
          <a:p>
            <a:pPr marL="285750" indent="-285750">
              <a:buFont typeface="Wingdings" panose="05000000000000000000" pitchFamily="2" charset="2"/>
              <a:buChar char="Ø"/>
            </a:pPr>
            <a:r>
              <a:rPr lang="ru-RU" dirty="0" smtClean="0"/>
              <a:t>надходження </a:t>
            </a:r>
            <a:r>
              <a:rPr lang="ru-RU" dirty="0"/>
              <a:t>від штрафів та фінансових санкцій; </a:t>
            </a:r>
          </a:p>
          <a:p>
            <a:pPr marL="285750" indent="-285750">
              <a:buFont typeface="Wingdings" panose="05000000000000000000" pitchFamily="2" charset="2"/>
              <a:buChar char="Ø"/>
            </a:pPr>
            <a:r>
              <a:rPr lang="ru-RU" dirty="0" smtClean="0"/>
              <a:t>інші </a:t>
            </a:r>
            <a:r>
              <a:rPr lang="ru-RU" dirty="0"/>
              <a:t>неподаткові надходження.</a:t>
            </a:r>
          </a:p>
        </p:txBody>
      </p:sp>
      <p:sp>
        <p:nvSpPr>
          <p:cNvPr id="3" name="Прямоугольник 2"/>
          <p:cNvSpPr/>
          <p:nvPr/>
        </p:nvSpPr>
        <p:spPr>
          <a:xfrm>
            <a:off x="6617318" y="188640"/>
            <a:ext cx="5544616" cy="2585323"/>
          </a:xfrm>
          <a:prstGeom prst="rect">
            <a:avLst/>
          </a:prstGeom>
        </p:spPr>
        <p:txBody>
          <a:bodyPr wrap="square">
            <a:spAutoFit/>
          </a:bodyPr>
          <a:lstStyle/>
          <a:p>
            <a:r>
              <a:rPr lang="ru-RU" dirty="0"/>
              <a:t>Доходи від операцій з капіталом:</a:t>
            </a:r>
          </a:p>
          <a:p>
            <a:endParaRPr lang="ru-RU" dirty="0"/>
          </a:p>
          <a:p>
            <a:pPr marL="285750" indent="-285750">
              <a:buFont typeface="Wingdings" panose="05000000000000000000" pitchFamily="2" charset="2"/>
              <a:buChar char="Ø"/>
            </a:pPr>
            <a:r>
              <a:rPr lang="ru-RU" dirty="0" smtClean="0"/>
              <a:t>надходження </a:t>
            </a:r>
            <a:r>
              <a:rPr lang="ru-RU" dirty="0"/>
              <a:t>від продажу основного капіталу;</a:t>
            </a:r>
          </a:p>
          <a:p>
            <a:pPr marL="285750" indent="-285750">
              <a:buFont typeface="Wingdings" panose="05000000000000000000" pitchFamily="2" charset="2"/>
              <a:buChar char="Ø"/>
            </a:pPr>
            <a:endParaRPr lang="ru-RU" dirty="0"/>
          </a:p>
          <a:p>
            <a:pPr marL="285750" indent="-285750">
              <a:buFont typeface="Wingdings" panose="05000000000000000000" pitchFamily="2" charset="2"/>
              <a:buChar char="Ø"/>
            </a:pPr>
            <a:r>
              <a:rPr lang="ru-RU" dirty="0" smtClean="0"/>
              <a:t>надходження </a:t>
            </a:r>
            <a:r>
              <a:rPr lang="ru-RU" dirty="0"/>
              <a:t>від продажу державних запасів товарів;</a:t>
            </a:r>
          </a:p>
          <a:p>
            <a:pPr marL="285750" indent="-285750">
              <a:buFont typeface="Wingdings" panose="05000000000000000000" pitchFamily="2" charset="2"/>
              <a:buChar char="Ø"/>
            </a:pPr>
            <a:endParaRPr lang="ru-RU" dirty="0"/>
          </a:p>
          <a:p>
            <a:pPr marL="285750" indent="-285750">
              <a:buFont typeface="Wingdings" panose="05000000000000000000" pitchFamily="2" charset="2"/>
              <a:buChar char="Ø"/>
            </a:pPr>
            <a:r>
              <a:rPr lang="ru-RU" dirty="0" smtClean="0"/>
              <a:t>надходження </a:t>
            </a:r>
            <a:r>
              <a:rPr lang="ru-RU" dirty="0"/>
              <a:t>від продажу землі та нематеріальних активів.</a:t>
            </a:r>
          </a:p>
        </p:txBody>
      </p:sp>
      <p:sp>
        <p:nvSpPr>
          <p:cNvPr id="4" name="Прямоугольник 3"/>
          <p:cNvSpPr/>
          <p:nvPr/>
        </p:nvSpPr>
        <p:spPr>
          <a:xfrm>
            <a:off x="1343472" y="3284984"/>
            <a:ext cx="4536504" cy="2308324"/>
          </a:xfrm>
          <a:prstGeom prst="rect">
            <a:avLst/>
          </a:prstGeom>
        </p:spPr>
        <p:txBody>
          <a:bodyPr wrap="square">
            <a:spAutoFit/>
          </a:bodyPr>
          <a:lstStyle/>
          <a:p>
            <a:r>
              <a:rPr lang="ru-RU" dirty="0"/>
              <a:t>Офіційні трансферти:</a:t>
            </a:r>
          </a:p>
          <a:p>
            <a:pPr marL="285750" indent="-285750">
              <a:buFont typeface="Wingdings" panose="05000000000000000000" pitchFamily="2" charset="2"/>
              <a:buChar char="Ø"/>
            </a:pPr>
            <a:endParaRPr lang="ru-RU" dirty="0"/>
          </a:p>
          <a:p>
            <a:pPr marL="285750" indent="-285750">
              <a:buFont typeface="Wingdings" panose="05000000000000000000" pitchFamily="2" charset="2"/>
              <a:buChar char="Ø"/>
            </a:pPr>
            <a:r>
              <a:rPr lang="ru-RU" dirty="0" smtClean="0"/>
              <a:t>від </a:t>
            </a:r>
            <a:r>
              <a:rPr lang="ru-RU" dirty="0"/>
              <a:t>органів державного управління інших рівнів;</a:t>
            </a:r>
          </a:p>
          <a:p>
            <a:pPr marL="285750" indent="-285750">
              <a:buFont typeface="Wingdings" panose="05000000000000000000" pitchFamily="2" charset="2"/>
              <a:buChar char="Ø"/>
            </a:pPr>
            <a:endParaRPr lang="ru-RU" dirty="0"/>
          </a:p>
          <a:p>
            <a:pPr marL="285750" indent="-285750">
              <a:buFont typeface="Wingdings" panose="05000000000000000000" pitchFamily="2" charset="2"/>
              <a:buChar char="Ø"/>
            </a:pPr>
            <a:r>
              <a:rPr lang="ru-RU" dirty="0" smtClean="0"/>
              <a:t>із-за </a:t>
            </a:r>
            <a:r>
              <a:rPr lang="ru-RU" dirty="0"/>
              <a:t>кордону</a:t>
            </a:r>
            <a:r>
              <a:rPr lang="ru-RU" dirty="0" smtClean="0"/>
              <a:t>;</a:t>
            </a:r>
          </a:p>
          <a:p>
            <a:pPr marL="285750" indent="-285750">
              <a:buFont typeface="Wingdings" panose="05000000000000000000" pitchFamily="2" charset="2"/>
              <a:buChar char="Ø"/>
            </a:pPr>
            <a:endParaRPr lang="ru-RU" dirty="0" smtClean="0"/>
          </a:p>
          <a:p>
            <a:pPr marL="285750" indent="-285750">
              <a:buFont typeface="Wingdings" panose="05000000000000000000" pitchFamily="2" charset="2"/>
              <a:buChar char="Ø"/>
            </a:pPr>
            <a:r>
              <a:rPr lang="ru-RU" dirty="0" smtClean="0"/>
              <a:t>§ </a:t>
            </a:r>
            <a:r>
              <a:rPr lang="ru-RU" dirty="0"/>
              <a:t>з недержавних джерел.</a:t>
            </a:r>
          </a:p>
        </p:txBody>
      </p:sp>
      <p:sp>
        <p:nvSpPr>
          <p:cNvPr id="5" name="Прямоугольник 4"/>
          <p:cNvSpPr/>
          <p:nvPr/>
        </p:nvSpPr>
        <p:spPr>
          <a:xfrm>
            <a:off x="5879976" y="3277110"/>
            <a:ext cx="6624736" cy="3139321"/>
          </a:xfrm>
          <a:prstGeom prst="rect">
            <a:avLst/>
          </a:prstGeom>
        </p:spPr>
        <p:txBody>
          <a:bodyPr wrap="square">
            <a:spAutoFit/>
          </a:bodyPr>
          <a:lstStyle/>
          <a:p>
            <a:r>
              <a:rPr lang="ru-RU" dirty="0"/>
              <a:t>Державні цільові фонди:</a:t>
            </a:r>
          </a:p>
          <a:p>
            <a:endParaRPr lang="ru-RU" dirty="0"/>
          </a:p>
          <a:p>
            <a:pPr marL="285750" indent="-285750">
              <a:buFont typeface="Wingdings" panose="05000000000000000000" pitchFamily="2" charset="2"/>
              <a:buChar char="Ø"/>
            </a:pPr>
            <a:r>
              <a:rPr lang="ru-RU" dirty="0" smtClean="0"/>
              <a:t>Фонд </a:t>
            </a:r>
            <a:r>
              <a:rPr lang="ru-RU" dirty="0"/>
              <a:t>для здійснення заходів щодо ліквідації наслідків Чорнобильської катастрофи та соціального захисту населення; </a:t>
            </a:r>
          </a:p>
          <a:p>
            <a:pPr marL="285750" indent="-285750">
              <a:buFont typeface="Wingdings" panose="05000000000000000000" pitchFamily="2" charset="2"/>
              <a:buChar char="Ø"/>
            </a:pPr>
            <a:r>
              <a:rPr lang="ru-RU" dirty="0" smtClean="0"/>
              <a:t>Пенсійний </a:t>
            </a:r>
            <a:r>
              <a:rPr lang="ru-RU" dirty="0"/>
              <a:t>фонд України;</a:t>
            </a:r>
          </a:p>
          <a:p>
            <a:pPr marL="285750" indent="-285750">
              <a:buFont typeface="Wingdings" panose="05000000000000000000" pitchFamily="2" charset="2"/>
              <a:buChar char="Ø"/>
            </a:pPr>
            <a:r>
              <a:rPr lang="ru-RU" dirty="0" smtClean="0"/>
              <a:t>Фонд </a:t>
            </a:r>
            <a:r>
              <a:rPr lang="ru-RU" dirty="0"/>
              <a:t>соціального страхування України;</a:t>
            </a:r>
          </a:p>
          <a:p>
            <a:pPr marL="285750" indent="-285750">
              <a:buFont typeface="Wingdings" panose="05000000000000000000" pitchFamily="2" charset="2"/>
              <a:buChar char="Ø"/>
            </a:pPr>
            <a:r>
              <a:rPr lang="ru-RU" dirty="0" smtClean="0"/>
              <a:t>Фонд </a:t>
            </a:r>
            <a:r>
              <a:rPr lang="ru-RU" dirty="0"/>
              <a:t>сприяння зайнятості населення України;</a:t>
            </a:r>
          </a:p>
          <a:p>
            <a:pPr marL="285750" indent="-285750">
              <a:buFont typeface="Wingdings" panose="05000000000000000000" pitchFamily="2" charset="2"/>
              <a:buChar char="Ø"/>
            </a:pPr>
            <a:r>
              <a:rPr lang="ru-RU" dirty="0" smtClean="0"/>
              <a:t>Державний </a:t>
            </a:r>
            <a:r>
              <a:rPr lang="ru-RU" dirty="0"/>
              <a:t>інноваційний фонд України;</a:t>
            </a:r>
          </a:p>
          <a:p>
            <a:pPr marL="285750" indent="-285750">
              <a:buFont typeface="Wingdings" panose="05000000000000000000" pitchFamily="2" charset="2"/>
              <a:buChar char="Ø"/>
            </a:pPr>
            <a:r>
              <a:rPr lang="ru-RU" dirty="0" smtClean="0"/>
              <a:t>Фонд </a:t>
            </a:r>
            <a:r>
              <a:rPr lang="ru-RU" dirty="0"/>
              <a:t>розвитку паливно-енергетичного комплексу;</a:t>
            </a:r>
          </a:p>
          <a:p>
            <a:pPr marL="285750" indent="-285750">
              <a:buFont typeface="Wingdings" panose="05000000000000000000" pitchFamily="2" charset="2"/>
              <a:buChar char="Ø"/>
            </a:pPr>
            <a:r>
              <a:rPr lang="ru-RU" dirty="0" smtClean="0"/>
              <a:t>інші </a:t>
            </a:r>
            <a:r>
              <a:rPr lang="ru-RU" dirty="0"/>
              <a:t>фонди.</a:t>
            </a:r>
          </a:p>
        </p:txBody>
      </p:sp>
    </p:spTree>
    <p:extLst>
      <p:ext uri="{BB962C8B-B14F-4D97-AF65-F5344CB8AC3E}">
        <p14:creationId xmlns:p14="http://schemas.microsoft.com/office/powerpoint/2010/main" val="2416791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631504" y="908720"/>
            <a:ext cx="10081120" cy="523220"/>
          </a:xfrm>
          <a:prstGeom prst="rect">
            <a:avLst/>
          </a:prstGeom>
        </p:spPr>
        <p:txBody>
          <a:bodyPr wrap="square">
            <a:spAutoFit/>
          </a:bodyPr>
          <a:lstStyle/>
          <a:p>
            <a:r>
              <a:rPr lang="ru-RU" sz="2800" dirty="0">
                <a:ln w="0"/>
                <a:solidFill>
                  <a:schemeClr val="accent1"/>
                </a:solidFill>
                <a:effectLst>
                  <a:outerShdw blurRad="38100" dist="25400" dir="5400000" algn="ctr" rotWithShape="0">
                    <a:srgbClr val="6E747A">
                      <a:alpha val="43000"/>
                    </a:srgbClr>
                  </a:outerShdw>
                </a:effectLst>
              </a:rPr>
              <a:t>Джерела формування доходів Державного бюджету України</a:t>
            </a:r>
          </a:p>
        </p:txBody>
      </p:sp>
      <p:sp>
        <p:nvSpPr>
          <p:cNvPr id="5" name="Прямоугольник 4"/>
          <p:cNvSpPr/>
          <p:nvPr/>
        </p:nvSpPr>
        <p:spPr>
          <a:xfrm>
            <a:off x="1559496" y="1844824"/>
            <a:ext cx="10153128" cy="1754326"/>
          </a:xfrm>
          <a:prstGeom prst="rect">
            <a:avLst/>
          </a:prstGeom>
        </p:spPr>
        <p:txBody>
          <a:bodyPr wrap="square">
            <a:spAutoFit/>
          </a:bodyPr>
          <a:lstStyle/>
          <a:p>
            <a:r>
              <a:rPr lang="ru-RU" dirty="0"/>
              <a:t>Доходи бюджетів створюються за рахунок податків від фізичних і юридичних осіб, зборів та інших обов'язкових платежів, надходжень з інших джерел, що встановлені законодавством України. </a:t>
            </a:r>
          </a:p>
          <a:p>
            <a:endParaRPr lang="ru-RU" dirty="0"/>
          </a:p>
          <a:p>
            <a:r>
              <a:rPr lang="ru-RU" dirty="0" smtClean="0"/>
              <a:t>Згідно </a:t>
            </a:r>
            <a:r>
              <a:rPr lang="ru-RU" dirty="0"/>
              <a:t>зі ст. 11 Закону України “Про бюджетну систему України” доходи Державного бюджету України формуються за рахунок:</a:t>
            </a:r>
          </a:p>
        </p:txBody>
      </p:sp>
      <p:sp>
        <p:nvSpPr>
          <p:cNvPr id="7" name="Прямоугольник 6"/>
          <p:cNvSpPr/>
          <p:nvPr/>
        </p:nvSpPr>
        <p:spPr>
          <a:xfrm>
            <a:off x="1559496" y="3717032"/>
            <a:ext cx="10153128" cy="2585323"/>
          </a:xfrm>
          <a:prstGeom prst="rect">
            <a:avLst/>
          </a:prstGeom>
        </p:spPr>
        <p:txBody>
          <a:bodyPr wrap="square">
            <a:spAutoFit/>
          </a:bodyPr>
          <a:lstStyle/>
          <a:p>
            <a:pPr marL="285750" indent="-285750">
              <a:buFont typeface="Arial" panose="020B0604020202020204" pitchFamily="34" charset="0"/>
              <a:buChar char="•"/>
            </a:pPr>
            <a:r>
              <a:rPr lang="ru-RU" dirty="0"/>
              <a:t>частини податку на добавлену вартість, яка визначається Законом про Державний бюджет України на наступний рік;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частини акцизного збору, яка визначається Законом про Державний бюджет України на наступний рік;</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податку на прибуток підприємств і організацій усіх форм власності (крім комунальної) і підпорядкування у розмірі, що дорівнює 30 відсоткам від ставки, передбаченої законодавством для відповідної категорії платників;</a:t>
            </a:r>
          </a:p>
        </p:txBody>
      </p:sp>
    </p:spTree>
    <p:extLst>
      <p:ext uri="{BB962C8B-B14F-4D97-AF65-F5344CB8AC3E}">
        <p14:creationId xmlns:p14="http://schemas.microsoft.com/office/powerpoint/2010/main" val="817945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271464" y="476672"/>
            <a:ext cx="10729192" cy="6186309"/>
          </a:xfrm>
          <a:prstGeom prst="rect">
            <a:avLst/>
          </a:prstGeom>
        </p:spPr>
        <p:txBody>
          <a:bodyPr wrap="square">
            <a:spAutoFit/>
          </a:bodyPr>
          <a:lstStyle/>
          <a:p>
            <a:pPr marL="285750" indent="-285750">
              <a:buFont typeface="Arial" panose="020B0604020202020204" pitchFamily="34" charset="0"/>
              <a:buChar char="•"/>
            </a:pPr>
            <a:r>
              <a:rPr lang="ru-RU" dirty="0"/>
              <a:t>податку на майно підприємств і організацій усіх форм власності і підпорядкування у розмірі, що дорівнює 30 відсоткам від ставки, передбаченої законодавством України;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плати за землю, що дорівнює 30 відсоткам від ставки, передбаченої законодавством України;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надходжень від зовнішньоекономічної діяльності;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частини доходів від приватизації державного майна, що перебуває в загальнодержавній власності, яка визначається Законом про Державний бюджет України на наступний рік;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надходжень від реалізації державного майна, що перебуває в загальнодержавній власності;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орендної плати за оренду майна цілісних майнових комплексів, що перебувають у загальнодержавній власності;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внесків до Пенсійного фонду України;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внесків до Фонду для здійснення заходів щодо ліквідації наслідків Чорнобильської катастрофи та соціального захисту населення</a:t>
            </a:r>
            <a:r>
              <a:rPr lang="ru-RU" dirty="0" smtClean="0"/>
              <a:t>;</a:t>
            </a:r>
          </a:p>
          <a:p>
            <a:pPr marL="285750" indent="-285750">
              <a:buFont typeface="Arial" panose="020B0604020202020204" pitchFamily="34" charset="0"/>
              <a:buChar char="•"/>
            </a:pPr>
            <a:r>
              <a:rPr lang="ru-RU" dirty="0"/>
              <a:t>внесків до Державного фонду сприяння зайнятості населення; </a:t>
            </a:r>
          </a:p>
          <a:p>
            <a:pPr marL="285750" indent="-285750">
              <a:buFont typeface="Arial" panose="020B0604020202020204" pitchFamily="34" charset="0"/>
              <a:buChar char="•"/>
            </a:pPr>
            <a:endParaRPr lang="ru-RU" dirty="0"/>
          </a:p>
          <a:p>
            <a:endParaRPr lang="ru-RU" dirty="0"/>
          </a:p>
        </p:txBody>
      </p:sp>
    </p:spTree>
    <p:extLst>
      <p:ext uri="{BB962C8B-B14F-4D97-AF65-F5344CB8AC3E}">
        <p14:creationId xmlns:p14="http://schemas.microsoft.com/office/powerpoint/2010/main" val="2600351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Рабочий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Рабочий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CF527E-FFB0-4DB9-A7A4-39065878ED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с символами валют (широкоэкранный формат)</Template>
  <TotalTime>0</TotalTime>
  <Words>1146</Words>
  <Application>Microsoft Office PowerPoint</Application>
  <PresentationFormat>Широкоэкранный</PresentationFormat>
  <Paragraphs>98</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Andalus</vt:lpstr>
      <vt:lpstr>Arial</vt:lpstr>
      <vt:lpstr>Cambria</vt:lpstr>
      <vt:lpstr>Constantia</vt:lpstr>
      <vt:lpstr>Wingdings</vt:lpstr>
      <vt:lpstr>Currency Symbols 16x9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2014-04-05T05:39:05Z</dcterms:created>
  <dcterms:modified xsi:type="dcterms:W3CDTF">2014-04-05T07:39:20Z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