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4" r:id="rId4"/>
    <p:sldId id="265" r:id="rId5"/>
    <p:sldId id="266" r:id="rId6"/>
    <p:sldId id="272" r:id="rId7"/>
    <p:sldId id="268" r:id="rId8"/>
    <p:sldId id="270" r:id="rId9"/>
    <p:sldId id="273" r:id="rId10"/>
    <p:sldId id="258" r:id="rId11"/>
    <p:sldId id="262" r:id="rId12"/>
    <p:sldId id="260" r:id="rId13"/>
    <p:sldId id="275" r:id="rId14"/>
    <p:sldId id="261" r:id="rId15"/>
    <p:sldId id="271" r:id="rId16"/>
    <p:sldId id="264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6444" y="1285821"/>
            <a:ext cx="9601200" cy="1517904"/>
          </a:xfrm>
        </p:spPr>
        <p:txBody>
          <a:bodyPr/>
          <a:lstStyle/>
          <a:p>
            <a:r>
              <a:rPr lang="ru-RU" dirty="0" smtClean="0"/>
              <a:t>Сальвадор Дал</a:t>
            </a:r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5174973"/>
            <a:ext cx="9601200" cy="1451113"/>
          </a:xfrm>
        </p:spPr>
        <p:txBody>
          <a:bodyPr>
            <a:normAutofit/>
          </a:bodyPr>
          <a:lstStyle/>
          <a:p>
            <a:pPr algn="r"/>
            <a:r>
              <a:rPr lang="uk-UA" b="1" i="1" dirty="0" smtClean="0"/>
              <a:t>Виконали </a:t>
            </a:r>
          </a:p>
          <a:p>
            <a:pPr algn="r"/>
            <a:r>
              <a:rPr lang="uk-UA" b="1" i="1" dirty="0" smtClean="0"/>
              <a:t>Учениці 11-Акласу</a:t>
            </a:r>
          </a:p>
          <a:p>
            <a:pPr algn="r"/>
            <a:r>
              <a:rPr lang="uk-UA" b="1" i="1" dirty="0" smtClean="0"/>
              <a:t>Александрова Ірина</a:t>
            </a:r>
          </a:p>
          <a:p>
            <a:pPr algn="r"/>
            <a:r>
              <a:rPr lang="uk-UA" b="1" i="1" dirty="0" smtClean="0"/>
              <a:t>Бадя Юлія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06390" y="2874403"/>
            <a:ext cx="6785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i="1" dirty="0"/>
              <a:t>Так, я дійсно вважаю себе рятівником сучасного мистецтва, бо я один здатний підняти, об'єднати і з царственої пишнотою і красою примирити з розумом всі революційні експерименти сучасності, слідуючи великої класичної традиції реалізму і містицизму, цією найвищою і почесною місією, що випала на долю Іспанії.</a:t>
            </a:r>
            <a:br>
              <a:rPr lang="uk-UA" i="1" dirty="0"/>
            </a:br>
            <a:r>
              <a:rPr lang="uk-UA" i="1" dirty="0"/>
              <a:t>(«Щоденник одного генія», Сальвадор Далі)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62"/>
            <a:ext cx="5406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9675" y="280938"/>
            <a:ext cx="6845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Почалося це святкове шоу, якому судилося тривати більше 50 років, в 1929 році, коли в </a:t>
            </a:r>
            <a:r>
              <a:rPr lang="uk-UA" dirty="0" err="1"/>
              <a:t>Кадакес</a:t>
            </a:r>
            <a:r>
              <a:rPr lang="uk-UA" dirty="0"/>
              <a:t>, в гості до молодого ексцентричного художника приїхав уже знаменитий у той час французький поет Поль Елюар зі своєю дочкою і російською дружиною, яка іменувала себе </a:t>
            </a:r>
            <a:r>
              <a:rPr lang="uk-UA" dirty="0" err="1"/>
              <a:t>Галою</a:t>
            </a:r>
            <a:r>
              <a:rPr lang="uk-UA" dirty="0"/>
              <a:t>. Вважається, що саме з цього моменту почав своє існування зірковий дует Гала - Сальвадор Далі. Насправді, саме в серпні 1929-го виник любовний трикутник Гала - Поль - Сальвадор, який став дуетом лише в 1952 році, після смерті Елюара.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2502774"/>
            <a:ext cx="6334125" cy="4226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/>
          <a:stretch/>
        </p:blipFill>
        <p:spPr>
          <a:xfrm>
            <a:off x="-8222" y="0"/>
            <a:ext cx="5027897" cy="3260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229"/>
            <a:ext cx="5027896" cy="38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8660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Вони познайомилися в Швейцарії, в 1912 році. Сімнадцятирічний Ежен </a:t>
            </a:r>
            <a:r>
              <a:rPr lang="uk-UA" dirty="0" err="1"/>
              <a:t>Грендель</a:t>
            </a:r>
            <a:r>
              <a:rPr lang="uk-UA" dirty="0"/>
              <a:t> (до появи псевдоніма Поль Елюар залишалося ще майже п'ять років) був убитий величної грацією юної Олени </a:t>
            </a:r>
            <a:r>
              <a:rPr lang="uk-UA" dirty="0" err="1"/>
              <a:t>Дьяконової</a:t>
            </a:r>
            <a:r>
              <a:rPr lang="uk-UA" dirty="0"/>
              <a:t>, яка через майже шість років стане його пристрасно коханою дружиною Галатеєю, </a:t>
            </a:r>
            <a:r>
              <a:rPr lang="uk-UA" dirty="0" err="1"/>
              <a:t>Галою</a:t>
            </a:r>
            <a:r>
              <a:rPr lang="uk-UA" dirty="0"/>
              <a:t> ...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34" y="808945"/>
            <a:ext cx="4536366" cy="57569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6203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Навіть у такому юному віці Гала володіла майже фатальною жіночої привабливістю і воістину фантастичною інтуїцією. Слідом за своїм улюбленим вона вирушає до Франції, залишившись, таким чином, в стороні від революційних подій у Росії і з головою занурившись у творчо-святкове життя богемного Парижа. Вони обвінчалися в 1917 році, а через рік народилася їх дочка, </a:t>
            </a:r>
            <a:r>
              <a:rPr lang="uk-UA" dirty="0" err="1"/>
              <a:t>Сесіль</a:t>
            </a:r>
            <a:r>
              <a:rPr lang="uk-UA" dirty="0"/>
              <a:t>. Щасливий, хоча і шокуючий оточуючих шлюб тривав досить довго - 12 років.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0834" y="439612"/>
            <a:ext cx="4779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Гала і Поль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3200" y="13743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По дорозі в </a:t>
            </a:r>
            <a:r>
              <a:rPr lang="uk-UA" dirty="0" err="1"/>
              <a:t>Кадакес</a:t>
            </a:r>
            <a:r>
              <a:rPr lang="uk-UA" dirty="0"/>
              <a:t> Поль невтомно говорив про те, з яким незвичайним і яскравим молодим чоловіком належить познайомитися Галі ... Чомусь чуйний і проникливий Елюар не врахував, що саме така особистість і може зацікавити Галу. Адже сам він до того часу став для неї людиною, яка досягла розквіту і не обіцятиме більш блискучого майбутнього. У той час як горизонти Далі були воістину безмежними. Так вирішила Гала, і інтуїція не підвела її і на цей раз.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6483" y="590034"/>
            <a:ext cx="3625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Гала і Сальвадор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3200" y="39605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Як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згадували</a:t>
            </a:r>
            <a:r>
              <a:rPr lang="ru-RU" dirty="0"/>
              <a:t> </a:t>
            </a:r>
            <a:r>
              <a:rPr lang="ru-RU" dirty="0" err="1"/>
              <a:t>обидва</a:t>
            </a:r>
            <a:r>
              <a:rPr lang="ru-RU" dirty="0"/>
              <a:t>, перше </a:t>
            </a:r>
            <a:r>
              <a:rPr lang="ru-RU" dirty="0" err="1"/>
              <a:t>враження</a:t>
            </a:r>
            <a:r>
              <a:rPr lang="ru-RU" dirty="0"/>
              <a:t> один про одного навряд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приємним</a:t>
            </a:r>
            <a:r>
              <a:rPr lang="ru-RU" dirty="0"/>
              <a:t>, і все-таки </a:t>
            </a:r>
            <a:r>
              <a:rPr lang="ru-RU" dirty="0" err="1"/>
              <a:t>вже</a:t>
            </a:r>
            <a:r>
              <a:rPr lang="ru-RU" dirty="0"/>
              <a:t> з моменту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Галою</a:t>
            </a:r>
            <a:r>
              <a:rPr lang="ru-RU" dirty="0"/>
              <a:t> і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призначено</a:t>
            </a:r>
            <a:r>
              <a:rPr lang="ru-RU" dirty="0"/>
              <a:t> </a:t>
            </a:r>
            <a:r>
              <a:rPr lang="ru-RU" dirty="0" err="1"/>
              <a:t>перетворитися</a:t>
            </a:r>
            <a:r>
              <a:rPr lang="ru-RU" dirty="0"/>
              <a:t> на </a:t>
            </a:r>
            <a:r>
              <a:rPr lang="ru-RU" dirty="0" err="1"/>
              <a:t>нерозривний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.</a:t>
            </a:r>
            <a:endParaRPr lang="ru-RU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26" y="314324"/>
            <a:ext cx="4370424" cy="62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00" y="1134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Що стосується Далі, то він був </a:t>
            </a:r>
            <a:r>
              <a:rPr lang="uk-UA" dirty="0" smtClean="0"/>
              <a:t>настільки захоплений новими почуттями, </a:t>
            </a:r>
            <a:r>
              <a:rPr lang="uk-UA" dirty="0"/>
              <a:t>що взагалі не замислювався про те, що Гала приїхала до нього не одна, а разом з ними знаходяться її чоловік і дитина. Поль Елюар, зрозумівши, що втратив свою Галу і не вірячи в те, що це назавжди, став таємно від друзів збиратися в тривалу подорож.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5600" y="2436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А що думала і відчувала Гала - невідомо. Але історія говорить нам про те, що вона зробила абсолютно правильний вибір, залишившись з людиною, яка з її допомогою розвинула свою геніальність і досягла вершин творчості і визнання.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5600" y="46080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У той пам'ятний візит Сальвадор Далі написав портрет Поля Елюара. Виплеснувши на полотно всі свої сумніви і пристрасті, що роздирають всіх учасників подій, він пояснив це так: «Я відчував, що на мене покладено обов'язок закарбувати лик поета, з Олімпу якого я викрав одну з муз».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13437"/>
            <a:ext cx="50196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1600"/>
            <a:ext cx="12052300" cy="888492"/>
          </a:xfrm>
        </p:spPr>
        <p:txBody>
          <a:bodyPr/>
          <a:lstStyle/>
          <a:p>
            <a:r>
              <a:rPr lang="uk-UA" dirty="0"/>
              <a:t>Широкими мазками: цікаві факти з </a:t>
            </a:r>
            <a:r>
              <a:rPr lang="uk-UA" dirty="0" smtClean="0"/>
              <a:t>життя </a:t>
            </a:r>
            <a:r>
              <a:rPr lang="uk-UA" dirty="0" err="1" smtClean="0"/>
              <a:t>Сальвадора</a:t>
            </a:r>
            <a:r>
              <a:rPr lang="uk-UA" dirty="0" smtClean="0"/>
              <a:t> </a:t>
            </a:r>
            <a:r>
              <a:rPr lang="uk-UA" dirty="0"/>
              <a:t>Далі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758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dirty="0" err="1"/>
              <a:t>Приїхавши</a:t>
            </a:r>
            <a:r>
              <a:rPr lang="ru-RU" dirty="0"/>
              <a:t> в Нью-Йорк в 1934 </a:t>
            </a:r>
            <a:r>
              <a:rPr lang="ru-RU" dirty="0" err="1"/>
              <a:t>році</a:t>
            </a:r>
            <a:r>
              <a:rPr lang="ru-RU" dirty="0"/>
              <a:t>,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аксесуару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 у руках батон </a:t>
            </a:r>
            <a:r>
              <a:rPr lang="ru-RU" dirty="0" err="1"/>
              <a:t>хліба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2 метра, а </a:t>
            </a:r>
            <a:r>
              <a:rPr lang="ru-RU" dirty="0" err="1"/>
              <a:t>відвідуючи</a:t>
            </a:r>
            <a:r>
              <a:rPr lang="ru-RU" dirty="0"/>
              <a:t> </a:t>
            </a:r>
            <a:r>
              <a:rPr lang="ru-RU" dirty="0" err="1"/>
              <a:t>виставку</a:t>
            </a:r>
            <a:r>
              <a:rPr lang="ru-RU" dirty="0"/>
              <a:t> </a:t>
            </a:r>
            <a:r>
              <a:rPr lang="ru-RU" dirty="0" err="1"/>
              <a:t>сюрреалістичної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в </a:t>
            </a:r>
            <a:r>
              <a:rPr lang="ru-RU" dirty="0" err="1"/>
              <a:t>Лондоні</a:t>
            </a:r>
            <a:r>
              <a:rPr lang="ru-RU" dirty="0"/>
              <a:t> </a:t>
            </a:r>
            <a:r>
              <a:rPr lang="ru-RU" dirty="0" err="1"/>
              <a:t>одягнувся</a:t>
            </a:r>
            <a:r>
              <a:rPr lang="ru-RU" dirty="0"/>
              <a:t> в костюм водолаза.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6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Полотно «Сталість пам'яті» («М'які годинники») Далі написав під враженням від Ейнштейнівської теорії відносності. Ідея в голові </a:t>
            </a:r>
            <a:r>
              <a:rPr lang="uk-UA" dirty="0" err="1"/>
              <a:t>Сальвадора</a:t>
            </a:r>
            <a:r>
              <a:rPr lang="uk-UA" dirty="0"/>
              <a:t> знайшла форму, коли він, одним серпневим спекотним </a:t>
            </a:r>
            <a:r>
              <a:rPr lang="uk-UA" dirty="0" err="1"/>
              <a:t>днем​​</a:t>
            </a:r>
            <a:r>
              <a:rPr lang="uk-UA" dirty="0"/>
              <a:t>, розглядав шматок сиру «</a:t>
            </a:r>
            <a:r>
              <a:rPr lang="uk-UA" dirty="0" err="1"/>
              <a:t>Камабер</a:t>
            </a:r>
            <a:r>
              <a:rPr lang="uk-UA" dirty="0"/>
              <a:t>».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347787"/>
            <a:ext cx="5715000" cy="41624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1600" y="449454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Сьомого грудня 1959 року в Парижі відбулася презентація </a:t>
            </a:r>
            <a:r>
              <a:rPr lang="uk-UA" dirty="0" err="1"/>
              <a:t>овосіпеда</a:t>
            </a:r>
            <a:r>
              <a:rPr lang="uk-UA" dirty="0"/>
              <a:t> (</a:t>
            </a:r>
            <a:r>
              <a:rPr lang="uk-UA" dirty="0" err="1"/>
              <a:t>ovocypede</a:t>
            </a:r>
            <a:r>
              <a:rPr lang="uk-UA" dirty="0"/>
              <a:t>): пристрою, який придумав Сальвадор Далі і втілив у життя інженер </a:t>
            </a:r>
            <a:r>
              <a:rPr lang="uk-UA" dirty="0" err="1"/>
              <a:t>Лапарра</a:t>
            </a:r>
            <a:r>
              <a:rPr lang="uk-UA" dirty="0"/>
              <a:t>. </a:t>
            </a:r>
            <a:r>
              <a:rPr lang="uk-UA" dirty="0" err="1"/>
              <a:t>Овосіпед</a:t>
            </a:r>
            <a:r>
              <a:rPr lang="uk-UA" dirty="0"/>
              <a:t> - прозора куля з закріпленим всередині сидінням для однієї людини. Цей «транспорт» став одним з пристроїв, яке Далі успішно використовував для того, щоб шокувати публіку своєю появою.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6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2" b="20002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7021996" y="4331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smtClean="0"/>
              <a:t>«</a:t>
            </a:r>
            <a:r>
              <a:rPr lang="ru-RU" dirty="0" err="1" smtClean="0"/>
              <a:t>Поява</a:t>
            </a:r>
            <a:r>
              <a:rPr lang="ru-RU" dirty="0" smtClean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Афродіти</a:t>
            </a:r>
            <a:r>
              <a:rPr lang="ru-RU" dirty="0"/>
              <a:t> </a:t>
            </a:r>
            <a:r>
              <a:rPr lang="ru-RU" dirty="0" err="1"/>
              <a:t>Кнідської</a:t>
            </a:r>
            <a:r>
              <a:rPr lang="ru-RU" dirty="0"/>
              <a:t>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smtClean="0"/>
              <a:t>пейзажу»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00" y="2350008"/>
            <a:ext cx="4914900" cy="1993392"/>
          </a:xfrm>
        </p:spPr>
        <p:txBody>
          <a:bodyPr/>
          <a:lstStyle/>
          <a:p>
            <a:r>
              <a:rPr lang="uk-UA" dirty="0" smtClean="0"/>
              <a:t>Далі пише портрет Гали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b="8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5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Обличч</a:t>
            </a:r>
            <a:r>
              <a:rPr lang="uk-UA" dirty="0" smtClean="0"/>
              <a:t> </a:t>
            </a:r>
            <a:r>
              <a:rPr lang="uk-UA" dirty="0" err="1" smtClean="0"/>
              <a:t>Мей</a:t>
            </a:r>
            <a:r>
              <a:rPr lang="uk-UA" dirty="0" smtClean="0"/>
              <a:t> </a:t>
            </a:r>
            <a:r>
              <a:rPr lang="uk-UA" dirty="0" err="1" smtClean="0"/>
              <a:t>Уест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9" b="22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600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0" y="2350008"/>
            <a:ext cx="4514088" cy="1993392"/>
          </a:xfrm>
        </p:spPr>
        <p:txBody>
          <a:bodyPr/>
          <a:lstStyle/>
          <a:p>
            <a:r>
              <a:rPr lang="uk-UA" dirty="0" smtClean="0"/>
              <a:t>Леді </a:t>
            </a:r>
            <a:r>
              <a:rPr lang="uk-UA" dirty="0" err="1" smtClean="0"/>
              <a:t>Луіс</a:t>
            </a:r>
            <a:r>
              <a:rPr lang="uk-UA" dirty="0" smtClean="0"/>
              <a:t> </a:t>
            </a:r>
            <a:r>
              <a:rPr lang="uk-UA" dirty="0" err="1" smtClean="0"/>
              <a:t>Маунтбеттен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9" b="1440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Перлина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4" b="184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07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0"/>
            <a:ext cx="9509760" cy="4127627"/>
          </a:xfrm>
        </p:spPr>
        <p:txBody>
          <a:bodyPr/>
          <a:lstStyle/>
          <a:p>
            <a:pPr marL="45720" indent="0" algn="ctr">
              <a:buNone/>
            </a:pPr>
            <a:r>
              <a:rPr lang="uk-UA" dirty="0"/>
              <a:t>Минуле століття подарувало світу декілька загадкових геніїв. І в цьому списку почесне місце займає Сальвадор Далі. Він ровесник століття і людина, чий багатогранний талант багато в чому вплинув на розвиток світової культури і мистецтва.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Генію було тісно в рідній країні і своєму часу: заглядаючи в суть речей, охоплюючи своїм незвичайним розумом, здається, весь Всесвіт, він оголював свій світогляд, створюючи сюрреалістичні картини, наповнені яскравими і суперечливими образами.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81037" y="2590800"/>
            <a:ext cx="10829926" cy="3908425"/>
            <a:chOff x="333374" y="2590800"/>
            <a:chExt cx="10829926" cy="39084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74" y="2590800"/>
              <a:ext cx="3908425" cy="390842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498" y="2590800"/>
              <a:ext cx="3908425" cy="390842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2923" y="2590800"/>
              <a:ext cx="3000377" cy="390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06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968819" y="147845"/>
            <a:ext cx="5869167" cy="1233424"/>
          </a:xfrm>
        </p:spPr>
        <p:txBody>
          <a:bodyPr/>
          <a:lstStyle/>
          <a:p>
            <a:r>
              <a:rPr lang="ru-RU" b="1" dirty="0" err="1" smtClean="0"/>
              <a:t>Біографія</a:t>
            </a:r>
            <a:r>
              <a:rPr lang="ru-RU" b="1" dirty="0" smtClean="0"/>
              <a:t> </a:t>
            </a:r>
            <a:r>
              <a:rPr lang="ru-RU" b="1" dirty="0"/>
              <a:t>Сальвадора </a:t>
            </a:r>
            <a:r>
              <a:rPr lang="ru-RU" b="1" dirty="0" err="1" smtClean="0"/>
              <a:t>Далі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796540" y="1702225"/>
            <a:ext cx="5623218" cy="4127627"/>
          </a:xfrm>
        </p:spPr>
        <p:txBody>
          <a:bodyPr/>
          <a:lstStyle/>
          <a:p>
            <a:pPr marL="45720" indent="0" algn="ctr">
              <a:buNone/>
            </a:pPr>
            <a:r>
              <a:rPr lang="uk-UA" dirty="0"/>
              <a:t>Сальвадор Філіпе </a:t>
            </a:r>
            <a:r>
              <a:rPr lang="uk-UA" dirty="0" err="1"/>
              <a:t>Хасінто</a:t>
            </a:r>
            <a:r>
              <a:rPr lang="uk-UA" dirty="0"/>
              <a:t> Далі народився 11 </a:t>
            </a:r>
            <a:r>
              <a:rPr lang="uk-UA" dirty="0" smtClean="0"/>
              <a:t>травня </a:t>
            </a:r>
            <a:r>
              <a:rPr lang="ru-RU" dirty="0" smtClean="0"/>
              <a:t>1904 року</a:t>
            </a:r>
            <a:r>
              <a:rPr lang="uk-UA" dirty="0" smtClean="0"/>
              <a:t> </a:t>
            </a:r>
            <a:r>
              <a:rPr lang="uk-UA" dirty="0"/>
              <a:t>в сім'ї нотаріуса </a:t>
            </a:r>
            <a:r>
              <a:rPr lang="uk-UA" dirty="0" err="1"/>
              <a:t>Сальвадора</a:t>
            </a:r>
            <a:r>
              <a:rPr lang="uk-UA" dirty="0"/>
              <a:t> Далі-і-Кусі і його дружини </a:t>
            </a:r>
            <a:r>
              <a:rPr lang="uk-UA" dirty="0" err="1"/>
              <a:t>Феліпе</a:t>
            </a:r>
            <a:r>
              <a:rPr lang="uk-UA" dirty="0"/>
              <a:t> </a:t>
            </a:r>
            <a:r>
              <a:rPr lang="uk-UA" dirty="0" err="1"/>
              <a:t>Доменеч</a:t>
            </a:r>
            <a:r>
              <a:rPr lang="uk-UA" dirty="0"/>
              <a:t> в </a:t>
            </a:r>
            <a:r>
              <a:rPr lang="uk-UA" dirty="0" err="1"/>
              <a:t>Фігенрасе</a:t>
            </a:r>
            <a:r>
              <a:rPr lang="uk-UA" dirty="0"/>
              <a:t>, містечку північної Каталонії. </a:t>
            </a:r>
            <a:r>
              <a:rPr lang="uk-UA" dirty="0" smtClean="0"/>
              <a:t>Далі </a:t>
            </a:r>
            <a:r>
              <a:rPr lang="uk-UA" dirty="0"/>
              <a:t>завжди був глибоко прив'язаний до місця свого народження (і взагалі до Каталонії), що наклало відбиток на його мистецтво, спосіб життя і характер з раннього дитинства. Він писав: «У шість років я хотів бути кухаркою, в сім - Наполеоном».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5" y="147845"/>
            <a:ext cx="3590925" cy="619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26" y="0"/>
            <a:ext cx="2676525" cy="3503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26" y="3429000"/>
            <a:ext cx="26765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70400" y="517435"/>
            <a:ext cx="7175500" cy="571500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u="sng" dirty="0" smtClean="0"/>
              <a:t>1914-1918</a:t>
            </a:r>
          </a:p>
          <a:p>
            <a:pPr marL="45720" indent="0" algn="ctr">
              <a:buNone/>
            </a:pPr>
            <a:r>
              <a:rPr lang="uk-UA" dirty="0" smtClean="0"/>
              <a:t>Далі </a:t>
            </a:r>
            <a:r>
              <a:rPr lang="uk-UA" dirty="0"/>
              <a:t>закінчив середню школу в </a:t>
            </a:r>
            <a:r>
              <a:rPr lang="uk-UA" dirty="0" err="1"/>
              <a:t>Фігерасі</a:t>
            </a:r>
            <a:r>
              <a:rPr lang="uk-UA" dirty="0"/>
              <a:t>, рано проявивши інтерес до живопису. Він брав приватні уроки живопису у художника </a:t>
            </a:r>
            <a:r>
              <a:rPr lang="uk-UA" dirty="0" err="1"/>
              <a:t>Нуньєнса</a:t>
            </a:r>
            <a:r>
              <a:rPr lang="uk-UA" dirty="0"/>
              <a:t>, професора академії мистецтв</a:t>
            </a:r>
            <a:r>
              <a:rPr lang="uk-UA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b="1" u="sng" dirty="0"/>
              <a:t>1916-1919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свідчили</a:t>
            </a:r>
            <a:r>
              <a:rPr lang="ru-RU" dirty="0"/>
              <a:t> про </a:t>
            </a:r>
            <a:r>
              <a:rPr lang="ru-RU" dirty="0" err="1"/>
              <a:t>явний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іспанських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, таких як </a:t>
            </a:r>
            <a:r>
              <a:rPr lang="ru-RU" dirty="0" err="1"/>
              <a:t>Модесто</a:t>
            </a:r>
            <a:r>
              <a:rPr lang="ru-RU" dirty="0"/>
              <a:t> </a:t>
            </a:r>
            <a:r>
              <a:rPr lang="ru-RU" dirty="0" err="1"/>
              <a:t>Ургель</a:t>
            </a:r>
            <a:r>
              <a:rPr lang="ru-RU" dirty="0"/>
              <a:t>, </a:t>
            </a:r>
            <a:r>
              <a:rPr lang="ru-RU" dirty="0" err="1"/>
              <a:t>мон</a:t>
            </a:r>
            <a:r>
              <a:rPr lang="ru-RU" dirty="0"/>
              <a:t> </a:t>
            </a:r>
            <a:r>
              <a:rPr lang="ru-RU" dirty="0" err="1"/>
              <a:t>Пічот</a:t>
            </a:r>
            <a:r>
              <a:rPr lang="ru-RU" dirty="0"/>
              <a:t> і </a:t>
            </a:r>
            <a:r>
              <a:rPr lang="ru-RU" dirty="0" err="1"/>
              <a:t>Маріано</a:t>
            </a:r>
            <a:r>
              <a:rPr lang="ru-RU" dirty="0"/>
              <a:t> </a:t>
            </a:r>
            <a:r>
              <a:rPr lang="ru-RU" dirty="0" err="1"/>
              <a:t>Фортуні</a:t>
            </a:r>
            <a:r>
              <a:rPr lang="ru-RU" dirty="0"/>
              <a:t>, але в той же час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живий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становило </a:t>
            </a:r>
            <a:r>
              <a:rPr lang="ru-RU" dirty="0" err="1"/>
              <a:t>історичний</a:t>
            </a:r>
            <a:r>
              <a:rPr lang="ru-RU" dirty="0"/>
              <a:t> фон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- до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імпресіонізму</a:t>
            </a:r>
            <a:r>
              <a:rPr lang="ru-RU" dirty="0"/>
              <a:t> і </a:t>
            </a:r>
            <a:r>
              <a:rPr lang="ru-RU" dirty="0" err="1"/>
              <a:t>неоімпресіонізму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«</a:t>
            </a:r>
            <a:r>
              <a:rPr lang="ru-RU" b="1" dirty="0" err="1"/>
              <a:t>Тітонька</a:t>
            </a:r>
            <a:r>
              <a:rPr lang="ru-RU" b="1" dirty="0"/>
              <a:t> Анна за </a:t>
            </a:r>
            <a:r>
              <a:rPr lang="ru-RU" b="1" dirty="0" err="1"/>
              <a:t>шиттям</a:t>
            </a:r>
            <a:r>
              <a:rPr lang="ru-RU" b="1" dirty="0"/>
              <a:t> у </a:t>
            </a:r>
            <a:r>
              <a:rPr lang="ru-RU" b="1" dirty="0" err="1"/>
              <a:t>Кадакесі</a:t>
            </a:r>
            <a:r>
              <a:rPr lang="ru-RU" dirty="0"/>
              <a:t>» (1916-1917), «</a:t>
            </a:r>
            <a:r>
              <a:rPr lang="ru-RU" b="1" dirty="0" err="1"/>
              <a:t>Сутінковий</a:t>
            </a:r>
            <a:r>
              <a:rPr lang="ru-RU" b="1" dirty="0"/>
              <a:t> </a:t>
            </a:r>
            <a:r>
              <a:rPr lang="ru-RU" b="1" dirty="0" err="1"/>
              <a:t>старий</a:t>
            </a:r>
            <a:r>
              <a:rPr lang="ru-RU" dirty="0"/>
              <a:t>» (1918-1919).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7000" cy="6502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1706" y="6102290"/>
            <a:ext cx="2819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000" b="1" i="1" dirty="0" err="1">
                <a:solidFill>
                  <a:schemeClr val="bg2"/>
                </a:solidFill>
              </a:rPr>
              <a:t>Сутінковий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старий</a:t>
            </a: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566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00500"/>
            <a:ext cx="7628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1920-1921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Далі </a:t>
            </a:r>
            <a:r>
              <a:rPr lang="uk-UA" dirty="0"/>
              <a:t>вступає до Школи витончених мистецтв при Академії мистецтв Сан-Фернандо в Мадриді, де вивчає малюнок, живопис і скульптуру. Вступає в тісний контакт з авангардистськими рухами, захоплюється </a:t>
            </a:r>
            <a:r>
              <a:rPr lang="uk-UA" dirty="0" err="1"/>
              <a:t>Сезанном</a:t>
            </a:r>
            <a:r>
              <a:rPr lang="uk-UA" dirty="0"/>
              <a:t> та італійським футуризмом, який справляли в той час явний вплив на його творчість, особливо на портрети, пейзажі та натюрморти. Зближується з літературними та художніми колами Мадрида і знайомиться з Луїсом </a:t>
            </a:r>
            <a:r>
              <a:rPr lang="uk-UA" dirty="0" err="1" smtClean="0"/>
              <a:t>Бунюелем</a:t>
            </a:r>
            <a:r>
              <a:rPr lang="uk-UA" dirty="0" smtClean="0"/>
              <a:t> </a:t>
            </a:r>
            <a:r>
              <a:rPr lang="uk-UA" dirty="0"/>
              <a:t>і Федеріко Гарсіа </a:t>
            </a:r>
            <a:r>
              <a:rPr lang="uk-UA" dirty="0" smtClean="0"/>
              <a:t>Лоркою.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4000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54" y="393699"/>
            <a:ext cx="4563545" cy="62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653097"/>
            <a:ext cx="4572000" cy="38023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42" y="928686"/>
            <a:ext cx="3919380" cy="559911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452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Пише </a:t>
            </a:r>
            <a:r>
              <a:rPr lang="uk-UA" sz="2000" dirty="0" smtClean="0"/>
              <a:t>«</a:t>
            </a:r>
            <a:r>
              <a:rPr lang="uk-UA" sz="2000" b="1" dirty="0"/>
              <a:t>Автопортрет</a:t>
            </a:r>
            <a:r>
              <a:rPr lang="uk-UA" sz="2000" dirty="0"/>
              <a:t>», 1921, </a:t>
            </a:r>
            <a:r>
              <a:rPr lang="uk-UA" sz="2000" dirty="0" smtClean="0"/>
              <a:t>            «</a:t>
            </a:r>
            <a:r>
              <a:rPr lang="uk-UA" sz="2000" b="1" dirty="0"/>
              <a:t>Портрет мого батька</a:t>
            </a:r>
            <a:r>
              <a:rPr lang="uk-UA" sz="2000" dirty="0"/>
              <a:t>», 1921, </a:t>
            </a:r>
            <a:r>
              <a:rPr lang="uk-UA" sz="2000" dirty="0" smtClean="0"/>
              <a:t>                        «</a:t>
            </a:r>
            <a:r>
              <a:rPr lang="uk-UA" sz="2000" b="1" dirty="0"/>
              <a:t>Вид </a:t>
            </a:r>
            <a:r>
              <a:rPr lang="uk-UA" sz="2000" b="1" dirty="0" err="1"/>
              <a:t>Кадакеса</a:t>
            </a:r>
            <a:r>
              <a:rPr lang="uk-UA" sz="2000" dirty="0"/>
              <a:t>», 1921.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57400"/>
            <a:ext cx="5715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26820" y="0"/>
            <a:ext cx="9509760" cy="4127627"/>
          </a:xfrm>
        </p:spPr>
        <p:txBody>
          <a:bodyPr/>
          <a:lstStyle/>
          <a:p>
            <a:endParaRPr lang="ru-RU" dirty="0"/>
          </a:p>
          <a:p>
            <a:pPr marL="45720" indent="0" algn="ctr">
              <a:buNone/>
            </a:pPr>
            <a:r>
              <a:rPr lang="ru-RU" dirty="0"/>
              <a:t>1922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у </a:t>
            </a:r>
            <a:r>
              <a:rPr lang="ru-RU" dirty="0" err="1"/>
              <a:t>Кадакесі</a:t>
            </a:r>
            <a:r>
              <a:rPr lang="ru-RU" dirty="0"/>
              <a:t> - </a:t>
            </a:r>
            <a:r>
              <a:rPr lang="ru-RU" dirty="0" err="1"/>
              <a:t>селі</a:t>
            </a:r>
            <a:r>
              <a:rPr lang="ru-RU" dirty="0"/>
              <a:t>, </a:t>
            </a:r>
            <a:r>
              <a:rPr lang="ru-RU" dirty="0" err="1"/>
              <a:t>розташованому</a:t>
            </a:r>
            <a:r>
              <a:rPr lang="ru-RU" dirty="0"/>
              <a:t> в 28 </a:t>
            </a:r>
            <a:r>
              <a:rPr lang="ru-RU" dirty="0" err="1"/>
              <a:t>кілометрах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Фігераса</a:t>
            </a:r>
            <a:r>
              <a:rPr lang="ru-RU" dirty="0"/>
              <a:t>, де </a:t>
            </a:r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і де </a:t>
            </a:r>
            <a:r>
              <a:rPr lang="ru-RU" dirty="0" err="1"/>
              <a:t>знаходився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заміський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. У </a:t>
            </a:r>
            <a:r>
              <a:rPr lang="ru-RU" dirty="0" err="1"/>
              <a:t>жовтні</a:t>
            </a:r>
            <a:r>
              <a:rPr lang="ru-RU" dirty="0"/>
              <a:t> </a:t>
            </a:r>
            <a:r>
              <a:rPr lang="ru-RU" dirty="0" err="1"/>
              <a:t>виставляє</a:t>
            </a:r>
            <a:r>
              <a:rPr lang="ru-RU" dirty="0"/>
              <a:t> 8 картин на </a:t>
            </a:r>
            <a:r>
              <a:rPr lang="ru-RU" dirty="0" err="1"/>
              <a:t>колективній</a:t>
            </a:r>
            <a:r>
              <a:rPr lang="ru-RU" dirty="0"/>
              <a:t> </a:t>
            </a:r>
            <a:r>
              <a:rPr lang="ru-RU" dirty="0" err="1"/>
              <a:t>виставці</a:t>
            </a:r>
            <a:r>
              <a:rPr lang="ru-RU" dirty="0"/>
              <a:t> в </a:t>
            </a:r>
            <a:r>
              <a:rPr lang="ru-RU" dirty="0" err="1"/>
              <a:t>барселонської</a:t>
            </a:r>
            <a:r>
              <a:rPr lang="ru-RU" dirty="0"/>
              <a:t> </a:t>
            </a:r>
            <a:r>
              <a:rPr lang="ru-RU" dirty="0" err="1"/>
              <a:t>галереї</a:t>
            </a:r>
            <a:r>
              <a:rPr lang="ru-RU" dirty="0"/>
              <a:t> </a:t>
            </a:r>
            <a:r>
              <a:rPr lang="ru-RU" dirty="0" err="1"/>
              <a:t>Далмау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r>
              <a:rPr lang="uk-UA" dirty="0"/>
              <a:t>Пише «Натюрморт з фруктами», «</a:t>
            </a:r>
            <a:r>
              <a:rPr lang="uk-UA" dirty="0" err="1"/>
              <a:t>Кадакес</a:t>
            </a:r>
            <a:r>
              <a:rPr lang="uk-UA" dirty="0"/>
              <a:t>», «Автопортрет з </a:t>
            </a:r>
            <a:r>
              <a:rPr lang="uk-UA" dirty="0" err="1" smtClean="0"/>
              <a:t>рафаелевською</a:t>
            </a:r>
            <a:r>
              <a:rPr lang="uk-UA" dirty="0" smtClean="0"/>
              <a:t> </a:t>
            </a:r>
            <a:r>
              <a:rPr lang="uk-UA" dirty="0"/>
              <a:t>шиєю», «Перші дні весни»,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У Парижі </a:t>
            </a:r>
            <a:r>
              <a:rPr lang="uk-UA" dirty="0" err="1"/>
              <a:t>Бретон</a:t>
            </a:r>
            <a:r>
              <a:rPr lang="uk-UA" dirty="0"/>
              <a:t> видає журнал </a:t>
            </a:r>
            <a:r>
              <a:rPr lang="uk-UA" dirty="0" err="1"/>
              <a:t>Littérature</a:t>
            </a:r>
            <a:r>
              <a:rPr lang="uk-UA" dirty="0"/>
              <a:t>, рупор сюрреалізму. До цього руху в той час належать всього три художника: </a:t>
            </a:r>
            <a:r>
              <a:rPr lang="uk-UA" dirty="0" err="1"/>
              <a:t>Франсіс</a:t>
            </a:r>
            <a:r>
              <a:rPr lang="uk-UA" dirty="0"/>
              <a:t> </a:t>
            </a:r>
            <a:r>
              <a:rPr lang="uk-UA" dirty="0" err="1"/>
              <a:t>Пікабіа</a:t>
            </a:r>
            <a:r>
              <a:rPr lang="uk-UA" dirty="0"/>
              <a:t>, Макс Ернст і </a:t>
            </a:r>
            <a:r>
              <a:rPr lang="uk-UA" dirty="0" err="1"/>
              <a:t>Мен</a:t>
            </a:r>
            <a:r>
              <a:rPr lang="uk-UA" dirty="0"/>
              <a:t> Рей.</a:t>
            </a:r>
            <a:endParaRPr lang="ru-RU" dirty="0"/>
          </a:p>
          <a:p>
            <a:pPr marL="45720" indent="0" algn="ctr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40" y="3568700"/>
            <a:ext cx="2404144" cy="3003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84" y="3568700"/>
            <a:ext cx="1872089" cy="30038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73" y="3568870"/>
            <a:ext cx="4597399" cy="30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75" y="376555"/>
            <a:ext cx="8249851" cy="6104891"/>
          </a:xfrm>
        </p:spPr>
      </p:pic>
      <p:sp>
        <p:nvSpPr>
          <p:cNvPr id="7" name="Прямоугольник 6"/>
          <p:cNvSpPr/>
          <p:nvPr/>
        </p:nvSpPr>
        <p:spPr>
          <a:xfrm>
            <a:off x="3816497" y="6494502"/>
            <a:ext cx="4067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</a:t>
            </a:r>
            <a:r>
              <a:rPr lang="uk-UA" dirty="0">
                <a:solidFill>
                  <a:schemeClr val="bg2"/>
                </a:solidFill>
              </a:rPr>
              <a:t>Автопортрет з </a:t>
            </a:r>
            <a:r>
              <a:rPr lang="uk-UA" dirty="0" err="1" smtClean="0">
                <a:solidFill>
                  <a:schemeClr val="bg2"/>
                </a:solidFill>
              </a:rPr>
              <a:t>рафаелевською</a:t>
            </a: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dirty="0">
                <a:solidFill>
                  <a:schemeClr val="bg2"/>
                </a:solidFill>
              </a:rPr>
              <a:t>шиєю</a:t>
            </a:r>
            <a:r>
              <a:rPr lang="uk-UA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4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2067052"/>
            <a:ext cx="9601200" cy="2359152"/>
          </a:xfrm>
        </p:spPr>
        <p:txBody>
          <a:bodyPr>
            <a:normAutofit/>
          </a:bodyPr>
          <a:lstStyle/>
          <a:p>
            <a:r>
              <a:rPr lang="uk-UA" dirty="0"/>
              <a:t>Любовний трикутник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Поль </a:t>
            </a:r>
            <a:r>
              <a:rPr lang="uk-UA" dirty="0"/>
              <a:t>Елюар - Гала - Далі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54-1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505542-BCEF-47F2-90D3-D407C4B4B1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TS102895254-1</Template>
  <TotalTime>107</TotalTime>
  <Words>887</Words>
  <Application>Microsoft Office PowerPoint</Application>
  <PresentationFormat>Произвольный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TS102895254-1</vt:lpstr>
      <vt:lpstr>Сальвадор Далі</vt:lpstr>
      <vt:lpstr>Презентация PowerPoint</vt:lpstr>
      <vt:lpstr>Біографія Сальвадора Далі </vt:lpstr>
      <vt:lpstr>Презентация PowerPoint</vt:lpstr>
      <vt:lpstr>Презентация PowerPoint</vt:lpstr>
      <vt:lpstr>Пише «Автопортрет», 1921,             «Портрет мого батька», 1921,                         «Вид Кадакеса», 1921.</vt:lpstr>
      <vt:lpstr>Презентация PowerPoint</vt:lpstr>
      <vt:lpstr>Презентация PowerPoint</vt:lpstr>
      <vt:lpstr>Любовний трикутник  Поль Елюар - Гала - Далі</vt:lpstr>
      <vt:lpstr>Презентация PowerPoint</vt:lpstr>
      <vt:lpstr>Презентация PowerPoint</vt:lpstr>
      <vt:lpstr>Презентация PowerPoint</vt:lpstr>
      <vt:lpstr>Презентация PowerPoint</vt:lpstr>
      <vt:lpstr>Широкими мазками: цікаві факти з життя Сальвадора Далі</vt:lpstr>
      <vt:lpstr>Презентация PowerPoint</vt:lpstr>
      <vt:lpstr>Далі пише портрет Гали</vt:lpstr>
      <vt:lpstr>Обличч Мей Уест</vt:lpstr>
      <vt:lpstr>Леді Луіс Маунтбеттен</vt:lpstr>
      <vt:lpstr>Перлина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Сальвадор Далі</dc:title>
  <dc:creator>Sergey</dc:creator>
  <cp:keywords/>
  <cp:lastModifiedBy>Sergey</cp:lastModifiedBy>
  <cp:revision>10</cp:revision>
  <dcterms:created xsi:type="dcterms:W3CDTF">2013-11-07T16:53:43Z</dcterms:created>
  <dcterms:modified xsi:type="dcterms:W3CDTF">2013-11-07T18:41:18Z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