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7" r:id="rId5"/>
    <p:sldId id="259" r:id="rId6"/>
    <p:sldId id="275" r:id="rId7"/>
    <p:sldId id="276" r:id="rId8"/>
    <p:sldId id="27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72" r:id="rId20"/>
    <p:sldId id="278" r:id="rId21"/>
    <p:sldId id="271" r:id="rId22"/>
    <p:sldId id="270" r:id="rId23"/>
    <p:sldId id="269" r:id="rId24"/>
    <p:sldId id="280" r:id="rId25"/>
    <p:sldId id="279" r:id="rId26"/>
    <p:sldId id="281" r:id="rId27"/>
    <p:sldId id="285" r:id="rId28"/>
    <p:sldId id="284" r:id="rId29"/>
    <p:sldId id="283" r:id="rId30"/>
    <p:sldId id="282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76672" y="1844824"/>
            <a:ext cx="8001000" cy="533400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резентація</a:t>
            </a:r>
            <a:r>
              <a:rPr lang="uk-UA" dirty="0" smtClean="0"/>
              <a:t>  на  тему: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686800" cy="1470025"/>
          </a:xfrm>
        </p:spPr>
        <p:txBody>
          <a:bodyPr/>
          <a:lstStyle/>
          <a:p>
            <a:r>
              <a:rPr lang="uk-UA" sz="4400" dirty="0" smtClean="0"/>
              <a:t>«Найдавніші пам′ятки словесного         мистецтва»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57" y="125842"/>
            <a:ext cx="3291796" cy="230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66298"/>
            <a:ext cx="2957055" cy="301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56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72000"/>
          </a:xfrm>
        </p:spPr>
        <p:txBody>
          <a:bodyPr/>
          <a:lstStyle/>
          <a:p>
            <a:r>
              <a:rPr lang="ru-RU" dirty="0"/>
              <a:t>Библия </a:t>
            </a:r>
            <a:r>
              <a:rPr lang="ru-RU" dirty="0" smtClean="0"/>
              <a:t>- </a:t>
            </a:r>
            <a:r>
              <a:rPr lang="ru-RU" dirty="0"/>
              <a:t>самая популярная в мире книга.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В </a:t>
            </a:r>
            <a:r>
              <a:rPr lang="ru-RU" dirty="0"/>
              <a:t>истории литературы было немало произведений, которые становились мировыми бестселлерами, интерес к которым держался годами. Но проходило время, и интерес к ним пропадал. А Библия без всякой рекламы пользуется популярностью на протяжении почти 2000 лет, являясь на сегодня бестселлером № 1.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8424" y="692696"/>
            <a:ext cx="298376" cy="6789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373388" cy="253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6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Библия - </a:t>
            </a:r>
            <a:r>
              <a:rPr lang="ru-RU" dirty="0"/>
              <a:t>самая доступная для понимания книга для людей с любым уровнем образования.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Сегодня </a:t>
            </a:r>
            <a:r>
              <a:rPr lang="ru-RU" dirty="0"/>
              <a:t>нет другой такой книги, которую бы с одинаковым интересом читали и малограмотная сельская жительница, и столичный академик. Библию можно читать и понимать без специальной подготовки. А попробуйте, не имея специального образования, почитать труды по химии или физике, разобраться в тонкостях поэзии, не запутаться в череде событий, изложенных в исторических хрониках и летописях!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32440" y="332656"/>
            <a:ext cx="154360" cy="10389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17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720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/>
              <a:t>Библия держит рекорд по продолжительности ее создания.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Книги, составляющие Библию, писались </a:t>
            </a:r>
            <a:r>
              <a:rPr lang="ru-RU" dirty="0" smtClean="0"/>
              <a:t>на </a:t>
            </a:r>
            <a:r>
              <a:rPr lang="ru-RU" dirty="0"/>
              <a:t>протяжении 1600 лет!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04448" y="836712"/>
            <a:ext cx="82352" cy="534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2970687" cy="393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0968"/>
            <a:ext cx="2356848" cy="33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Библия </a:t>
            </a:r>
            <a:r>
              <a:rPr lang="ru-RU" dirty="0" smtClean="0"/>
              <a:t>- </a:t>
            </a:r>
            <a:r>
              <a:rPr lang="ru-RU" dirty="0"/>
              <a:t>единственная книга в мире, созданная коллективом авторов, которые ни в чем не противоречат друг другу, хотя большинство из них не были знакомы друг с другом и жили в разное время.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Среди писателей Библии </a:t>
            </a:r>
            <a:r>
              <a:rPr lang="ru-RU" dirty="0" smtClean="0"/>
              <a:t>: </a:t>
            </a:r>
            <a:r>
              <a:rPr lang="ru-RU" dirty="0"/>
              <a:t>цари (Соломон, Давид), пастух (</a:t>
            </a:r>
            <a:r>
              <a:rPr lang="ru-RU" dirty="0" err="1"/>
              <a:t>Амос</a:t>
            </a:r>
            <a:r>
              <a:rPr lang="ru-RU" dirty="0"/>
              <a:t>), врач (Лука), рыбаки (Петр и Иоанн), пророки (Моисей, Исаия, Даниил), полководец (Иисус Навин) и т.д. В</a:t>
            </a:r>
            <a:r>
              <a:rPr lang="ru-RU" dirty="0" smtClean="0"/>
              <a:t>сего </a:t>
            </a:r>
            <a:r>
              <a:rPr lang="ru-RU" dirty="0"/>
              <a:t>40 авторов. Они жили в разное время, имели разное образование и социальное положение, принадлежали к разным национальностям и культурам. Но мировоззрение всех этих людей отличается поразительным единством, их писания не только не противоречат друг другу, но органично дополняют друг друга, помогая читателю составить глубокое и цельное представление о мире и истории, природе и человеке, о жизни и смерти, о Творце и Его воле относительно творения.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09304" y="908720"/>
            <a:ext cx="452736" cy="427112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4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</a:t>
            </a:r>
            <a:r>
              <a:rPr lang="ru-RU" dirty="0"/>
              <a:t>Библия является самой комментируемой книгой.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На художественные, исторические, философские и прочие произведения пишутся комментарии, рецензии, критика, объем которых может превышать объем самой книги. Если какую-то книгу много комментируют, это свидетельствует о том, что ее появление вызвало большой интерес. Так вот, Библия на сегодня признана книгой, на которую написано наибольшее число комментариев. Только в Оксфордской библиотеке собрано на одно 1-е Послание апостола Иоанна такое количество работ, которые занимают помещение в 20 </a:t>
            </a:r>
            <a:r>
              <a:rPr lang="ru-RU" dirty="0" err="1" smtClean="0"/>
              <a:t>кв.м</a:t>
            </a:r>
            <a:r>
              <a:rPr lang="ru-RU" dirty="0" smtClean="0"/>
              <a:t>!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04448" y="620688"/>
            <a:ext cx="236712" cy="715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1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Библия является самой дорогой книгой.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     Самая </a:t>
            </a:r>
            <a:r>
              <a:rPr lang="ru-RU" dirty="0"/>
              <a:t>большая сумма, когда-либо уплаченная за рукопись, была отдана за Синайский кодекс </a:t>
            </a:r>
            <a:r>
              <a:rPr lang="ru-RU" dirty="0" smtClean="0"/>
              <a:t>- </a:t>
            </a:r>
            <a:r>
              <a:rPr lang="ru-RU" dirty="0"/>
              <a:t>один из древнейших списков Библии. Это сокровище, принадлежавшее русской императорской семье, было продано советским правительством Великобритании в 1923 году за 510 000 долларов! (Вырученные средства были потрачены на продовольствие). </a:t>
            </a:r>
          </a:p>
          <a:p>
            <a:pPr marL="0" indent="0">
              <a:buNone/>
            </a:pPr>
            <a:r>
              <a:rPr lang="ru-RU" dirty="0" smtClean="0"/>
              <a:t>       Почти </a:t>
            </a:r>
            <a:r>
              <a:rPr lang="ru-RU" dirty="0"/>
              <a:t>так же оценивают специалисты Острожскую Библию русского первопечатника Ивана Федорова и латинскую Вульгату немецкого первопечатника Иоанна Гуттенберга.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686800" y="1052736"/>
            <a:ext cx="205680" cy="3188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Библия </a:t>
            </a:r>
            <a:r>
              <a:rPr lang="ru-RU" sz="2000" dirty="0" smtClean="0"/>
              <a:t>- </a:t>
            </a:r>
            <a:r>
              <a:rPr lang="ru-RU" sz="2000" dirty="0"/>
              <a:t>самая преследуемая книга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 smtClean="0"/>
              <a:t>     Несмотря </a:t>
            </a:r>
            <a:r>
              <a:rPr lang="ru-RU" sz="2000" dirty="0"/>
              <a:t>на огромный спрос и почитание, Библия является и самой преследуемой в мире. История не знает примеров, чтобы на протяжении 2000 лет против какой бы то ни было книги издавалось столько </a:t>
            </a:r>
            <a:r>
              <a:rPr lang="ru-RU" sz="2000" dirty="0" smtClean="0"/>
              <a:t>законов, нарушителей </a:t>
            </a:r>
            <a:r>
              <a:rPr lang="ru-RU" sz="2000" dirty="0"/>
              <a:t>которых карали бы </a:t>
            </a:r>
            <a:r>
              <a:rPr lang="ru-RU" sz="2000" dirty="0" smtClean="0"/>
              <a:t>смертью.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48464" y="836712"/>
            <a:ext cx="164704" cy="49912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4"/>
            <a:ext cx="3087787" cy="30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        </a:t>
            </a:r>
            <a:r>
              <a:rPr lang="ru-RU" sz="2800" dirty="0"/>
              <a:t>Парадокс же гонений на Библию состоит в том, что запрещали ее не только противники христианства, но и сама официальная христианская церковь! Например, </a:t>
            </a:r>
            <a:r>
              <a:rPr lang="ru-RU" sz="2800" dirty="0" err="1"/>
              <a:t>Тулузский</a:t>
            </a:r>
            <a:r>
              <a:rPr lang="ru-RU" sz="2800" dirty="0"/>
              <a:t> собор 1229 года запретил под страхом смерти читать Библию светским лицам. А еще через пять лет, в 1244 году, </a:t>
            </a:r>
            <a:r>
              <a:rPr lang="ru-RU" sz="2800" dirty="0" err="1"/>
              <a:t>Терраконский</a:t>
            </a:r>
            <a:r>
              <a:rPr lang="ru-RU" sz="2800" dirty="0"/>
              <a:t> собор запретил читать Библию и священнослужителям! Типичный для того времени пример: по приказу одного католического епископа уничтожается в пламени костра целый тираж Библий из опасения, что, попади эта книга к простому народу, люди бы обнаружили, что официальная церковь отступает от Слова Божьего. И тогда церковь лишилась бы своей безраздельной и неправедной власти над народом, как, впрочем, это и случилось в эпоху реформации.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6416" y="404664"/>
            <a:ext cx="370384" cy="9669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33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Библия - </a:t>
            </a:r>
            <a:r>
              <a:rPr lang="ru-RU" dirty="0"/>
              <a:t>пророческая книга.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Именно пророчества, по выражению одного из ученых, «накладывают на Библию печать Божественности». Подсчитано, что Священное Писание содержит свыше 3000 сбывшихся пророчеств, имеющих отношение к древним и современным государствам (это Вавилон, Рим, Греция, Ассирия, Турция, Египет, Арабский халифат и даже США), народам (среди них также давно исчезнувшие </a:t>
            </a:r>
            <a:r>
              <a:rPr lang="ru-RU" dirty="0" err="1"/>
              <a:t>моавитяне</a:t>
            </a:r>
            <a:r>
              <a:rPr lang="ru-RU" dirty="0"/>
              <a:t>, аммонитяне, </a:t>
            </a:r>
            <a:r>
              <a:rPr lang="ru-RU" dirty="0" err="1"/>
              <a:t>едомляне</a:t>
            </a:r>
            <a:r>
              <a:rPr lang="ru-RU" dirty="0"/>
              <a:t>), городам (таким, как Дамаск, Иерусалим, Фивы, Мемфис, Тир и </a:t>
            </a:r>
            <a:r>
              <a:rPr lang="ru-RU" dirty="0" err="1"/>
              <a:t>Сидон</a:t>
            </a:r>
            <a:r>
              <a:rPr lang="ru-RU" dirty="0"/>
              <a:t>), отдельным личностям (в том числе Александру Македонскому, Киру, Навуходоносору), а также религиям (</a:t>
            </a:r>
            <a:r>
              <a:rPr lang="ru-RU" dirty="0" err="1"/>
              <a:t>хананейской</a:t>
            </a:r>
            <a:r>
              <a:rPr lang="ru-RU" dirty="0"/>
              <a:t>, египетской, вавилонской и многим другим). </a:t>
            </a:r>
          </a:p>
          <a:p>
            <a:r>
              <a:rPr lang="ru-RU" dirty="0"/>
              <a:t>Кроме того, в библейских пророчествах говорится о природных катаклизмах, важных событиях в истории церкви и о том, что Евангелие будет проповедано по всей земле.  Особенностью библейских пророчеств, в корне отличающихся от предсказаний древних и современных астрологов, колдунов, гадалок, ясновидящих и т.п. является то, что их значение может понять любой вдумчивый и внимательный читатель. Причем без специальных комментариев, а просто сравнивая тексты Писания с историческими фактами и явлениями. Пророчества Библии невозможно толковать по-разному (если, конечно, не преследуется такая цель!), ибо они отличаются предельной ясностью и четкостью.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0432" y="692696"/>
            <a:ext cx="226368" cy="6789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8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4054" y="764704"/>
            <a:ext cx="8229600" cy="4572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Но главное отличие Библии в том, что она 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живая Книга</a:t>
            </a:r>
            <a:r>
              <a:rPr lang="ru-RU" dirty="0">
                <a:solidFill>
                  <a:srgbClr val="002060"/>
                </a:solidFill>
              </a:rPr>
              <a:t>, способная оказывать влияние на судьбы целых народов и отдельных людей.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40352" y="332656"/>
            <a:ext cx="946448" cy="1038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7"/>
            <a:ext cx="3290093" cy="3878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97726"/>
            <a:ext cx="3178732" cy="3896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90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uk-UA" dirty="0" smtClean="0"/>
              <a:t>У багатьох народів світу є книги,священні для них: Веди, Авеста, Біблія і Коран. Вони пов’язані з релігійними віруваннями людей і справили великий вплив на духовний розвиток усієї земної цивілізації. Без них неможливо уявити розвиток літератури та мистецтва, адже це найдавніші пам’ятки культури.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2759786" cy="31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4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3243739" cy="2594992"/>
          </a:xfrm>
          <a:scene3d>
            <a:camera prst="isometricOffAxis1Right"/>
            <a:lightRig rig="threePt" dir="t"/>
          </a:scene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Значення Біблії для всієї світової культури важко переоцінити. Це й Свята книга для двох релігій – юдейської та християнської, й історичний документ з історії Давнього Світу, й літературний шедевр, і джерело натхнення для митців.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212976"/>
            <a:ext cx="2354299" cy="328498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5755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!!!</a:t>
            </a:r>
            <a:r>
              <a:rPr lang="ru-RU" dirty="0" err="1" smtClean="0"/>
              <a:t>Пам’ятай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кожне</a:t>
            </a:r>
            <a:r>
              <a:rPr lang="ru-RU" dirty="0"/>
              <a:t> слово, </a:t>
            </a:r>
            <a:r>
              <a:rPr lang="ru-RU" dirty="0" err="1"/>
              <a:t>написане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абсолютно </a:t>
            </a:r>
            <a:r>
              <a:rPr lang="ru-RU" dirty="0" err="1"/>
              <a:t>вірне</a:t>
            </a:r>
            <a:r>
              <a:rPr lang="ru-RU" dirty="0"/>
              <a:t>. Перед  </a:t>
            </a:r>
            <a:r>
              <a:rPr lang="ru-RU" dirty="0" err="1"/>
              <a:t>читанням</a:t>
            </a:r>
            <a:r>
              <a:rPr lang="ru-RU" dirty="0"/>
              <a:t> молись Богу,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допоміг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Біблію</a:t>
            </a:r>
            <a:r>
              <a:rPr lang="ru-RU" dirty="0"/>
              <a:t> </a:t>
            </a:r>
            <a:r>
              <a:rPr lang="ru-RU" dirty="0" smtClean="0"/>
              <a:t>ясно!!!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0432" y="620688"/>
            <a:ext cx="226368" cy="750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4752528" cy="40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72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Коран </a:t>
            </a:r>
            <a:r>
              <a:rPr lang="uk-UA" dirty="0" smtClean="0">
                <a:solidFill>
                  <a:srgbClr val="00B0F0"/>
                </a:solidFill>
              </a:rPr>
              <a:t>- головна  книга ісламу. Згідно з віровченням ісламу Коран – книга, ніким не створена, вона існувала вічно, як сам Бог, Аллах, вона – його «Слово». Побожні мусульмани вірять, що на небі існує першотекст , « первопис », який </a:t>
            </a:r>
            <a:r>
              <a:rPr lang="uk-UA" dirty="0" smtClean="0">
                <a:solidFill>
                  <a:srgbClr val="00B0F0"/>
                </a:solidFill>
              </a:rPr>
              <a:t>через «вірного духа» чи « святого духа» був частинами переданий пророкові Мохаммедові ібн Абдаллагові ( бл. 570-632 рр.) і записаний його послідовниками.    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</a:p>
          <a:p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   </a:t>
            </a:r>
            <a:r>
              <a:rPr lang="uk-UA" dirty="0" smtClean="0">
                <a:solidFill>
                  <a:srgbClr val="00B0F0"/>
                </a:solidFill>
              </a:rPr>
              <a:t>Коран містить близько 500 сторінок тексту, написаного арабською мовою.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686800" y="404664"/>
            <a:ext cx="205680" cy="966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21088"/>
            <a:ext cx="2766993" cy="21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одной из иракских мечетей хранится Коран, написанный кровью Саддама Хусейна. Книга создавалась в течение двух лет и была продемонстрирована в 2000 году. Как заявил оформитель книги Аббас Шакир </a:t>
            </a:r>
            <a:r>
              <a:rPr lang="ru-RU" dirty="0" smtClean="0"/>
              <a:t>Джауди</a:t>
            </a:r>
            <a:r>
              <a:rPr lang="ru-RU" dirty="0"/>
              <a:t>, Хусейн в общей сложности сдал для изготовления чернил 27 литров своей крови, хотя многие эксперты называют эту цифру нереальной для одного человека за указанный период. После смерти Хусейна иракские власти и религиозные авторитеты не могут решить, что делать с этим Кораном — с одной стороны, писать такие книги кровью запрещено, и это деяние было сразу осуждено мусульманами других арабских стран, с другой стороны, любой Коран это священная книга и каким-либо образом уничтожать её также запрещено.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8424" y="476672"/>
            <a:ext cx="298376" cy="8949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43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r>
              <a:rPr lang="uk-UA" dirty="0" smtClean="0"/>
              <a:t>Священна книга ісламу є своєрідним збірником духовних законів,які регламентують угодний  Аллахові спосіб життя. Коран має містичне значення і силу.</a:t>
            </a:r>
          </a:p>
          <a:p>
            <a:r>
              <a:rPr lang="uk-UA" dirty="0"/>
              <a:t> </a:t>
            </a:r>
            <a:r>
              <a:rPr lang="uk-UA" dirty="0" smtClean="0"/>
              <a:t> На тілі дитини із Дагестану з’явилися аяти з Корану -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686800" y="476672"/>
            <a:ext cx="61664" cy="894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6504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5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Араби  винайшли найменший Коран - 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048448" cy="378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71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15" y="1524000"/>
            <a:ext cx="637757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 ось – найбільший у світі Коран: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27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108642" cy="4031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Мусульмани поважають свою Святу книгу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10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Обкладинки із Корану -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2693"/>
            <a:ext cx="3333750" cy="510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8203"/>
            <a:ext cx="3361808" cy="499437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44408" y="2204864"/>
            <a:ext cx="452736" cy="393199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55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2333945" cy="3450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Багато слів і виразів із Корану увійшли в літературний та розмовний варіанти мови мусульман, збагативши їхні національні мови.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2007355" cy="329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452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757781" cy="24971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33656" cy="345638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Біблія </a:t>
            </a:r>
            <a:r>
              <a:rPr lang="uk-UA" sz="3200" dirty="0" smtClean="0">
                <a:solidFill>
                  <a:srgbClr val="00B0F0"/>
                </a:solidFill>
              </a:rPr>
              <a:t>– це Свята книга для всіх християн. Вона складається із 66 книг, різних за характером і часом створення, 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з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безлічі</a:t>
            </a:r>
            <a:r>
              <a:rPr lang="ru-RU" sz="3200" dirty="0">
                <a:solidFill>
                  <a:srgbClr val="00B0F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інформації</a:t>
            </a:r>
            <a:r>
              <a:rPr lang="ru-RU" sz="3200" dirty="0">
                <a:solidFill>
                  <a:srgbClr val="00B0F0"/>
                </a:solidFill>
                <a:effectLst/>
              </a:rPr>
              <a:t> та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інструкцій</a:t>
            </a:r>
            <a:r>
              <a:rPr lang="ru-RU" sz="3200" dirty="0">
                <a:solidFill>
                  <a:srgbClr val="00B0F0"/>
                </a:solidFill>
                <a:effectLst/>
              </a:rPr>
              <a:t> з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усіх</a:t>
            </a:r>
            <a:r>
              <a:rPr lang="ru-RU" sz="3200" dirty="0">
                <a:solidFill>
                  <a:srgbClr val="00B0F0"/>
                </a:solidFill>
                <a:effectLst/>
              </a:rPr>
              <a:t> </a:t>
            </a:r>
            <a:r>
              <a:rPr lang="uk-UA" sz="3200" dirty="0" smtClean="0">
                <a:solidFill>
                  <a:srgbClr val="00B0F0"/>
                </a:solidFill>
                <a:effectLst/>
              </a:rPr>
              <a:t>аспектів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життя</a:t>
            </a:r>
            <a:r>
              <a:rPr lang="ru-RU" sz="3200" dirty="0">
                <a:solidFill>
                  <a:srgbClr val="00B0F0"/>
                </a:solidFill>
                <a:effectLst/>
              </a:rPr>
              <a:t>;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такі</a:t>
            </a:r>
            <a:r>
              <a:rPr lang="ru-RU" sz="3200" dirty="0">
                <a:solidFill>
                  <a:srgbClr val="00B0F0"/>
                </a:solidFill>
                <a:effectLst/>
              </a:rPr>
              <a:t> як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любов</a:t>
            </a:r>
            <a:r>
              <a:rPr lang="ru-RU" sz="3200" dirty="0">
                <a:solidFill>
                  <a:srgbClr val="00B0F0"/>
                </a:solidFill>
                <a:effectLst/>
              </a:rPr>
              <a:t>, ненависть,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шлюб</a:t>
            </a:r>
            <a:r>
              <a:rPr lang="ru-RU" sz="3200" dirty="0">
                <a:solidFill>
                  <a:srgbClr val="00B0F0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розлучення</a:t>
            </a:r>
            <a:r>
              <a:rPr lang="ru-RU" sz="3200" dirty="0">
                <a:solidFill>
                  <a:srgbClr val="00B0F0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боротьба</a:t>
            </a:r>
            <a:r>
              <a:rPr lang="ru-RU" sz="3200" dirty="0">
                <a:solidFill>
                  <a:srgbClr val="00B0F0"/>
                </a:solidFill>
                <a:effectLst/>
              </a:rPr>
              <a:t>, </a:t>
            </a:r>
            <a:r>
              <a:rPr lang="uk-UA" sz="3200" dirty="0" smtClean="0">
                <a:solidFill>
                  <a:srgbClr val="00B0F0"/>
                </a:solidFill>
                <a:effectLst/>
              </a:rPr>
              <a:t>прийняття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рішення</a:t>
            </a:r>
            <a:r>
              <a:rPr lang="ru-RU" sz="3200" dirty="0">
                <a:solidFill>
                  <a:srgbClr val="00B0F0"/>
                </a:solidFill>
                <a:effectLst/>
              </a:rPr>
              <a:t>,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спонукання</a:t>
            </a:r>
            <a:r>
              <a:rPr lang="ru-RU" sz="3200" dirty="0">
                <a:solidFill>
                  <a:srgbClr val="00B0F0"/>
                </a:solidFill>
                <a:effectLst/>
              </a:rPr>
              <a:t>, час,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рішення</a:t>
            </a:r>
            <a:r>
              <a:rPr lang="ru-RU" sz="3200" dirty="0">
                <a:solidFill>
                  <a:srgbClr val="00B0F0"/>
                </a:solidFill>
                <a:effectLst/>
              </a:rPr>
              <a:t> задач, як земля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була</a:t>
            </a:r>
            <a:r>
              <a:rPr lang="ru-RU" sz="3200" dirty="0">
                <a:solidFill>
                  <a:srgbClr val="00B0F0"/>
                </a:solidFill>
                <a:effectLst/>
              </a:rPr>
              <a:t> сформована, і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багато</a:t>
            </a:r>
            <a:r>
              <a:rPr lang="ru-RU" sz="3200" dirty="0">
                <a:solidFill>
                  <a:srgbClr val="00B0F0"/>
                </a:solidFill>
                <a:effectLst/>
              </a:rPr>
              <a:t> </a:t>
            </a:r>
            <a:r>
              <a:rPr lang="ru-RU" sz="3200" dirty="0" err="1">
                <a:solidFill>
                  <a:srgbClr val="00B0F0"/>
                </a:solidFill>
                <a:effectLst/>
              </a:rPr>
              <a:t>інших</a:t>
            </a:r>
            <a:r>
              <a:rPr lang="ru-RU" sz="3200" dirty="0">
                <a:solidFill>
                  <a:srgbClr val="00B0F0"/>
                </a:solidFill>
                <a:effectLst/>
              </a:rPr>
              <a:t> речей.</a:t>
            </a:r>
            <a:br>
              <a:rPr lang="ru-RU" sz="3200" dirty="0">
                <a:solidFill>
                  <a:srgbClr val="00B0F0"/>
                </a:solidFill>
                <a:effectLst/>
              </a:rPr>
            </a:br>
            <a:r>
              <a:rPr lang="uk-UA" sz="3200" dirty="0" smtClean="0">
                <a:solidFill>
                  <a:srgbClr val="00B0F0"/>
                </a:solidFill>
              </a:rPr>
              <a:t>Біблію писали </a:t>
            </a:r>
            <a:r>
              <a:rPr lang="uk-UA" sz="3200" dirty="0">
                <a:solidFill>
                  <a:srgbClr val="00B0F0"/>
                </a:solidFill>
              </a:rPr>
              <a:t>протягом 1500 </a:t>
            </a:r>
            <a:r>
              <a:rPr lang="uk-UA" sz="3200" dirty="0" smtClean="0">
                <a:solidFill>
                  <a:srgbClr val="00B0F0"/>
                </a:solidFill>
              </a:rPr>
              <a:t>років,</a:t>
            </a:r>
            <a:r>
              <a:rPr lang="ru-RU" sz="3100" dirty="0">
                <a:solidFill>
                  <a:srgbClr val="00B0F0"/>
                </a:solidFill>
              </a:rPr>
              <a:t/>
            </a:r>
            <a:br>
              <a:rPr lang="ru-RU" sz="3100" dirty="0">
                <a:solidFill>
                  <a:srgbClr val="00B0F0"/>
                </a:solidFill>
              </a:rPr>
            </a:br>
            <a:r>
              <a:rPr lang="uk-UA" sz="3200" dirty="0" smtClean="0">
                <a:solidFill>
                  <a:srgbClr val="00B0F0"/>
                </a:solidFill>
              </a:rPr>
              <a:t>понад 40 авторів, котрі не знали один одного</a:t>
            </a:r>
            <a:r>
              <a:rPr lang="uk-UA" sz="2800" dirty="0">
                <a:solidFill>
                  <a:srgbClr val="00B0F0"/>
                </a:solidFill>
              </a:rPr>
              <a:t>.</a:t>
            </a:r>
            <a:endParaRPr lang="ru-RU" sz="3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7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68960"/>
            <a:ext cx="1925827" cy="35443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Веди</a:t>
            </a:r>
            <a:r>
              <a:rPr lang="uk-UA" sz="3600" dirty="0" smtClean="0">
                <a:solidFill>
                  <a:srgbClr val="00B0F0"/>
                </a:solidFill>
              </a:rPr>
              <a:t> – давні пам’ятки індо - європейської словесності, створювані упродовж </a:t>
            </a:r>
            <a:r>
              <a:rPr lang="uk-UA" sz="36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׀</a:t>
            </a:r>
            <a:r>
              <a:rPr lang="he-IL" sz="36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׀</a:t>
            </a:r>
            <a:r>
              <a:rPr lang="uk-UA" sz="36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-</a:t>
            </a:r>
            <a:r>
              <a:rPr lang="he-IL" sz="36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׀</a:t>
            </a:r>
            <a:r>
              <a:rPr lang="uk-UA" sz="36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 тис. до н.е.. Веди – це чотири збірники (Рігведа, Самведа, Яджурведа, Атхарваведа), які містять космогонічні міфи, ритуальні дійства, а головне – концепцію світостворення.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2376284" cy="29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2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60232" y="4365104"/>
            <a:ext cx="2026568" cy="1730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Авеста </a:t>
            </a:r>
            <a:r>
              <a:rPr lang="uk-UA" sz="3200" dirty="0" smtClean="0">
                <a:solidFill>
                  <a:srgbClr val="00B0F0"/>
                </a:solidFill>
              </a:rPr>
              <a:t>- зібрання священних книг зороастризму – релігії, поширеної в період раннього середньовіччя в Ірані, Середній Азії, Азербайджані й  Афганістані. Авеста написана однією із давніх іранських мов. </a:t>
            </a:r>
            <a:br>
              <a:rPr lang="uk-UA" sz="3200" dirty="0" smtClean="0">
                <a:solidFill>
                  <a:srgbClr val="00B0F0"/>
                </a:solidFill>
              </a:rPr>
            </a:br>
            <a:r>
              <a:rPr lang="uk-UA" sz="3200" dirty="0">
                <a:solidFill>
                  <a:srgbClr val="00B0F0"/>
                </a:solidFill>
              </a:rPr>
              <a:t> </a:t>
            </a:r>
            <a:r>
              <a:rPr lang="uk-UA" sz="3200" dirty="0" smtClean="0">
                <a:solidFill>
                  <a:srgbClr val="00B0F0"/>
                </a:solidFill>
              </a:rPr>
              <a:t>  Європейці вперше познайомилися з Авестою в 1771 р., коли її переклав французькою мовою </a:t>
            </a:r>
            <a:r>
              <a:rPr lang="uk-UA" sz="3200" dirty="0" smtClean="0">
                <a:solidFill>
                  <a:srgbClr val="0070C0"/>
                </a:solidFill>
              </a:rPr>
              <a:t>Анкетиль - Дюперрон</a:t>
            </a:r>
            <a:r>
              <a:rPr lang="uk-UA" sz="3200" dirty="0" smtClean="0">
                <a:solidFill>
                  <a:srgbClr val="00B0F0"/>
                </a:solidFill>
              </a:rPr>
              <a:t>. Згодом  Авеста була перекладена іншими мовами.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3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Які священні книги людства ви знаєте ?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Що таке «Біблія» 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Скільки сторінок містить Коран 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Хто такий Мохаммед 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Якою мовою написана  Авеста ?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Які збірки Вед вам відомі ?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Яка частина презентації </a:t>
            </a:r>
            <a:r>
              <a:rPr lang="uk-UA" dirty="0"/>
              <a:t> вам </a:t>
            </a:r>
            <a:r>
              <a:rPr lang="uk-UA" dirty="0" smtClean="0"/>
              <a:t>була цікава ?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uk-UA" dirty="0" smtClean="0"/>
              <a:t>                  </a:t>
            </a:r>
            <a:r>
              <a:rPr lang="uk-UA" dirty="0" smtClean="0">
                <a:solidFill>
                  <a:srgbClr val="002060"/>
                </a:solidFill>
              </a:rPr>
              <a:t>Узагальнення: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4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solidFill>
                  <a:schemeClr val="accent5">
                    <a:lumMod val="50000"/>
                  </a:schemeClr>
                </a:solidFill>
              </a:rPr>
              <a:t>Презентацію підготували  учениці 8 класу   </a:t>
            </a:r>
            <a:r>
              <a:rPr lang="uk-UA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Нікуліна Єлизавета     </a:t>
            </a:r>
            <a:r>
              <a:rPr lang="uk-UA" sz="5400" dirty="0" smtClean="0">
                <a:solidFill>
                  <a:schemeClr val="accent5">
                    <a:lumMod val="50000"/>
                  </a:schemeClr>
                </a:solidFill>
              </a:rPr>
              <a:t>і </a:t>
            </a:r>
            <a:r>
              <a:rPr lang="uk-UA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Тимчишина Наталія</a:t>
            </a:r>
            <a:endParaRPr lang="ru-RU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0432" y="260648"/>
            <a:ext cx="226368" cy="1110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7670800" cy="27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3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dirty="0" smtClean="0">
                <a:solidFill>
                  <a:schemeClr val="accent2">
                    <a:lumMod val="50000"/>
                  </a:schemeClr>
                </a:solidFill>
              </a:rPr>
              <a:t>Дякуємо  за    увагу!!!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28384" y="476672"/>
            <a:ext cx="658416" cy="894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5256584" cy="3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3046515" cy="254501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>
            <a:noAutofit/>
          </a:bodyPr>
          <a:lstStyle/>
          <a:p>
            <a:r>
              <a:rPr lang="uk-UA" sz="3600" dirty="0" smtClean="0"/>
              <a:t>Хрест, який є символом усіх християн, відображає зв’язок між Богом і людиною.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923" y="3500360"/>
            <a:ext cx="3312368" cy="8640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Христос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071" y="1916832"/>
            <a:ext cx="648072" cy="15835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Б</a:t>
            </a:r>
          </a:p>
          <a:p>
            <a:pPr algn="ctr"/>
            <a:r>
              <a:rPr lang="uk-UA" sz="2800" dirty="0" smtClean="0"/>
              <a:t>о </a:t>
            </a:r>
          </a:p>
          <a:p>
            <a:pPr algn="ctr"/>
            <a:r>
              <a:rPr lang="uk-UA" sz="2800" dirty="0" smtClean="0"/>
              <a:t>г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8071" y="4437112"/>
            <a:ext cx="648072" cy="215057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Л</a:t>
            </a:r>
          </a:p>
          <a:p>
            <a:pPr algn="ctr"/>
            <a:r>
              <a:rPr lang="uk-UA" sz="2400" dirty="0" smtClean="0"/>
              <a:t> ю</a:t>
            </a:r>
          </a:p>
          <a:p>
            <a:pPr algn="ctr"/>
            <a:r>
              <a:rPr lang="uk-UA" sz="2400" dirty="0"/>
              <a:t>д</a:t>
            </a:r>
            <a:endParaRPr lang="uk-UA" sz="2400" dirty="0" smtClean="0"/>
          </a:p>
          <a:p>
            <a:pPr algn="ctr"/>
            <a:r>
              <a:rPr lang="uk-UA" sz="2400" dirty="0"/>
              <a:t>и</a:t>
            </a:r>
            <a:endParaRPr lang="uk-UA" sz="2400" dirty="0" smtClean="0"/>
          </a:p>
          <a:p>
            <a:pPr algn="ctr"/>
            <a:r>
              <a:rPr lang="uk-UA" sz="2400" dirty="0"/>
              <a:t>н</a:t>
            </a:r>
            <a:endParaRPr lang="uk-UA" sz="2400" dirty="0" smtClean="0"/>
          </a:p>
          <a:p>
            <a:pPr algn="ctr"/>
            <a:r>
              <a:rPr lang="uk-UA" sz="2400" dirty="0"/>
              <a:t>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737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445624" cy="4572000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err="1"/>
              <a:t>Цар</a:t>
            </a:r>
            <a:r>
              <a:rPr lang="ru-RU" dirty="0"/>
              <a:t> Соломон жив з 700 дружинами і 300 </a:t>
            </a:r>
            <a:r>
              <a:rPr lang="ru-RU" dirty="0" err="1" smtClean="0"/>
              <a:t>коханками</a:t>
            </a:r>
            <a:r>
              <a:rPr lang="ru-RU" dirty="0" smtClean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домашня</a:t>
            </a:r>
            <a:r>
              <a:rPr lang="ru-RU" dirty="0"/>
              <a:t> худоба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включала </a:t>
            </a:r>
            <a:r>
              <a:rPr lang="ru-RU" dirty="0"/>
              <a:t>12 000 коней. </a:t>
            </a:r>
            <a:r>
              <a:rPr lang="ru-RU" dirty="0" smtClean="0"/>
              <a:t>      Коли </a:t>
            </a:r>
            <a:r>
              <a:rPr lang="ru-RU" dirty="0"/>
              <a:t>Ной </a:t>
            </a:r>
            <a:r>
              <a:rPr lang="ru-RU" dirty="0" err="1"/>
              <a:t>побудував</a:t>
            </a:r>
            <a:r>
              <a:rPr lang="ru-RU" dirty="0"/>
              <a:t> ковчег,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600 </a:t>
            </a:r>
            <a:r>
              <a:rPr lang="ru-RU" dirty="0" err="1"/>
              <a:t>років</a:t>
            </a:r>
            <a:r>
              <a:rPr lang="ru-RU" dirty="0"/>
              <a:t>, і коли </a:t>
            </a:r>
            <a:r>
              <a:rPr lang="ru-RU" dirty="0" err="1"/>
              <a:t>він</a:t>
            </a:r>
            <a:r>
              <a:rPr lang="ru-RU" dirty="0"/>
              <a:t> помер, – 950. </a:t>
            </a:r>
            <a:r>
              <a:rPr lang="ru-RU" dirty="0" smtClean="0"/>
              <a:t>                                             </a:t>
            </a:r>
            <a:r>
              <a:rPr lang="ru-RU" dirty="0" err="1" smtClean="0"/>
              <a:t>Дивовижна</a:t>
            </a:r>
            <a:r>
              <a:rPr lang="ru-RU" dirty="0" smtClean="0"/>
              <a:t> </a:t>
            </a:r>
            <a:r>
              <a:rPr lang="ru-RU" dirty="0" err="1"/>
              <a:t>їжа</a:t>
            </a:r>
            <a:r>
              <a:rPr lang="ru-RU" dirty="0"/>
              <a:t> в </a:t>
            </a:r>
            <a:r>
              <a:rPr lang="ru-RU" dirty="0" err="1"/>
              <a:t>Ізраїлю</a:t>
            </a:r>
            <a:r>
              <a:rPr lang="ru-RU" dirty="0"/>
              <a:t> ‘манна’ мала смак </a:t>
            </a:r>
            <a:r>
              <a:rPr lang="ru-RU" dirty="0" err="1"/>
              <a:t>вафлі</a:t>
            </a:r>
            <a:r>
              <a:rPr lang="ru-RU" dirty="0"/>
              <a:t>, </a:t>
            </a:r>
            <a:r>
              <a:rPr lang="ru-RU" dirty="0" err="1"/>
              <a:t>зробленої</a:t>
            </a:r>
            <a:r>
              <a:rPr lang="ru-RU" dirty="0"/>
              <a:t> з </a:t>
            </a:r>
            <a:r>
              <a:rPr lang="ru-RU" dirty="0" err="1"/>
              <a:t>сонечка</a:t>
            </a:r>
            <a:r>
              <a:rPr lang="ru-RU" dirty="0"/>
              <a:t>, і, </a:t>
            </a:r>
            <a:r>
              <a:rPr lang="ru-RU" dirty="0" err="1"/>
              <a:t>здавалося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схожа на </a:t>
            </a:r>
            <a:r>
              <a:rPr lang="ru-RU" dirty="0" err="1"/>
              <a:t>білі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коріандру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          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Факт</a:t>
            </a: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 про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Біблію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4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Рут 4:7, люди з </a:t>
            </a:r>
            <a:r>
              <a:rPr lang="ru-RU" dirty="0" err="1"/>
              <a:t>Ізраїлю</a:t>
            </a:r>
            <a:r>
              <a:rPr lang="ru-RU" dirty="0"/>
              <a:t> </a:t>
            </a:r>
            <a:r>
              <a:rPr lang="ru-RU" dirty="0" err="1"/>
              <a:t>обміняли</a:t>
            </a:r>
            <a:r>
              <a:rPr lang="ru-RU" dirty="0"/>
              <a:t> </a:t>
            </a:r>
            <a:r>
              <a:rPr lang="ru-RU" dirty="0" err="1"/>
              <a:t>сандалі</a:t>
            </a:r>
            <a:r>
              <a:rPr lang="ru-RU" dirty="0"/>
              <a:t> як символ, </a:t>
            </a:r>
            <a:r>
              <a:rPr lang="ru-RU" dirty="0" err="1"/>
              <a:t>показуючи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передача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товарами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завершені</a:t>
            </a:r>
            <a:r>
              <a:rPr lang="ru-RU" dirty="0" smtClean="0"/>
              <a:t>.                           </a:t>
            </a:r>
            <a:r>
              <a:rPr lang="ru-RU" dirty="0" err="1"/>
              <a:t>Після</a:t>
            </a:r>
            <a:r>
              <a:rPr lang="ru-RU" dirty="0"/>
              <a:t> того, як Бог </a:t>
            </a:r>
            <a:r>
              <a:rPr lang="ru-RU" dirty="0" err="1"/>
              <a:t>підготував</a:t>
            </a:r>
            <a:r>
              <a:rPr lang="ru-RU" dirty="0"/>
              <a:t> ‘</a:t>
            </a:r>
            <a:r>
              <a:rPr lang="ru-RU" dirty="0" err="1"/>
              <a:t>Ці</a:t>
            </a:r>
            <a:r>
              <a:rPr lang="ru-RU" dirty="0"/>
              <a:t>  Десять </a:t>
            </a:r>
            <a:r>
              <a:rPr lang="ru-RU" dirty="0" err="1"/>
              <a:t>Заповідей</a:t>
            </a:r>
            <a:r>
              <a:rPr lang="ru-RU" dirty="0"/>
              <a:t>  «і дав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Мойсеєві</a:t>
            </a:r>
            <a:r>
              <a:rPr lang="ru-RU" dirty="0"/>
              <a:t>; </a:t>
            </a:r>
            <a:r>
              <a:rPr lang="ru-RU" dirty="0" err="1"/>
              <a:t>Мойсей</a:t>
            </a:r>
            <a:r>
              <a:rPr lang="ru-RU" dirty="0"/>
              <a:t> носив </a:t>
            </a:r>
            <a:r>
              <a:rPr lang="ru-RU" dirty="0" err="1"/>
              <a:t>завісу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світилося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Всевишнього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/>
              <a:t>5:5 говорить, </a:t>
            </a:r>
            <a:r>
              <a:rPr lang="ru-RU" dirty="0" err="1" smtClean="0"/>
              <a:t>що</a:t>
            </a:r>
            <a:r>
              <a:rPr lang="ru-RU" dirty="0" smtClean="0"/>
              <a:t> коли </a:t>
            </a:r>
            <a:r>
              <a:rPr lang="ru-RU" dirty="0"/>
              <a:t>Адам помер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930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686800" y="1325880"/>
            <a:ext cx="1336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76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6325"/>
            <a:ext cx="4248471" cy="46654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На  сьогоднішній  день  створили навіть електрону  Біблі</a:t>
            </a:r>
            <a:r>
              <a:rPr lang="uk-UA" sz="3200" dirty="0"/>
              <a:t>ю</a:t>
            </a:r>
            <a:r>
              <a:rPr lang="uk-UA" sz="3200" dirty="0" smtClean="0"/>
              <a:t>!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30" y="1672252"/>
            <a:ext cx="3832296" cy="46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72000"/>
          </a:xfrm>
        </p:spPr>
        <p:txBody>
          <a:bodyPr/>
          <a:lstStyle/>
          <a:p>
            <a:r>
              <a:rPr lang="ru-RU" dirty="0"/>
              <a:t>Библия является самой издаваемой в мире книгой.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Ежедневный тираж Библии составляет 32876 экземпляров, то есть каждую секунду в мире печатается одна Библия.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686800" y="692696"/>
            <a:ext cx="61664" cy="6789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60"/>
            <a:ext cx="2668146" cy="31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6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802904"/>
          </a:xfrm>
        </p:spPr>
        <p:txBody>
          <a:bodyPr>
            <a:normAutofit/>
          </a:bodyPr>
          <a:lstStyle/>
          <a:p>
            <a:r>
              <a:rPr lang="ru-RU" dirty="0" smtClean="0"/>
              <a:t>Библия - самая </a:t>
            </a:r>
            <a:r>
              <a:rPr lang="ru-RU" dirty="0"/>
              <a:t>переводимая в мире книга.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Она </a:t>
            </a:r>
            <a:r>
              <a:rPr lang="ru-RU" dirty="0"/>
              <a:t>переведена на 2036 языков и наречий.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229600" cy="1219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81067"/>
            <a:ext cx="35069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322</TotalTime>
  <Words>1045</Words>
  <Application>Microsoft Office PowerPoint</Application>
  <PresentationFormat>Экран (4:3)</PresentationFormat>
  <Paragraphs>77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«Найдавніші пам′ятки словесного         мистецтва»</vt:lpstr>
      <vt:lpstr>Презентация PowerPoint</vt:lpstr>
      <vt:lpstr>Біблія – це Свята книга для всіх християн. Вона складається із 66 книг, різних за характером і часом створення, з безлічі інформації та інструкцій з усіх аспектів життя; такі як любов, ненависть, шлюб, розлучення, боротьба, прийняття рішення, спонукання, час, рішення задач, як земля була сформована, і багато інших речей. Біблію писали протягом 1500 років, понад 40 авторів, котрі не знали один одного.</vt:lpstr>
      <vt:lpstr>Хрест, який є символом усіх християн, відображає зв’язок між Богом і людиною.</vt:lpstr>
      <vt:lpstr>               Факти  про Біблію:</vt:lpstr>
      <vt:lpstr>Презентация PowerPoint</vt:lpstr>
      <vt:lpstr>На  сьогоднішній  день  створили навіть електрону  Біблію!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Значення Біблії для всієї світової культури важко переоцінити. Це й Свята книга для двох релігій – юдейської та християнської, й історичний документ з історії Давнього Світу, й літературний шедевр, і джерело натхнення для митців.</vt:lpstr>
      <vt:lpstr>Презентация PowerPoint</vt:lpstr>
      <vt:lpstr>Презентация PowerPoint</vt:lpstr>
      <vt:lpstr>Презентация PowerPoint</vt:lpstr>
      <vt:lpstr>Презентация PowerPoint</vt:lpstr>
      <vt:lpstr>Араби  винайшли найменший Коран - </vt:lpstr>
      <vt:lpstr>А ось – найбільший у світі Коран:</vt:lpstr>
      <vt:lpstr>Мусульмани поважають свою Святу книгу -</vt:lpstr>
      <vt:lpstr>Обкладинки із Корану -</vt:lpstr>
      <vt:lpstr>Багато слів і виразів із Корану увійшли в літературний та розмовний варіанти мови мусульман, збагативши їхні національні мови.</vt:lpstr>
      <vt:lpstr>Веди – давні пам’ятки індо - європейської словесності, створювані упродовж ׀׀-׀ тис. до н.е.. Веди – це чотири збірники (Рігведа, Самведа, Яджурведа, Атхарваведа), які містять космогонічні міфи, ритуальні дійства, а головне – концепцію світостворення.</vt:lpstr>
      <vt:lpstr>Авеста - зібрання священних книг зороастризму – релігії, поширеної в період раннього середньовіччя в Ірані, Середній Азії, Азербайджані й  Афганістані. Авеста написана однією із давніх іранських мов.     Європейці вперше познайомилися з Авестою в 1771 р., коли її переклав французькою мовою Анкетиль - Дюперрон. Згодом  Авеста була перекладена іншими мовами.</vt:lpstr>
      <vt:lpstr>                  Узагальнення: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«Біблія та Коран як пам′ятки світової літератури й культури»</dc:title>
  <dc:creator>Лиза</dc:creator>
  <cp:lastModifiedBy>Black.User</cp:lastModifiedBy>
  <cp:revision>27</cp:revision>
  <dcterms:created xsi:type="dcterms:W3CDTF">2012-09-13T17:06:06Z</dcterms:created>
  <dcterms:modified xsi:type="dcterms:W3CDTF">2012-09-15T16:21:47Z</dcterms:modified>
</cp:coreProperties>
</file>