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0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F89EA8-AA18-4C23-9E34-E8F780D2DC03}" type="datetimeFigureOut">
              <a:rPr lang="ru-RU" smtClean="0"/>
              <a:pPr/>
              <a:t>10.03.2012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9946F8-47BD-4026-BA5D-61DDE7B9C71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F89EA8-AA18-4C23-9E34-E8F780D2DC03}" type="datetimeFigureOut">
              <a:rPr lang="ru-RU" smtClean="0"/>
              <a:pPr/>
              <a:t>10.03.2012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946F8-47BD-4026-BA5D-61DDE7B9C71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Прямоугольник 4"/>
          <p:cNvSpPr/>
          <p:nvPr/>
        </p:nvSpPr>
        <p:spPr>
          <a:xfrm>
            <a:off x="1285852" y="1357298"/>
            <a:ext cx="5357850" cy="156966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b="1" cap="all" spc="0" dirty="0" smtClean="0">
                <a:ln w="0"/>
                <a:solidFill>
                  <a:schemeClr val="bg1"/>
                </a:solidFill>
                <a:effectLst>
                  <a:reflection blurRad="12700" stA="50000" endPos="50000" dist="5000" dir="5400000" sy="-100000" rotWithShape="0"/>
                </a:effectLst>
              </a:rPr>
              <a:t>Fresco</a:t>
            </a:r>
            <a:endParaRPr lang="ru-RU" sz="9600" b="1" cap="all" spc="0" dirty="0">
              <a:ln w="0"/>
              <a:solidFill>
                <a:schemeClr val="bg1"/>
              </a:solidFill>
              <a:effectLst>
                <a:reflection blurRad="12700" stA="50000" endPos="50000" dist="5000" dir="5400000" sy="-100000" rotWithShape="0"/>
              </a:effectLst>
            </a:endParaRPr>
          </a:p>
        </p:txBody>
      </p:sp>
      <p:pic>
        <p:nvPicPr>
          <p:cNvPr id="1026" name="Picture 2" descr="C:\Users\ALEXANDRA ORLOVA\Desktop\default.jpeg"/>
          <p:cNvPicPr>
            <a:picLocks noChangeAspect="1" noChangeArrowheads="1"/>
          </p:cNvPicPr>
          <p:nvPr/>
        </p:nvPicPr>
        <p:blipFill>
          <a:blip r:embed="rId2"/>
          <a:srcRect/>
          <a:stretch>
            <a:fillRect/>
          </a:stretch>
        </p:blipFill>
        <p:spPr bwMode="auto">
          <a:xfrm>
            <a:off x="3786182" y="3429000"/>
            <a:ext cx="4790955" cy="2970392"/>
          </a:xfrm>
          <a:prstGeom prst="rect">
            <a:avLst/>
          </a:prstGeom>
          <a:noFill/>
          <a:effectLst>
            <a:softEdge rad="317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357298"/>
            <a:ext cx="8229600" cy="4525963"/>
          </a:xfrm>
        </p:spPr>
        <p:txBody>
          <a:bodyPr>
            <a:noAutofit/>
          </a:bodyPr>
          <a:lstStyle/>
          <a:p>
            <a:pPr algn="ctr">
              <a:buNone/>
            </a:pPr>
            <a:r>
              <a:rPr lang="en-US" sz="3600" dirty="0" smtClean="0">
                <a:solidFill>
                  <a:schemeClr val="bg1"/>
                </a:solidFill>
              </a:rPr>
              <a:t>Fresco  is any of several related mural painting types, executed on plaster on walls, ceilings or any other type of flat surface. Frescoes first developed in the ancient world and continued to be popular through the Renaissance. Declining in popularity, they enjoyed something of a revival in the 20th century.</a:t>
            </a:r>
            <a:endParaRPr lang="ru-RU" sz="3600" dirty="0">
              <a:solidFill>
                <a:schemeClr val="bg1"/>
              </a:solidFill>
            </a:endParaRPr>
          </a:p>
        </p:txBody>
      </p:sp>
      <p:sp>
        <p:nvSpPr>
          <p:cNvPr id="4" name="Прямоугольник 3"/>
          <p:cNvSpPr/>
          <p:nvPr/>
        </p:nvSpPr>
        <p:spPr>
          <a:xfrm>
            <a:off x="3214678" y="285728"/>
            <a:ext cx="2655215" cy="923330"/>
          </a:xfrm>
          <a:prstGeom prst="rect">
            <a:avLst/>
          </a:prstGeom>
          <a:solidFill>
            <a:schemeClr val="tx1"/>
          </a:solid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solidFill>
                  <a:schemeClr val="bg1"/>
                </a:solidFill>
                <a:effectLst>
                  <a:reflection blurRad="12700" stA="50000" endPos="50000" dist="5000" dir="5400000" sy="-100000" rotWithShape="0"/>
                </a:effectLst>
              </a:rPr>
              <a:t>History</a:t>
            </a:r>
            <a:endParaRPr lang="ru-RU" sz="5400" b="1" cap="all" spc="0" dirty="0">
              <a:ln w="0"/>
              <a:solidFill>
                <a:schemeClr val="bg1"/>
              </a:soli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en-US" dirty="0" smtClean="0">
                <a:solidFill>
                  <a:schemeClr val="bg1"/>
                </a:solidFill>
              </a:rPr>
              <a:t> Michelangelo, Raphael, </a:t>
            </a:r>
            <a:r>
              <a:rPr lang="it-IT" dirty="0" smtClean="0">
                <a:solidFill>
                  <a:schemeClr val="bg1"/>
                </a:solidFill>
              </a:rPr>
              <a:t>Vasari, Tintoretto, Luca Giordano and Giovanni Battista Tiepolo, Leonardo da Vinci ...</a:t>
            </a:r>
            <a:endParaRPr lang="ru-RU" dirty="0">
              <a:solidFill>
                <a:schemeClr val="bg1"/>
              </a:solidFill>
            </a:endParaRPr>
          </a:p>
        </p:txBody>
      </p:sp>
      <p:sp>
        <p:nvSpPr>
          <p:cNvPr id="4" name="Прямоугольник 3"/>
          <p:cNvSpPr/>
          <p:nvPr/>
        </p:nvSpPr>
        <p:spPr>
          <a:xfrm>
            <a:off x="214283" y="500042"/>
            <a:ext cx="8715436"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800" b="1" cap="all" spc="0" dirty="0" smtClean="0">
                <a:ln w="0"/>
                <a:solidFill>
                  <a:schemeClr val="bg1"/>
                </a:solidFill>
                <a:effectLst>
                  <a:reflection blurRad="12700" stA="50000" endPos="50000" dist="5000" dir="5400000" sy="-100000" rotWithShape="0"/>
                </a:effectLst>
              </a:rPr>
              <a:t>The most popular painters:</a:t>
            </a:r>
            <a:endParaRPr lang="ru-RU" sz="4800" b="1" cap="all" spc="0" dirty="0">
              <a:ln w="0"/>
              <a:solidFill>
                <a:schemeClr val="bg1"/>
              </a:solidFill>
              <a:effectLst>
                <a:reflection blurRad="12700" stA="50000" endPos="50000" dist="5000" dir="5400000" sy="-100000" rotWithShape="0"/>
              </a:effectLst>
            </a:endParaRPr>
          </a:p>
        </p:txBody>
      </p:sp>
      <p:pic>
        <p:nvPicPr>
          <p:cNvPr id="5122" name="Picture 2" descr="C:\Users\ALEXANDRA ORLOVA\Desktop\382px-Leonardo_self.jpg"/>
          <p:cNvPicPr>
            <a:picLocks noChangeAspect="1" noChangeArrowheads="1"/>
          </p:cNvPicPr>
          <p:nvPr/>
        </p:nvPicPr>
        <p:blipFill>
          <a:blip r:embed="rId2"/>
          <a:srcRect/>
          <a:stretch>
            <a:fillRect/>
          </a:stretch>
        </p:blipFill>
        <p:spPr bwMode="auto">
          <a:xfrm>
            <a:off x="428596" y="3357562"/>
            <a:ext cx="2249935" cy="3071834"/>
          </a:xfrm>
          <a:prstGeom prst="rect">
            <a:avLst/>
          </a:prstGeom>
          <a:ln>
            <a:noFill/>
          </a:ln>
          <a:effectLst>
            <a:softEdge rad="112500"/>
          </a:effectLst>
        </p:spPr>
      </p:pic>
      <p:pic>
        <p:nvPicPr>
          <p:cNvPr id="5123" name="Picture 3" descr="C:\Users\ALEXANDRA ORLOVA\Desktop\raffaello00.jpg"/>
          <p:cNvPicPr>
            <a:picLocks noChangeAspect="1" noChangeArrowheads="1"/>
          </p:cNvPicPr>
          <p:nvPr/>
        </p:nvPicPr>
        <p:blipFill>
          <a:blip r:embed="rId3" cstate="print"/>
          <a:srcRect/>
          <a:stretch>
            <a:fillRect/>
          </a:stretch>
        </p:blipFill>
        <p:spPr bwMode="auto">
          <a:xfrm>
            <a:off x="6500826" y="3286124"/>
            <a:ext cx="2279504" cy="3134318"/>
          </a:xfrm>
          <a:prstGeom prst="rect">
            <a:avLst/>
          </a:prstGeom>
          <a:ln>
            <a:noFill/>
          </a:ln>
          <a:effectLst>
            <a:softEdge rad="112500"/>
          </a:effectLst>
        </p:spPr>
      </p:pic>
      <p:pic>
        <p:nvPicPr>
          <p:cNvPr id="5124" name="Picture 4" descr="C:\Users\ALEXANDRA ORLOVA\Desktop\Автопортрет_(картина_Тинторетто),_ок._1547.jpg"/>
          <p:cNvPicPr>
            <a:picLocks noChangeAspect="1" noChangeArrowheads="1"/>
          </p:cNvPicPr>
          <p:nvPr/>
        </p:nvPicPr>
        <p:blipFill>
          <a:blip r:embed="rId4"/>
          <a:srcRect/>
          <a:stretch>
            <a:fillRect/>
          </a:stretch>
        </p:blipFill>
        <p:spPr bwMode="auto">
          <a:xfrm>
            <a:off x="3571868" y="3429000"/>
            <a:ext cx="2205038" cy="279567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58016" y="4786322"/>
            <a:ext cx="2000264" cy="1785950"/>
          </a:xfrm>
        </p:spPr>
        <p:txBody>
          <a:bodyPr>
            <a:normAutofit/>
          </a:bodyPr>
          <a:lstStyle/>
          <a:p>
            <a:pPr>
              <a:buNone/>
            </a:pPr>
            <a:r>
              <a:rPr lang="en-US" sz="2400" dirty="0" smtClean="0">
                <a:solidFill>
                  <a:schemeClr val="bg1"/>
                </a:solidFill>
              </a:rPr>
              <a:t>Fresco of "Sappho" from Pompeii.</a:t>
            </a:r>
            <a:endParaRPr lang="ru-RU" sz="2400" dirty="0">
              <a:solidFill>
                <a:schemeClr val="bg1"/>
              </a:solidFill>
            </a:endParaRPr>
          </a:p>
        </p:txBody>
      </p:sp>
      <p:pic>
        <p:nvPicPr>
          <p:cNvPr id="2051" name="Picture 3" descr="C:\Users\ALEXANDRA ORLOVA\Desktop\599px-Herkulaneischer_Meister_002.jpg"/>
          <p:cNvPicPr>
            <a:picLocks noChangeAspect="1" noChangeArrowheads="1"/>
          </p:cNvPicPr>
          <p:nvPr/>
        </p:nvPicPr>
        <p:blipFill>
          <a:blip r:embed="rId2"/>
          <a:srcRect/>
          <a:stretch>
            <a:fillRect/>
          </a:stretch>
        </p:blipFill>
        <p:spPr bwMode="auto">
          <a:xfrm>
            <a:off x="0" y="0"/>
            <a:ext cx="6858000" cy="6858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5429264"/>
            <a:ext cx="8229600" cy="982651"/>
          </a:xfrm>
        </p:spPr>
        <p:txBody>
          <a:bodyPr>
            <a:normAutofit fontScale="70000" lnSpcReduction="20000"/>
          </a:bodyPr>
          <a:lstStyle/>
          <a:p>
            <a:pPr>
              <a:buNone/>
            </a:pPr>
            <a:r>
              <a:rPr lang="en-US" dirty="0" smtClean="0">
                <a:solidFill>
                  <a:schemeClr val="bg1"/>
                </a:solidFill>
              </a:rPr>
              <a:t>The Last Supper is a painting painted between 1496 to 1498 by Leonardo </a:t>
            </a:r>
            <a:r>
              <a:rPr lang="en-US" dirty="0" err="1" smtClean="0">
                <a:solidFill>
                  <a:schemeClr val="bg1"/>
                </a:solidFill>
              </a:rPr>
              <a:t>Da</a:t>
            </a:r>
            <a:r>
              <a:rPr lang="en-US" dirty="0" smtClean="0">
                <a:solidFill>
                  <a:schemeClr val="bg1"/>
                </a:solidFill>
              </a:rPr>
              <a:t> Vinci in the refectory of the Dominican convent of Santa Maria </a:t>
            </a:r>
            <a:r>
              <a:rPr lang="en-US" dirty="0" err="1" smtClean="0">
                <a:solidFill>
                  <a:schemeClr val="bg1"/>
                </a:solidFill>
              </a:rPr>
              <a:t>delle</a:t>
            </a:r>
            <a:r>
              <a:rPr lang="en-US" dirty="0" smtClean="0">
                <a:solidFill>
                  <a:schemeClr val="bg1"/>
                </a:solidFill>
              </a:rPr>
              <a:t> Grazie.</a:t>
            </a:r>
            <a:endParaRPr lang="ru-RU" dirty="0">
              <a:solidFill>
                <a:schemeClr val="bg1"/>
              </a:solidFill>
            </a:endParaRPr>
          </a:p>
        </p:txBody>
      </p:sp>
      <p:pic>
        <p:nvPicPr>
          <p:cNvPr id="3074" name="Picture 2" descr="C:\Users\ALEXANDRA ORLOVA\Desktop\800px-Última_Cena_-_Da_Vinci_5.jpg"/>
          <p:cNvPicPr>
            <a:picLocks noChangeAspect="1" noChangeArrowheads="1"/>
          </p:cNvPicPr>
          <p:nvPr/>
        </p:nvPicPr>
        <p:blipFill>
          <a:blip r:embed="rId2"/>
          <a:srcRect/>
          <a:stretch>
            <a:fillRect/>
          </a:stretch>
        </p:blipFill>
        <p:spPr bwMode="auto">
          <a:xfrm>
            <a:off x="214282" y="285728"/>
            <a:ext cx="8572560" cy="468632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098" name="Picture 2" descr="C:\Users\ALEXANDRA ORLOVA\Desktop\raffaello98.jpg"/>
          <p:cNvPicPr>
            <a:picLocks noChangeAspect="1" noChangeArrowheads="1"/>
          </p:cNvPicPr>
          <p:nvPr/>
        </p:nvPicPr>
        <p:blipFill>
          <a:blip r:embed="rId2"/>
          <a:srcRect/>
          <a:stretch>
            <a:fillRect/>
          </a:stretch>
        </p:blipFill>
        <p:spPr bwMode="auto">
          <a:xfrm>
            <a:off x="0" y="0"/>
            <a:ext cx="5423418" cy="6858000"/>
          </a:xfrm>
          <a:prstGeom prst="rect">
            <a:avLst/>
          </a:prstGeom>
          <a:ln>
            <a:noFill/>
          </a:ln>
          <a:effectLst>
            <a:softEdge rad="112500"/>
          </a:effectLst>
        </p:spPr>
      </p:pic>
      <p:sp>
        <p:nvSpPr>
          <p:cNvPr id="7" name="Содержимое 2"/>
          <p:cNvSpPr>
            <a:spLocks noGrp="1"/>
          </p:cNvSpPr>
          <p:nvPr>
            <p:ph idx="1"/>
          </p:nvPr>
        </p:nvSpPr>
        <p:spPr>
          <a:xfrm>
            <a:off x="5500694" y="1071546"/>
            <a:ext cx="3186106" cy="5054617"/>
          </a:xfrm>
        </p:spPr>
        <p:txBody>
          <a:bodyPr/>
          <a:lstStyle/>
          <a:p>
            <a:pPr>
              <a:buNone/>
            </a:pPr>
            <a:r>
              <a:rPr lang="en-US" dirty="0" smtClean="0">
                <a:solidFill>
                  <a:schemeClr val="bg1"/>
                </a:solidFill>
              </a:rPr>
              <a:t>“Triumph of Galatea”   Raphael</a:t>
            </a:r>
            <a:endParaRPr lang="ru-RU"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125</Words>
  <Application>Microsoft Office PowerPoint</Application>
  <PresentationFormat>Экран (4:3)</PresentationFormat>
  <Paragraphs>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Слайд 1</vt:lpstr>
      <vt:lpstr>Слайд 2</vt:lpstr>
      <vt:lpstr>Слайд 3</vt:lpstr>
      <vt:lpstr>Слайд 4</vt:lpstr>
      <vt:lpstr>Слайд 5</vt:lpstr>
      <vt:lpstr>Слайд 6</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Windows User</dc:creator>
  <cp:lastModifiedBy>Windows User</cp:lastModifiedBy>
  <cp:revision>2</cp:revision>
  <dcterms:created xsi:type="dcterms:W3CDTF">2012-03-10T13:09:12Z</dcterms:created>
  <dcterms:modified xsi:type="dcterms:W3CDTF">2012-03-10T21:17:08Z</dcterms:modified>
</cp:coreProperties>
</file>