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8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B4C71EC6-210F-42DE-9C53-41977AD35B3D}" type="datetimeFigureOut">
              <a:rPr lang="ru-RU" smtClean="0"/>
              <a:t>21.04.2014</a:t>
            </a:fld>
            <a:endParaRPr lang="ru-RU"/>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ru-RU"/>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ru-RU" smtClean="0"/>
              <a:t>Образец заголовка</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B4C71EC6-210F-42DE-9C53-41977AD35B3D}" type="datetimeFigureOut">
              <a:rPr lang="ru-RU" smtClean="0"/>
              <a:t>21.04.2014</a:t>
            </a:fld>
            <a:endParaRPr lang="ru-RU"/>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B4C71EC6-210F-42DE-9C53-41977AD35B3D}" type="datetimeFigureOut">
              <a:rPr lang="ru-RU" smtClean="0"/>
              <a:t>21.04.2014</a:t>
            </a:fld>
            <a:endParaRPr lang="ru-RU"/>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ru-RU" smtClean="0"/>
              <a:t>Образец заголовка</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B4C71EC6-210F-42DE-9C53-41977AD35B3D}" type="datetimeFigureOut">
              <a:rPr lang="ru-RU" smtClean="0"/>
              <a:t>21.04.2014</a:t>
            </a:fld>
            <a:endParaRPr lang="ru-RU"/>
          </a:p>
        </p:txBody>
      </p:sp>
      <p:sp>
        <p:nvSpPr>
          <p:cNvPr id="5" name="Footer Placeholder 4"/>
          <p:cNvSpPr>
            <a:spLocks noGrp="1"/>
          </p:cNvSpPr>
          <p:nvPr>
            <p:ph type="ftr" sz="quarter" idx="11"/>
          </p:nvPr>
        </p:nvSpPr>
        <p:spPr>
          <a:xfrm rot="900000">
            <a:off x="3103620" y="6177546"/>
            <a:ext cx="2392237" cy="365125"/>
          </a:xfrm>
        </p:spPr>
        <p:txBody>
          <a:bodyPr/>
          <a:lstStyle/>
          <a:p>
            <a:endParaRPr lang="ru-RU"/>
          </a:p>
        </p:txBody>
      </p:sp>
      <p:sp>
        <p:nvSpPr>
          <p:cNvPr id="6" name="Slide Number Placeholder 5"/>
          <p:cNvSpPr>
            <a:spLocks noGrp="1"/>
          </p:cNvSpPr>
          <p:nvPr>
            <p:ph type="sldNum" sz="quarter" idx="12"/>
          </p:nvPr>
        </p:nvSpPr>
        <p:spPr>
          <a:xfrm rot="900000">
            <a:off x="1265370" y="300797"/>
            <a:ext cx="2287319" cy="365125"/>
          </a:xfrm>
        </p:spPr>
        <p:txBody>
          <a:body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B4C71EC6-210F-42DE-9C53-41977AD35B3D}" type="datetimeFigureOut">
              <a:rPr lang="ru-RU" smtClean="0"/>
              <a:t>21.04.2014</a:t>
            </a:fld>
            <a:endParaRPr lang="ru-RU"/>
          </a:p>
        </p:txBody>
      </p:sp>
      <p:sp>
        <p:nvSpPr>
          <p:cNvPr id="5" name="Footer Placeholder 4"/>
          <p:cNvSpPr>
            <a:spLocks noGrp="1"/>
          </p:cNvSpPr>
          <p:nvPr>
            <p:ph type="ftr" sz="quarter" idx="11"/>
          </p:nvPr>
        </p:nvSpPr>
        <p:spPr>
          <a:xfrm rot="900000">
            <a:off x="7056965" y="3170795"/>
            <a:ext cx="1926305" cy="365125"/>
          </a:xfrm>
        </p:spPr>
        <p:txBody>
          <a:bodyPr/>
          <a:lstStyle/>
          <a:p>
            <a:endParaRPr lang="ru-RU"/>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ru-RU" smtClean="0"/>
              <a:t>Образец заголовка</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B4C71EC6-210F-42DE-9C53-41977AD35B3D}" type="datetimeFigureOut">
              <a:rPr lang="ru-RU" smtClean="0"/>
              <a:t>21.04.2014</a:t>
            </a:fld>
            <a:endParaRPr lang="ru-RU"/>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B4C71EC6-210F-42DE-9C53-41977AD35B3D}" type="datetimeFigureOut">
              <a:rPr lang="ru-RU" smtClean="0"/>
              <a:t>21.04.2014</a:t>
            </a:fld>
            <a:endParaRPr lang="ru-RU"/>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ru-RU"/>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ru-RU" smtClean="0"/>
              <a:t>Образец заголовка</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B4C71EC6-210F-42DE-9C53-41977AD35B3D}" type="datetimeFigureOut">
              <a:rPr lang="ru-RU" smtClean="0"/>
              <a:t>21.04.2014</a:t>
            </a:fld>
            <a:endParaRPr lang="ru-RU"/>
          </a:p>
        </p:txBody>
      </p:sp>
      <p:sp>
        <p:nvSpPr>
          <p:cNvPr id="4" name="Footer Placeholder 3"/>
          <p:cNvSpPr>
            <a:spLocks noGrp="1"/>
          </p:cNvSpPr>
          <p:nvPr>
            <p:ph type="ftr" sz="quarter" idx="11"/>
          </p:nvPr>
        </p:nvSpPr>
        <p:spPr>
          <a:xfrm rot="900000">
            <a:off x="2493721" y="6101033"/>
            <a:ext cx="3052113" cy="365125"/>
          </a:xfrm>
        </p:spPr>
        <p:txBody>
          <a:bodyPr/>
          <a:lstStyle/>
          <a:p>
            <a:endParaRPr lang="ru-RU"/>
          </a:p>
        </p:txBody>
      </p:sp>
      <p:sp>
        <p:nvSpPr>
          <p:cNvPr id="5" name="Slide Number Placeholder 4"/>
          <p:cNvSpPr>
            <a:spLocks noGrp="1"/>
          </p:cNvSpPr>
          <p:nvPr>
            <p:ph type="sldNum" sz="quarter" idx="12"/>
          </p:nvPr>
        </p:nvSpPr>
        <p:spPr>
          <a:xfrm rot="900000">
            <a:off x="1261872" y="301752"/>
            <a:ext cx="2286000" cy="365125"/>
          </a:xfrm>
        </p:spPr>
        <p:txBody>
          <a:body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B4C71EC6-210F-42DE-9C53-41977AD35B3D}" type="datetimeFigureOut">
              <a:rPr lang="ru-RU" smtClean="0"/>
              <a:t>21.04.2014</a:t>
            </a:fld>
            <a:endParaRPr lang="ru-RU"/>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ru-RU"/>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ru-RU" smtClean="0"/>
              <a:t>Образец заголовка</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B4C71EC6-210F-42DE-9C53-41977AD35B3D}" type="datetimeFigureOut">
              <a:rPr lang="ru-RU" smtClean="0"/>
              <a:t>21.04.2014</a:t>
            </a:fld>
            <a:endParaRPr lang="ru-RU"/>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ru-RU" smtClean="0"/>
              <a:t>Образец заголовка</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B4C71EC6-210F-42DE-9C53-41977AD35B3D}" type="datetimeFigureOut">
              <a:rPr lang="ru-RU" smtClean="0"/>
              <a:t>21.04.2014</a:t>
            </a:fld>
            <a:endParaRPr lang="ru-RU"/>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ru-RU"/>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B4C71EC6-210F-42DE-9C53-41977AD35B3D}" type="datetimeFigureOut">
              <a:rPr lang="ru-RU" smtClean="0"/>
              <a:t>21.04.2014</a:t>
            </a:fld>
            <a:endParaRPr lang="ru-RU"/>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algn="ctr"/>
            <a:r>
              <a:rPr lang="en-US" b="1" dirty="0"/>
              <a:t>The most dangerous jobs </a:t>
            </a:r>
            <a:endParaRPr lang="uk-UA" b="1" dirty="0"/>
          </a:p>
        </p:txBody>
      </p:sp>
      <p:sp>
        <p:nvSpPr>
          <p:cNvPr id="3" name="Подзаголовок 2"/>
          <p:cNvSpPr>
            <a:spLocks noGrp="1"/>
          </p:cNvSpPr>
          <p:nvPr>
            <p:ph type="subTitle" idx="1"/>
          </p:nvPr>
        </p:nvSpPr>
        <p:spPr/>
        <p:txBody>
          <a:bodyPr/>
          <a:lstStyle/>
          <a:p>
            <a:endParaRPr lang="uk-UA" dirty="0"/>
          </a:p>
        </p:txBody>
      </p:sp>
    </p:spTree>
    <p:extLst>
      <p:ext uri="{BB962C8B-B14F-4D97-AF65-F5344CB8AC3E}">
        <p14:creationId xmlns:p14="http://schemas.microsoft.com/office/powerpoint/2010/main" val="362698330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3" y="112430"/>
            <a:ext cx="6048671" cy="4893647"/>
          </a:xfrm>
          <a:prstGeom prst="rect">
            <a:avLst/>
          </a:prstGeom>
          <a:noFill/>
        </p:spPr>
        <p:txBody>
          <a:bodyPr wrap="square" rtlCol="0">
            <a:spAutoFit/>
          </a:bodyPr>
          <a:lstStyle/>
          <a:p>
            <a:r>
              <a:rPr lang="en-US" sz="2000" dirty="0"/>
              <a:t>I think everyone knows about the professions such as a doctor, an economist, a nurse, and more, but do you know what the most dangerous profession, and what with a lower level of </a:t>
            </a:r>
            <a:r>
              <a:rPr lang="en-US" sz="2000" dirty="0" smtClean="0"/>
              <a:t>stress.</a:t>
            </a:r>
          </a:p>
          <a:p>
            <a:r>
              <a:rPr lang="en-US" sz="2000" dirty="0"/>
              <a:t>I asked my friends about it and they answered</a:t>
            </a:r>
            <a:r>
              <a:rPr lang="ru-RU" sz="2000" dirty="0" smtClean="0"/>
              <a:t>:</a:t>
            </a:r>
            <a:endParaRPr lang="en-US" sz="2000" dirty="0" smtClean="0"/>
          </a:p>
          <a:p>
            <a:r>
              <a:rPr lang="en-US" sz="2400" b="1" u="sng" dirty="0" smtClean="0"/>
              <a:t>The most dangerous job</a:t>
            </a:r>
            <a:r>
              <a:rPr lang="ru-RU" sz="2400" b="1" u="sng" dirty="0" smtClean="0"/>
              <a:t>:</a:t>
            </a:r>
          </a:p>
          <a:p>
            <a:pPr marL="457200" indent="-457200">
              <a:buAutoNum type="arabicPeriod"/>
            </a:pPr>
            <a:r>
              <a:rPr lang="en-US" sz="2000" dirty="0" smtClean="0"/>
              <a:t>Miner</a:t>
            </a:r>
          </a:p>
          <a:p>
            <a:pPr marL="457200" indent="-457200">
              <a:buAutoNum type="arabicPeriod"/>
            </a:pPr>
            <a:r>
              <a:rPr lang="en-US" sz="2000" dirty="0" smtClean="0"/>
              <a:t>Builder</a:t>
            </a:r>
          </a:p>
          <a:p>
            <a:pPr marL="457200" indent="-457200">
              <a:buAutoNum type="arabicPeriod"/>
            </a:pPr>
            <a:r>
              <a:rPr lang="en-US" sz="2000" dirty="0" smtClean="0"/>
              <a:t>Pilot</a:t>
            </a:r>
          </a:p>
          <a:p>
            <a:pPr marL="457200" indent="-457200">
              <a:buAutoNum type="arabicPeriod"/>
            </a:pPr>
            <a:r>
              <a:rPr lang="en-US" sz="2000" dirty="0" smtClean="0"/>
              <a:t>Driver</a:t>
            </a:r>
          </a:p>
          <a:p>
            <a:pPr marL="457200" indent="-457200">
              <a:buAutoNum type="arabicPeriod"/>
            </a:pPr>
            <a:r>
              <a:rPr lang="en-US" sz="2000" dirty="0" smtClean="0"/>
              <a:t>Forester</a:t>
            </a:r>
          </a:p>
          <a:p>
            <a:pPr marL="457200" indent="-457200">
              <a:buAutoNum type="arabicPeriod"/>
            </a:pPr>
            <a:r>
              <a:rPr lang="en-US" sz="2000" dirty="0" smtClean="0"/>
              <a:t>Police man</a:t>
            </a:r>
          </a:p>
          <a:p>
            <a:r>
              <a:rPr lang="en-US" sz="2400" dirty="0"/>
              <a:t>I want to give my list of the most dangerous </a:t>
            </a:r>
            <a:r>
              <a:rPr lang="en-US" sz="2400" dirty="0" smtClean="0"/>
              <a:t>jobs…</a:t>
            </a:r>
          </a:p>
          <a:p>
            <a:pPr marL="457200" indent="-457200">
              <a:buAutoNum type="arabicPeriod"/>
            </a:pPr>
            <a:endParaRPr lang="en-US"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700808"/>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941168"/>
            <a:ext cx="2602922" cy="166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455" y="5006077"/>
            <a:ext cx="2125072" cy="159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5154766"/>
            <a:ext cx="1447120" cy="144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5205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473284"/>
            <a:ext cx="3168352"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Firefighters</a:t>
            </a:r>
            <a:endParaRPr lang="uk-UA" sz="3600"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735" y="1365930"/>
            <a:ext cx="4480497"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12148" y="3886210"/>
            <a:ext cx="5472608" cy="2862322"/>
          </a:xfrm>
          <a:prstGeom prst="rect">
            <a:avLst/>
          </a:prstGeom>
        </p:spPr>
        <p:txBody>
          <a:bodyPr wrap="square">
            <a:spAutoFit/>
          </a:bodyPr>
          <a:lstStyle/>
          <a:p>
            <a:r>
              <a:rPr lang="en-US" sz="2000" b="1" dirty="0">
                <a:effectLst>
                  <a:outerShdw blurRad="38100" dist="38100" dir="2700000" algn="tl">
                    <a:srgbClr val="000000">
                      <a:alpha val="43137"/>
                    </a:srgbClr>
                  </a:outerShdw>
                </a:effectLst>
              </a:rPr>
              <a:t>Risk of work</a:t>
            </a:r>
            <a:r>
              <a:rPr lang="en-US" sz="2000" b="1" dirty="0" smtClean="0">
                <a:effectLst>
                  <a:outerShdw blurRad="38100" dist="38100" dir="2700000" algn="tl">
                    <a:srgbClr val="000000">
                      <a:alpha val="43137"/>
                    </a:srgbClr>
                  </a:outerShdw>
                </a:effectLst>
              </a:rPr>
              <a:t>:</a:t>
            </a:r>
          </a:p>
          <a:p>
            <a:r>
              <a:rPr lang="en-US" sz="2000" b="1" dirty="0" smtClean="0">
                <a:effectLst>
                  <a:outerShdw blurRad="38100" dist="38100" dir="2700000" algn="tl">
                    <a:srgbClr val="000000">
                      <a:alpha val="43137"/>
                    </a:srgbClr>
                  </a:outerShdw>
                </a:effectLst>
              </a:rPr>
              <a:t>Three categories</a:t>
            </a:r>
            <a:r>
              <a:rPr lang="ru-RU" sz="2000" b="1" dirty="0" smtClean="0">
                <a:effectLst>
                  <a:outerShdw blurRad="38100" dist="38100" dir="2700000" algn="tl">
                    <a:srgbClr val="000000">
                      <a:alpha val="43137"/>
                    </a:srgbClr>
                  </a:outerShdw>
                </a:effectLst>
              </a:rPr>
              <a:t>:</a:t>
            </a:r>
            <a:endParaRPr lang="en-US" sz="2000" b="1" dirty="0" smtClean="0">
              <a:effectLst>
                <a:outerShdw blurRad="38100" dist="38100" dir="2700000" algn="tl">
                  <a:srgbClr val="000000">
                    <a:alpha val="43137"/>
                  </a:srgbClr>
                </a:outerShdw>
              </a:effectLst>
            </a:endParaRPr>
          </a:p>
          <a:p>
            <a:r>
              <a:rPr lang="en-US" sz="2000" b="1" dirty="0">
                <a:effectLst>
                  <a:outerShdw blurRad="38100" dist="38100" dir="2700000" algn="tl">
                    <a:srgbClr val="000000">
                      <a:alpha val="43137"/>
                    </a:srgbClr>
                  </a:outerShdw>
                </a:effectLst>
              </a:rPr>
              <a:t>1) physical</a:t>
            </a:r>
            <a:endParaRPr lang="en-US" sz="2000" b="1" dirty="0" smtClean="0">
              <a:effectLst>
                <a:outerShdw blurRad="38100" dist="38100" dir="2700000" algn="tl">
                  <a:srgbClr val="000000">
                    <a:alpha val="43137"/>
                  </a:srgbClr>
                </a:outerShdw>
              </a:effectLst>
            </a:endParaRPr>
          </a:p>
          <a:p>
            <a:r>
              <a:rPr lang="en-US" sz="2000" b="1" dirty="0">
                <a:effectLst>
                  <a:outerShdw blurRad="38100" dist="38100" dir="2700000" algn="tl">
                    <a:srgbClr val="000000">
                      <a:alpha val="43137"/>
                    </a:srgbClr>
                  </a:outerShdw>
                </a:effectLst>
              </a:rPr>
              <a:t>2) chemical</a:t>
            </a:r>
            <a:endParaRPr lang="en-US" sz="2000" b="1" dirty="0" smtClean="0">
              <a:effectLst>
                <a:outerShdw blurRad="38100" dist="38100" dir="2700000" algn="tl">
                  <a:srgbClr val="000000">
                    <a:alpha val="43137"/>
                  </a:srgbClr>
                </a:outerShdw>
              </a:effectLst>
            </a:endParaRPr>
          </a:p>
          <a:p>
            <a:r>
              <a:rPr lang="en-US" sz="2000" b="1" dirty="0">
                <a:effectLst>
                  <a:outerShdw blurRad="38100" dist="38100" dir="2700000" algn="tl">
                    <a:srgbClr val="000000">
                      <a:alpha val="43137"/>
                    </a:srgbClr>
                  </a:outerShdw>
                </a:effectLst>
              </a:rPr>
              <a:t>3) </a:t>
            </a:r>
            <a:r>
              <a:rPr lang="en-US" sz="2000" b="1" dirty="0" smtClean="0">
                <a:effectLst>
                  <a:outerShdw blurRad="38100" dist="38100" dir="2700000" algn="tl">
                    <a:srgbClr val="000000">
                      <a:alpha val="43137"/>
                    </a:srgbClr>
                  </a:outerShdw>
                </a:effectLst>
              </a:rPr>
              <a:t>Psychological</a:t>
            </a:r>
          </a:p>
          <a:p>
            <a:r>
              <a:rPr lang="en-US" sz="2000" b="1" dirty="0">
                <a:effectLst>
                  <a:outerShdw blurRad="38100" dist="38100" dir="2700000" algn="tl">
                    <a:srgbClr val="000000">
                      <a:alpha val="43137"/>
                    </a:srgbClr>
                  </a:outerShdw>
                </a:effectLst>
              </a:rPr>
              <a:t>According to experts, the most dangerous profession for mental health - a trade firefighter</a:t>
            </a:r>
            <a:endParaRPr lang="ru-RU" sz="2000" b="1" dirty="0" smtClean="0">
              <a:effectLst>
                <a:outerShdw blurRad="38100" dist="38100" dir="2700000" algn="tl">
                  <a:srgbClr val="000000">
                    <a:alpha val="43137"/>
                  </a:srgbClr>
                </a:outerShdw>
              </a:effectLst>
            </a:endParaRPr>
          </a:p>
          <a:p>
            <a:endParaRPr lang="uk-UA"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19467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04664"/>
            <a:ext cx="3888432" cy="646331"/>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rPr>
              <a:t>Police Officers</a:t>
            </a:r>
            <a:endParaRPr lang="uk-UA" sz="3600" b="1"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19" y="1132006"/>
            <a:ext cx="4482425" cy="263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516155"/>
            <a:ext cx="3619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51520" y="3766035"/>
            <a:ext cx="6960393" cy="1200329"/>
          </a:xfrm>
          <a:prstGeom prst="rect">
            <a:avLst/>
          </a:prstGeom>
        </p:spPr>
        <p:txBody>
          <a:bodyPr wrap="square">
            <a:spAutoFit/>
          </a:bodyPr>
          <a:lstStyle/>
          <a:p>
            <a:r>
              <a:rPr lang="en-US" b="1" dirty="0">
                <a:effectLst>
                  <a:outerShdw blurRad="38100" dist="38100" dir="2700000" algn="tl">
                    <a:srgbClr val="000000">
                      <a:alpha val="43137"/>
                    </a:srgbClr>
                  </a:outerShdw>
                </a:effectLst>
              </a:rPr>
              <a:t>Unfortunately they are probably not the most popular public servants in many parts of the world, and yes, corruption is real…but some people really do put their lives on the line for others.</a:t>
            </a:r>
            <a:endParaRPr lang="uk-UA" b="1" dirty="0">
              <a:effectLst>
                <a:outerShdw blurRad="38100" dist="38100" dir="2700000" algn="tl">
                  <a:srgbClr val="000000">
                    <a:alpha val="43137"/>
                  </a:srgbClr>
                </a:outerShdw>
              </a:effectLst>
            </a:endParaRPr>
          </a:p>
        </p:txBody>
      </p:sp>
      <p:sp>
        <p:nvSpPr>
          <p:cNvPr id="5" name="Прямоугольник 4"/>
          <p:cNvSpPr/>
          <p:nvPr/>
        </p:nvSpPr>
        <p:spPr>
          <a:xfrm>
            <a:off x="251520" y="4987438"/>
            <a:ext cx="2052165" cy="1200329"/>
          </a:xfrm>
          <a:prstGeom prst="rect">
            <a:avLst/>
          </a:prstGeom>
        </p:spPr>
        <p:txBody>
          <a:bodyPr wrap="none">
            <a:spAutoFit/>
          </a:bodyPr>
          <a:lstStyle/>
          <a:p>
            <a:r>
              <a:rPr lang="en-US" b="1" dirty="0">
                <a:effectLst>
                  <a:outerShdw blurRad="38100" dist="38100" dir="2700000" algn="tl">
                    <a:srgbClr val="000000">
                      <a:alpha val="43137"/>
                    </a:srgbClr>
                  </a:outerShdw>
                </a:effectLst>
              </a:rPr>
              <a:t>Risk of work</a:t>
            </a:r>
            <a:r>
              <a:rPr lang="en-US" b="1" dirty="0" smtClean="0">
                <a:effectLst>
                  <a:outerShdw blurRad="38100" dist="38100" dir="2700000" algn="tl">
                    <a:srgbClr val="000000">
                      <a:alpha val="43137"/>
                    </a:srgbClr>
                  </a:outerShdw>
                </a:effectLst>
              </a:rPr>
              <a:t>:</a:t>
            </a:r>
          </a:p>
          <a:p>
            <a:r>
              <a:rPr lang="en-US" b="1" dirty="0">
                <a:effectLst>
                  <a:outerShdw blurRad="38100" dist="38100" dir="2700000" algn="tl">
                    <a:srgbClr val="000000">
                      <a:alpha val="43137"/>
                    </a:srgbClr>
                  </a:outerShdw>
                </a:effectLst>
              </a:rPr>
              <a:t>1) </a:t>
            </a:r>
            <a:r>
              <a:rPr lang="en-US" b="1" dirty="0" smtClean="0">
                <a:effectLst>
                  <a:outerShdw blurRad="38100" dist="38100" dir="2700000" algn="tl">
                    <a:srgbClr val="000000">
                      <a:alpha val="43137"/>
                    </a:srgbClr>
                  </a:outerShdw>
                </a:effectLst>
              </a:rPr>
              <a:t>Physical</a:t>
            </a:r>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2</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Psychological</a:t>
            </a:r>
          </a:p>
          <a:p>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76272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16632"/>
            <a:ext cx="4355976" cy="923330"/>
          </a:xfrm>
          <a:prstGeom prst="rect">
            <a:avLst/>
          </a:prstGeom>
        </p:spPr>
        <p:txBody>
          <a:bodyPr wrap="square">
            <a:spAutoFit/>
          </a:bodyPr>
          <a:lstStyle/>
          <a:p>
            <a:endParaRPr lang="en-US" dirty="0"/>
          </a:p>
          <a:p>
            <a:pPr algn="ctr"/>
            <a:r>
              <a:rPr lang="en-US" sz="3600" b="1" dirty="0" smtClean="0">
                <a:effectLst>
                  <a:outerShdw blurRad="38100" dist="38100" dir="2700000" algn="tl">
                    <a:srgbClr val="000000">
                      <a:alpha val="43137"/>
                    </a:srgbClr>
                  </a:outerShdw>
                </a:effectLst>
              </a:rPr>
              <a:t>Miner</a:t>
            </a:r>
            <a:endParaRPr lang="uk-UA" sz="3600" b="1"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663" y="1196752"/>
            <a:ext cx="4712185" cy="265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611559" y="4211796"/>
            <a:ext cx="6488058" cy="1754326"/>
          </a:xfrm>
          <a:prstGeom prst="rect">
            <a:avLst/>
          </a:prstGeom>
        </p:spPr>
        <p:txBody>
          <a:bodyPr wrap="none">
            <a:spAutoFit/>
          </a:bodyPr>
          <a:lstStyle/>
          <a:p>
            <a:r>
              <a:rPr lang="en-US" b="1" dirty="0" smtClean="0">
                <a:effectLst>
                  <a:outerShdw blurRad="38100" dist="38100" dir="2700000" algn="tl">
                    <a:srgbClr val="000000">
                      <a:alpha val="43137"/>
                    </a:srgbClr>
                  </a:outerShdw>
                </a:effectLst>
              </a:rPr>
              <a:t>Risk </a:t>
            </a:r>
            <a:r>
              <a:rPr lang="en-US" b="1" dirty="0">
                <a:effectLst>
                  <a:outerShdw blurRad="38100" dist="38100" dir="2700000" algn="tl">
                    <a:srgbClr val="000000">
                      <a:alpha val="43137"/>
                    </a:srgbClr>
                  </a:outerShdw>
                </a:effectLst>
              </a:rPr>
              <a:t>of work</a:t>
            </a:r>
            <a:r>
              <a:rPr lang="en-US" b="1" dirty="0" smtClean="0">
                <a:effectLst>
                  <a:outerShdw blurRad="38100" dist="38100" dir="2700000" algn="tl">
                    <a:srgbClr val="000000">
                      <a:alpha val="43137"/>
                    </a:srgbClr>
                  </a:outerShdw>
                </a:effectLst>
              </a:rPr>
              <a:t>:</a:t>
            </a:r>
          </a:p>
          <a:p>
            <a:pPr marL="342900" indent="-342900">
              <a:buAutoNum type="arabicParenR"/>
            </a:pPr>
            <a:r>
              <a:rPr lang="en-US" b="1" dirty="0" smtClean="0">
                <a:effectLst>
                  <a:outerShdw blurRad="38100" dist="38100" dir="2700000" algn="tl">
                    <a:srgbClr val="000000">
                      <a:alpha val="43137"/>
                    </a:srgbClr>
                  </a:outerShdw>
                </a:effectLst>
              </a:rPr>
              <a:t>Many </a:t>
            </a:r>
            <a:r>
              <a:rPr lang="en-US" b="1" dirty="0">
                <a:effectLst>
                  <a:outerShdw blurRad="38100" dist="38100" dir="2700000" algn="tl">
                    <a:srgbClr val="000000">
                      <a:alpha val="43137"/>
                    </a:srgbClr>
                  </a:outerShdw>
                </a:effectLst>
              </a:rPr>
              <a:t>years of work=poor </a:t>
            </a:r>
            <a:r>
              <a:rPr lang="en-US" b="1" dirty="0" smtClean="0">
                <a:effectLst>
                  <a:outerShdw blurRad="38100" dist="38100" dir="2700000" algn="tl">
                    <a:srgbClr val="000000">
                      <a:alpha val="43137"/>
                    </a:srgbClr>
                  </a:outerShdw>
                </a:effectLst>
              </a:rPr>
              <a:t>health</a:t>
            </a:r>
          </a:p>
          <a:p>
            <a:pPr marL="342900" indent="-342900">
              <a:buAutoNum type="arabicParenR"/>
            </a:pPr>
            <a:r>
              <a:rPr lang="en-US" b="1" dirty="0"/>
              <a:t>Collapses in mines= Death or severe </a:t>
            </a:r>
            <a:r>
              <a:rPr lang="en-US" b="1" dirty="0" smtClean="0"/>
              <a:t>injuries</a:t>
            </a:r>
          </a:p>
          <a:p>
            <a:pPr marL="342900" indent="-342900">
              <a:buAutoNum type="arabicParenR"/>
            </a:pPr>
            <a:r>
              <a:rPr lang="en-US" b="1" dirty="0"/>
              <a:t>Psychological</a:t>
            </a:r>
          </a:p>
          <a:p>
            <a:endParaRPr lang="en-US" b="1" dirty="0" smtClean="0"/>
          </a:p>
          <a:p>
            <a:r>
              <a:rPr lang="en-US" b="1" dirty="0"/>
              <a:t>P.S. Very small salary which does not correspond to risk</a:t>
            </a:r>
            <a:endParaRPr lang="uk-UA" b="1" dirty="0"/>
          </a:p>
        </p:txBody>
      </p:sp>
    </p:spTree>
    <p:extLst>
      <p:ext uri="{BB962C8B-B14F-4D97-AF65-F5344CB8AC3E}">
        <p14:creationId xmlns:p14="http://schemas.microsoft.com/office/powerpoint/2010/main" val="26958643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8711" y="404664"/>
            <a:ext cx="2971712" cy="646331"/>
          </a:xfrm>
          <a:prstGeom prst="rect">
            <a:avLst/>
          </a:prstGeom>
        </p:spPr>
        <p:txBody>
          <a:bodyPr wrap="none">
            <a:spAutoFit/>
          </a:bodyPr>
          <a:lstStyle/>
          <a:p>
            <a:pPr algn="ctr"/>
            <a:r>
              <a:rPr lang="en-US" sz="3600" b="1" dirty="0">
                <a:effectLst>
                  <a:outerShdw blurRad="38100" dist="38100" dir="2700000" algn="tl">
                    <a:srgbClr val="000000">
                      <a:alpha val="43137"/>
                    </a:srgbClr>
                  </a:outerShdw>
                </a:effectLst>
              </a:rPr>
              <a:t>Lumberjack</a:t>
            </a:r>
            <a:endParaRPr lang="uk-UA" sz="3600" b="1"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289" y="1223040"/>
            <a:ext cx="499255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95536" y="4293096"/>
            <a:ext cx="7128792" cy="2308324"/>
          </a:xfrm>
          <a:prstGeom prst="rect">
            <a:avLst/>
          </a:prstGeom>
        </p:spPr>
        <p:txBody>
          <a:bodyPr wrap="square">
            <a:spAutoFit/>
          </a:bodyPr>
          <a:lstStyle/>
          <a:p>
            <a:r>
              <a:rPr lang="en-US" b="1" dirty="0"/>
              <a:t>Along with deep sea fishing, the logging industry is a long time source of workplace danger. Big trees, sharp saws, and hard hours are not a good mix</a:t>
            </a:r>
            <a:r>
              <a:rPr lang="en-US" b="1" dirty="0" smtClean="0"/>
              <a:t>.</a:t>
            </a:r>
          </a:p>
          <a:p>
            <a:r>
              <a:rPr lang="en-US" b="1" dirty="0"/>
              <a:t>Risk of work</a:t>
            </a:r>
            <a:r>
              <a:rPr lang="en-US" b="1" dirty="0" smtClean="0"/>
              <a:t>:</a:t>
            </a:r>
          </a:p>
          <a:p>
            <a:r>
              <a:rPr lang="en-US" b="1" dirty="0" smtClean="0"/>
              <a:t>1</a:t>
            </a:r>
            <a:r>
              <a:rPr lang="en-US" b="1" dirty="0"/>
              <a:t>) Physical</a:t>
            </a:r>
          </a:p>
          <a:p>
            <a:r>
              <a:rPr lang="en-US" b="1" dirty="0"/>
              <a:t>2) Psychological</a:t>
            </a:r>
          </a:p>
          <a:p>
            <a:endParaRPr lang="en-US" b="1" dirty="0" smtClean="0"/>
          </a:p>
          <a:p>
            <a:endParaRPr lang="uk-UA" b="1" dirty="0"/>
          </a:p>
        </p:txBody>
      </p:sp>
    </p:spTree>
    <p:extLst>
      <p:ext uri="{BB962C8B-B14F-4D97-AF65-F5344CB8AC3E}">
        <p14:creationId xmlns:p14="http://schemas.microsoft.com/office/powerpoint/2010/main" val="26895958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07904" y="332656"/>
            <a:ext cx="1738361" cy="646331"/>
          </a:xfrm>
          <a:prstGeom prst="rect">
            <a:avLst/>
          </a:prstGeom>
        </p:spPr>
        <p:txBody>
          <a:bodyPr wrap="none">
            <a:spAutoFit/>
          </a:bodyPr>
          <a:lstStyle/>
          <a:p>
            <a:r>
              <a:rPr lang="en-US" sz="3600" b="1" dirty="0" smtClean="0">
                <a:effectLst>
                  <a:outerShdw blurRad="38100" dist="38100" dir="2700000" algn="tl">
                    <a:srgbClr val="000000">
                      <a:alpha val="43137"/>
                    </a:srgbClr>
                  </a:outerShdw>
                </a:effectLst>
              </a:rPr>
              <a:t>Sapper</a:t>
            </a:r>
            <a:endParaRPr lang="uk-UA" sz="3600" b="1"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859" y="1219200"/>
            <a:ext cx="4588449" cy="343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79512" y="4941167"/>
            <a:ext cx="6120680" cy="1754326"/>
          </a:xfrm>
          <a:prstGeom prst="rect">
            <a:avLst/>
          </a:prstGeom>
        </p:spPr>
        <p:txBody>
          <a:bodyPr wrap="square">
            <a:spAutoFit/>
          </a:bodyPr>
          <a:lstStyle/>
          <a:p>
            <a:r>
              <a:rPr lang="en-US" b="1" dirty="0">
                <a:effectLst>
                  <a:outerShdw blurRad="38100" dist="38100" dir="2700000" algn="tl">
                    <a:srgbClr val="000000">
                      <a:alpha val="43137"/>
                    </a:srgbClr>
                  </a:outerShdw>
                </a:effectLst>
              </a:rPr>
              <a:t>In the period from 1996 to 2002 during demining activities have killed more than 500 people</a:t>
            </a:r>
            <a:r>
              <a:rPr lang="en-US" b="1" dirty="0" smtClean="0">
                <a:effectLst>
                  <a:outerShdw blurRad="38100" dist="38100" dir="2700000" algn="tl">
                    <a:srgbClr val="000000">
                      <a:alpha val="43137"/>
                    </a:srgbClr>
                  </a:outerShdw>
                </a:effectLst>
              </a:rPr>
              <a:t>.</a:t>
            </a:r>
          </a:p>
          <a:p>
            <a:r>
              <a:rPr lang="en-US" b="1" dirty="0">
                <a:effectLst>
                  <a:outerShdw blurRad="38100" dist="38100" dir="2700000" algn="tl">
                    <a:srgbClr val="000000">
                      <a:alpha val="43137"/>
                    </a:srgbClr>
                  </a:outerShdw>
                </a:effectLst>
              </a:rPr>
              <a:t>Risk of work:</a:t>
            </a:r>
          </a:p>
          <a:p>
            <a:r>
              <a:rPr lang="en-US" b="1" dirty="0">
                <a:effectLst>
                  <a:outerShdw blurRad="38100" dist="38100" dir="2700000" algn="tl">
                    <a:srgbClr val="000000">
                      <a:alpha val="43137"/>
                    </a:srgbClr>
                  </a:outerShdw>
                </a:effectLst>
              </a:rPr>
              <a:t>1) Physical</a:t>
            </a:r>
          </a:p>
          <a:p>
            <a:r>
              <a:rPr lang="en-US" b="1" dirty="0">
                <a:effectLst>
                  <a:outerShdw blurRad="38100" dist="38100" dir="2700000" algn="tl">
                    <a:srgbClr val="000000">
                      <a:alpha val="43137"/>
                    </a:srgbClr>
                  </a:outerShdw>
                </a:effectLst>
              </a:rPr>
              <a:t>2) Psychological</a:t>
            </a:r>
          </a:p>
          <a:p>
            <a:endParaRPr lang="uk-U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37428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827604"/>
            <a:ext cx="6192688" cy="830997"/>
          </a:xfrm>
          <a:prstGeom prst="rect">
            <a:avLst/>
          </a:prstGeom>
        </p:spPr>
        <p:txBody>
          <a:bodyPr wrap="square">
            <a:spAutoFit/>
          </a:bodyPr>
          <a:lstStyle/>
          <a:p>
            <a:pPr algn="ctr"/>
            <a:r>
              <a:rPr lang="en-US" sz="2400" b="1" dirty="0"/>
              <a:t>Also at the end I want to provide a list of the most </a:t>
            </a:r>
            <a:r>
              <a:rPr lang="en-US" sz="2400" b="1" dirty="0" smtClean="0"/>
              <a:t>calmest profession.</a:t>
            </a:r>
            <a:endParaRPr lang="uk-UA" sz="2400" b="1" dirty="0"/>
          </a:p>
        </p:txBody>
      </p:sp>
      <p:sp>
        <p:nvSpPr>
          <p:cNvPr id="3" name="Прямоугольник 2"/>
          <p:cNvSpPr/>
          <p:nvPr/>
        </p:nvSpPr>
        <p:spPr>
          <a:xfrm>
            <a:off x="539552" y="1658601"/>
            <a:ext cx="5526360" cy="4247317"/>
          </a:xfrm>
          <a:prstGeom prst="rect">
            <a:avLst/>
          </a:prstGeom>
        </p:spPr>
        <p:txBody>
          <a:bodyPr wrap="square">
            <a:spAutoFit/>
          </a:bodyPr>
          <a:lstStyle/>
          <a:p>
            <a:r>
              <a:rPr lang="en-US" dirty="0"/>
              <a:t>Web-programmer (100%) </a:t>
            </a:r>
            <a:endParaRPr lang="en-US" dirty="0" smtClean="0"/>
          </a:p>
          <a:p>
            <a:r>
              <a:rPr lang="en-US" dirty="0" smtClean="0"/>
              <a:t>Makeup </a:t>
            </a:r>
            <a:r>
              <a:rPr lang="en-US" dirty="0"/>
              <a:t>artist (100%) </a:t>
            </a:r>
            <a:endParaRPr lang="en-US" dirty="0" smtClean="0"/>
          </a:p>
          <a:p>
            <a:r>
              <a:rPr lang="en-US" dirty="0" smtClean="0"/>
              <a:t>Cultural </a:t>
            </a:r>
            <a:r>
              <a:rPr lang="en-US" dirty="0"/>
              <a:t>studies (100%) </a:t>
            </a:r>
            <a:endParaRPr lang="en-US" dirty="0" smtClean="0"/>
          </a:p>
          <a:p>
            <a:r>
              <a:rPr lang="en-US" dirty="0" smtClean="0"/>
              <a:t>Repairer-</a:t>
            </a:r>
            <a:r>
              <a:rPr lang="en-US" dirty="0"/>
              <a:t>(100%) </a:t>
            </a:r>
            <a:endParaRPr lang="en-US" dirty="0" smtClean="0"/>
          </a:p>
          <a:p>
            <a:r>
              <a:rPr lang="en-US" dirty="0" smtClean="0"/>
              <a:t>Finance </a:t>
            </a:r>
            <a:r>
              <a:rPr lang="en-US" dirty="0"/>
              <a:t>Manager (100%) </a:t>
            </a:r>
            <a:endParaRPr lang="en-US" dirty="0" smtClean="0"/>
          </a:p>
          <a:p>
            <a:r>
              <a:rPr lang="en-US" dirty="0" smtClean="0"/>
              <a:t>Baker </a:t>
            </a:r>
            <a:r>
              <a:rPr lang="en-US" dirty="0"/>
              <a:t>(60%) </a:t>
            </a:r>
            <a:endParaRPr lang="en-US" dirty="0" smtClean="0"/>
          </a:p>
          <a:p>
            <a:r>
              <a:rPr lang="en-US" dirty="0" smtClean="0"/>
              <a:t>Masseur </a:t>
            </a:r>
            <a:r>
              <a:rPr lang="en-US" dirty="0"/>
              <a:t>(50</a:t>
            </a:r>
            <a:r>
              <a:rPr lang="en-US" dirty="0" smtClean="0"/>
              <a:t>%)</a:t>
            </a:r>
          </a:p>
          <a:p>
            <a:r>
              <a:rPr lang="en-US" dirty="0" smtClean="0"/>
              <a:t> </a:t>
            </a:r>
            <a:r>
              <a:rPr lang="en-US" dirty="0"/>
              <a:t>Librarian (34%) </a:t>
            </a:r>
            <a:endParaRPr lang="en-US" dirty="0" smtClean="0"/>
          </a:p>
          <a:p>
            <a:r>
              <a:rPr lang="en-US" dirty="0" smtClean="0"/>
              <a:t>Hairdresser </a:t>
            </a:r>
            <a:r>
              <a:rPr lang="en-US" dirty="0"/>
              <a:t>(33%) </a:t>
            </a:r>
            <a:endParaRPr lang="en-US" dirty="0" smtClean="0"/>
          </a:p>
          <a:p>
            <a:r>
              <a:rPr lang="en-US" dirty="0" smtClean="0"/>
              <a:t>Seamstress </a:t>
            </a:r>
            <a:r>
              <a:rPr lang="en-US" dirty="0"/>
              <a:t>(29%) </a:t>
            </a:r>
            <a:endParaRPr lang="en-US" dirty="0" smtClean="0"/>
          </a:p>
          <a:p>
            <a:r>
              <a:rPr lang="en-US" dirty="0" smtClean="0"/>
              <a:t>Cook </a:t>
            </a:r>
            <a:r>
              <a:rPr lang="en-US" dirty="0"/>
              <a:t>(28</a:t>
            </a:r>
            <a:r>
              <a:rPr lang="en-US" dirty="0" smtClean="0"/>
              <a:t>%)</a:t>
            </a:r>
          </a:p>
          <a:p>
            <a:r>
              <a:rPr lang="en-US" dirty="0" smtClean="0"/>
              <a:t>An </a:t>
            </a:r>
            <a:r>
              <a:rPr lang="en-US" dirty="0"/>
              <a:t>auto mechanic (25%) </a:t>
            </a:r>
            <a:endParaRPr lang="en-US" dirty="0" smtClean="0"/>
          </a:p>
          <a:p>
            <a:r>
              <a:rPr lang="en-US" dirty="0" smtClean="0"/>
              <a:t>Electricians </a:t>
            </a:r>
            <a:r>
              <a:rPr lang="en-US" dirty="0"/>
              <a:t>(22</a:t>
            </a:r>
            <a:r>
              <a:rPr lang="en-US" dirty="0" smtClean="0"/>
              <a:t>%)</a:t>
            </a:r>
          </a:p>
          <a:p>
            <a:r>
              <a:rPr lang="en-US" dirty="0" smtClean="0"/>
              <a:t> </a:t>
            </a:r>
            <a:r>
              <a:rPr lang="en-US" dirty="0"/>
              <a:t>Confectioner (20%) </a:t>
            </a:r>
            <a:endParaRPr lang="en-US" dirty="0" smtClean="0"/>
          </a:p>
          <a:p>
            <a:r>
              <a:rPr lang="en-US" dirty="0" smtClean="0"/>
              <a:t>The </a:t>
            </a:r>
            <a:r>
              <a:rPr lang="en-US" dirty="0"/>
              <a:t>Economist (17%)</a:t>
            </a:r>
            <a:endParaRPr lang="uk-UA"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844824"/>
            <a:ext cx="2121091" cy="141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608" y="1988840"/>
            <a:ext cx="1559980" cy="2337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4455" y="3501008"/>
            <a:ext cx="1492563" cy="99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2591" y="4653136"/>
            <a:ext cx="1923321" cy="1283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8183" y="4653136"/>
            <a:ext cx="1492851" cy="197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865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a:t>Thank you for your attention! </a:t>
            </a:r>
            <a:endParaRPr lang="uk-UA" dirty="0"/>
          </a:p>
        </p:txBody>
      </p:sp>
      <p:sp>
        <p:nvSpPr>
          <p:cNvPr id="3" name="Подзаголовок 2"/>
          <p:cNvSpPr>
            <a:spLocks noGrp="1"/>
          </p:cNvSpPr>
          <p:nvPr>
            <p:ph type="subTitle" idx="1"/>
          </p:nvPr>
        </p:nvSpPr>
        <p:spPr/>
        <p:txBody>
          <a:bodyPr/>
          <a:lstStyle/>
          <a:p>
            <a:r>
              <a:rPr lang="en-US" dirty="0"/>
              <a:t>Made by Bonk </a:t>
            </a:r>
            <a:r>
              <a:rPr lang="en-US" dirty="0" err="1"/>
              <a:t>Veronika</a:t>
            </a:r>
            <a:endParaRPr lang="en-US" dirty="0"/>
          </a:p>
          <a:p>
            <a:endParaRPr lang="uk-UA" dirty="0"/>
          </a:p>
        </p:txBody>
      </p:sp>
    </p:spTree>
    <p:extLst>
      <p:ext uri="{BB962C8B-B14F-4D97-AF65-F5344CB8AC3E}">
        <p14:creationId xmlns:p14="http://schemas.microsoft.com/office/powerpoint/2010/main" val="34987079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Kilter">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TC101859865[[fn=Порядок]]</Template>
  <TotalTime>165</TotalTime>
  <Words>354</Words>
  <Application>Microsoft Office PowerPoint</Application>
  <PresentationFormat>Экран (4:3)</PresentationFormat>
  <Paragraphs>59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Kilter</vt:lpstr>
      <vt:lpstr>The most dangerous jobs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most dangerous jobs </dc:title>
  <dc:creator>HP</dc:creator>
  <cp:lastModifiedBy>HP</cp:lastModifiedBy>
  <cp:revision>13</cp:revision>
  <dcterms:created xsi:type="dcterms:W3CDTF">2014-04-21T16:12:34Z</dcterms:created>
  <dcterms:modified xsi:type="dcterms:W3CDTF">2014-04-21T19:11:42Z</dcterms:modified>
</cp:coreProperties>
</file>