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647" autoAdjust="0"/>
    <p:restoredTop sz="94660"/>
  </p:normalViewPr>
  <p:slideViewPr>
    <p:cSldViewPr>
      <p:cViewPr varScale="1">
        <p:scale>
          <a:sx n="68" d="100"/>
          <a:sy n="68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12/13/2012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ПРЕЗЕНТАЦІЯ</a:t>
            </a:r>
            <a:endParaRPr lang="ru-RU" sz="5400" i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8229600" cy="4525963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правознавства</a:t>
            </a:r>
            <a:endParaRPr lang="ru-RU" sz="28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3500" b="1" i="1" dirty="0" err="1" smtClean="0">
                <a:latin typeface="Times New Roman" pitchFamily="18" charset="0"/>
              </a:rPr>
              <a:t>Органи</a:t>
            </a:r>
            <a:r>
              <a:rPr lang="ru-RU" sz="3500" b="1" i="1" dirty="0" smtClean="0">
                <a:latin typeface="Times New Roman" pitchFamily="18" charset="0"/>
              </a:rPr>
              <a:t> </a:t>
            </a:r>
            <a:r>
              <a:rPr lang="ru-RU" sz="3500" b="1" i="1" dirty="0" err="1" smtClean="0">
                <a:latin typeface="Times New Roman" pitchFamily="18" charset="0"/>
              </a:rPr>
              <a:t>державної</a:t>
            </a:r>
            <a:r>
              <a:rPr lang="ru-RU" sz="3500" b="1" i="1" dirty="0" smtClean="0">
                <a:latin typeface="Times New Roman" pitchFamily="18" charset="0"/>
              </a:rPr>
              <a:t> </a:t>
            </a:r>
            <a:r>
              <a:rPr lang="ru-RU" sz="3500" b="1" i="1" dirty="0" err="1" smtClean="0">
                <a:latin typeface="Times New Roman" pitchFamily="18" charset="0"/>
              </a:rPr>
              <a:t>влади</a:t>
            </a:r>
            <a:r>
              <a:rPr lang="ru-RU" sz="3500" b="1" i="1" dirty="0" smtClean="0">
                <a:latin typeface="Times New Roman" pitchFamily="18" charset="0"/>
              </a:rPr>
              <a:t> в </a:t>
            </a:r>
            <a:r>
              <a:rPr lang="ru-RU" sz="3500" b="1" i="1" dirty="0" err="1" smtClean="0">
                <a:latin typeface="Times New Roman" pitchFamily="18" charset="0"/>
              </a:rPr>
              <a:t>Україні</a:t>
            </a:r>
            <a:endParaRPr lang="ru-RU" sz="3500" b="1" i="1" dirty="0">
              <a:latin typeface="Times New Roman" pitchFamily="18" charset="0"/>
            </a:endParaRPr>
          </a:p>
          <a:p>
            <a:pPr algn="r">
              <a:lnSpc>
                <a:spcPct val="90000"/>
              </a:lnSpc>
              <a:buFontTx/>
              <a:buNone/>
            </a:pPr>
            <a:r>
              <a:rPr lang="ru-RU" sz="2300" i="1" dirty="0" smtClean="0">
                <a:latin typeface="Times New Roman" pitchFamily="18" charset="0"/>
              </a:rPr>
              <a:t>                                                                    </a:t>
            </a:r>
          </a:p>
          <a:p>
            <a:pPr algn="r">
              <a:lnSpc>
                <a:spcPct val="90000"/>
              </a:lnSpc>
              <a:buFontTx/>
              <a:buNone/>
            </a:pPr>
            <a:endParaRPr lang="ru-RU" sz="2300" i="1" dirty="0" smtClean="0">
              <a:latin typeface="Times New Roman" pitchFamily="18" charset="0"/>
            </a:endParaRPr>
          </a:p>
          <a:p>
            <a:pPr algn="r">
              <a:lnSpc>
                <a:spcPct val="90000"/>
              </a:lnSpc>
              <a:buFontTx/>
              <a:buNone/>
            </a:pPr>
            <a:endParaRPr lang="ru-RU" sz="2300" i="1" dirty="0" smtClean="0">
              <a:latin typeface="Times New Roman" pitchFamily="18" charset="0"/>
            </a:endParaRPr>
          </a:p>
          <a:p>
            <a:pPr algn="r">
              <a:lnSpc>
                <a:spcPct val="90000"/>
              </a:lnSpc>
              <a:buFontTx/>
              <a:buNone/>
            </a:pPr>
            <a:r>
              <a:rPr lang="ru-RU" sz="2300" i="1" dirty="0" smtClean="0">
                <a:latin typeface="Times New Roman" pitchFamily="18" charset="0"/>
              </a:rPr>
              <a:t>  </a:t>
            </a:r>
            <a:endParaRPr lang="ru-RU" sz="2300" i="1" dirty="0" smtClean="0">
              <a:latin typeface="Times New Roman" pitchFamily="18" charset="0"/>
            </a:endParaRPr>
          </a:p>
          <a:p>
            <a:pPr algn="r">
              <a:lnSpc>
                <a:spcPct val="90000"/>
              </a:lnSpc>
              <a:buFontTx/>
              <a:buNone/>
            </a:pPr>
            <a:endParaRPr lang="ru-RU" sz="2300" i="1" dirty="0" smtClean="0">
              <a:latin typeface="Times New Roman" pitchFamily="18" charset="0"/>
            </a:endParaRPr>
          </a:p>
          <a:p>
            <a:pPr algn="r">
              <a:lnSpc>
                <a:spcPct val="90000"/>
              </a:lnSpc>
              <a:buFontTx/>
              <a:buNone/>
            </a:pPr>
            <a:r>
              <a:rPr lang="ru-RU" sz="2300" i="1" dirty="0" err="1" smtClean="0">
                <a:latin typeface="Times New Roman" pitchFamily="18" charset="0"/>
              </a:rPr>
              <a:t>Учениці</a:t>
            </a:r>
            <a:r>
              <a:rPr lang="ru-RU" sz="2300" i="1" dirty="0" smtClean="0">
                <a:latin typeface="Times New Roman" pitchFamily="18" charset="0"/>
              </a:rPr>
              <a:t> </a:t>
            </a:r>
            <a:r>
              <a:rPr lang="ru-RU" sz="2300" i="1" dirty="0" smtClean="0">
                <a:latin typeface="Times New Roman" pitchFamily="18" charset="0"/>
              </a:rPr>
              <a:t>10-А </a:t>
            </a:r>
            <a:r>
              <a:rPr lang="ru-RU" sz="2300" i="1" dirty="0" err="1" smtClean="0">
                <a:latin typeface="Times New Roman" pitchFamily="18" charset="0"/>
              </a:rPr>
              <a:t>класу</a:t>
            </a:r>
            <a:endParaRPr lang="ru-RU" sz="2300" i="1" dirty="0">
              <a:latin typeface="Times New Roman" pitchFamily="18" charset="0"/>
            </a:endParaRPr>
          </a:p>
          <a:p>
            <a:pPr algn="r">
              <a:lnSpc>
                <a:spcPct val="90000"/>
              </a:lnSpc>
              <a:buFontTx/>
              <a:buNone/>
            </a:pPr>
            <a:r>
              <a:rPr lang="ru-RU" sz="2300" i="1" dirty="0" smtClean="0">
                <a:latin typeface="Times New Roman" pitchFamily="18" charset="0"/>
              </a:rPr>
              <a:t>                                                                        СІТ  ЗОШ </a:t>
            </a:r>
            <a:r>
              <a:rPr lang="ru-RU" sz="2300" i="1" dirty="0">
                <a:latin typeface="Times New Roman" pitchFamily="18" charset="0"/>
              </a:rPr>
              <a:t>№61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ru-RU" sz="2300" i="1" dirty="0" err="1" smtClean="0">
                <a:latin typeface="Times New Roman" pitchFamily="18" charset="0"/>
              </a:rPr>
              <a:t>Касторської</a:t>
            </a:r>
            <a:r>
              <a:rPr lang="ru-RU" sz="2300" i="1" dirty="0" smtClean="0">
                <a:latin typeface="Times New Roman" pitchFamily="18" charset="0"/>
              </a:rPr>
              <a:t> </a:t>
            </a:r>
            <a:r>
              <a:rPr lang="ru-RU" sz="2300" i="1" dirty="0" err="1" smtClean="0">
                <a:latin typeface="Times New Roman" pitchFamily="18" charset="0"/>
              </a:rPr>
              <a:t>Сузанни</a:t>
            </a:r>
            <a:endParaRPr lang="ru-RU" sz="2300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 advTm="5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cs typeface="Times New Roman" pitchFamily="18" charset="0"/>
              </a:rPr>
              <a:t>Повноваження Конституційного Суду </a:t>
            </a:r>
            <a:r>
              <a:rPr lang="uk-UA" sz="3200" dirty="0" smtClean="0">
                <a:cs typeface="Times New Roman" pitchFamily="18" charset="0"/>
              </a:rPr>
              <a:t>У</a:t>
            </a:r>
            <a:r>
              <a:rPr lang="uk-UA" sz="3200" dirty="0" smtClean="0">
                <a:cs typeface="Times New Roman" pitchFamily="18" charset="0"/>
              </a:rPr>
              <a:t>країни</a:t>
            </a:r>
            <a:endParaRPr lang="uk-UA" sz="3200" dirty="0"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600" dirty="0" smtClean="0"/>
              <a:t>Вирішення питань про відповідність Конституції України:</a:t>
            </a:r>
          </a:p>
          <a:p>
            <a:pPr>
              <a:buFont typeface="Wingdings" pitchFamily="2" charset="2"/>
              <a:buChar char="Ø"/>
            </a:pPr>
            <a:r>
              <a:rPr lang="uk-UA" sz="2600" dirty="0" smtClean="0"/>
              <a:t>з</a:t>
            </a:r>
            <a:r>
              <a:rPr lang="uk-UA" sz="2600" dirty="0" smtClean="0"/>
              <a:t>аконів та інших правових актів Верховної Ради України</a:t>
            </a:r>
          </a:p>
          <a:p>
            <a:pPr>
              <a:buFont typeface="Wingdings" pitchFamily="2" charset="2"/>
              <a:buChar char="Ø"/>
            </a:pPr>
            <a:r>
              <a:rPr lang="uk-UA" sz="2600" dirty="0" smtClean="0"/>
              <a:t>актів Президента України</a:t>
            </a:r>
          </a:p>
          <a:p>
            <a:pPr>
              <a:buFont typeface="Wingdings" pitchFamily="2" charset="2"/>
              <a:buChar char="Ø"/>
            </a:pPr>
            <a:r>
              <a:rPr lang="uk-UA" sz="2600" dirty="0" smtClean="0"/>
              <a:t>а</a:t>
            </a:r>
            <a:r>
              <a:rPr lang="uk-UA" sz="2600" dirty="0" smtClean="0"/>
              <a:t>ктів  Кабінету Міністрів Украйни</a:t>
            </a:r>
          </a:p>
          <a:p>
            <a:pPr>
              <a:buFont typeface="Wingdings" pitchFamily="2" charset="2"/>
              <a:buChar char="Ø"/>
            </a:pPr>
            <a:r>
              <a:rPr lang="uk-UA" sz="2600" dirty="0" smtClean="0"/>
              <a:t>п</a:t>
            </a:r>
            <a:r>
              <a:rPr lang="uk-UA" sz="2600" dirty="0" smtClean="0"/>
              <a:t>равових актів Верховної Ради Автономної Республіки Крим</a:t>
            </a:r>
          </a:p>
          <a:p>
            <a:pPr>
              <a:buNone/>
            </a:pPr>
            <a:endParaRPr lang="uk-UA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Конституційні функції  прокуратури</a:t>
            </a:r>
            <a:endParaRPr lang="uk-UA" sz="3200" dirty="0"/>
          </a:p>
        </p:txBody>
      </p:sp>
      <p:sp>
        <p:nvSpPr>
          <p:cNvPr id="4" name="Загнутый угол 3"/>
          <p:cNvSpPr/>
          <p:nvPr/>
        </p:nvSpPr>
        <p:spPr>
          <a:xfrm>
            <a:off x="1600200" y="3962400"/>
            <a:ext cx="2133600" cy="2667000"/>
          </a:xfrm>
          <a:prstGeom prst="foldedCorner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endParaRPr lang="uk-UA" sz="1600" dirty="0" smtClean="0">
              <a:solidFill>
                <a:schemeClr val="tx1"/>
              </a:solidFill>
            </a:endParaRPr>
          </a:p>
          <a:p>
            <a:pPr algn="ctr"/>
            <a:endParaRPr lang="uk-UA" sz="1600" dirty="0" smtClean="0">
              <a:solidFill>
                <a:schemeClr val="tx1"/>
              </a:solidFill>
            </a:endParaRPr>
          </a:p>
          <a:p>
            <a:pPr algn="ctr"/>
            <a:r>
              <a:rPr lang="uk-UA" sz="1600" dirty="0" smtClean="0">
                <a:solidFill>
                  <a:schemeClr val="tx1"/>
                </a:solidFill>
              </a:rPr>
              <a:t>Підтримання державного обвинувачення в суді</a:t>
            </a:r>
            <a:endParaRPr lang="uk-UA" sz="1600" dirty="0">
              <a:solidFill>
                <a:schemeClr val="tx1"/>
              </a:solidFill>
            </a:endParaRPr>
          </a:p>
        </p:txBody>
      </p:sp>
      <p:sp>
        <p:nvSpPr>
          <p:cNvPr id="5" name="Загнутый угол 4"/>
          <p:cNvSpPr/>
          <p:nvPr/>
        </p:nvSpPr>
        <p:spPr>
          <a:xfrm>
            <a:off x="5791200" y="3886200"/>
            <a:ext cx="1981200" cy="2667000"/>
          </a:xfrm>
          <a:prstGeom prst="foldedCorner">
            <a:avLst/>
          </a:prstGeom>
          <a:solidFill>
            <a:srgbClr val="FFFFCC"/>
          </a:solidFill>
          <a:ln>
            <a:solidFill>
              <a:schemeClr val="tx1">
                <a:alpha val="9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Представництво інтересів громадянина або держави в суді у випадках, визначених законом</a:t>
            </a:r>
          </a:p>
        </p:txBody>
      </p:sp>
      <p:sp>
        <p:nvSpPr>
          <p:cNvPr id="6" name="Загнутый угол 5"/>
          <p:cNvSpPr/>
          <p:nvPr/>
        </p:nvSpPr>
        <p:spPr>
          <a:xfrm>
            <a:off x="6934200" y="1295400"/>
            <a:ext cx="2209800" cy="2667000"/>
          </a:xfrm>
          <a:prstGeom prst="foldedCorner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Нагляд за додержанням законів органами, які проводять оперативно розшукову діяльність, дізнання, досудове слідство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7" name="Загнутый угол 6"/>
          <p:cNvSpPr/>
          <p:nvPr/>
        </p:nvSpPr>
        <p:spPr>
          <a:xfrm>
            <a:off x="381000" y="1219200"/>
            <a:ext cx="2590800" cy="2895600"/>
          </a:xfrm>
          <a:prstGeom prst="foldedCorner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Нагляд за додержанням законів при виконанні судових рішень у кримінальних справах, й при застосуванні інших заходів примусового характеру, </a:t>
            </a:r>
            <a:r>
              <a:rPr lang="uk-UA" dirty="0" err="1" smtClean="0">
                <a:solidFill>
                  <a:schemeClr val="tx1"/>
                </a:solidFill>
              </a:rPr>
              <a:t>пов</a:t>
            </a:r>
            <a:r>
              <a:rPr lang="en-US" dirty="0" smtClean="0">
                <a:solidFill>
                  <a:schemeClr val="tx1"/>
                </a:solidFill>
              </a:rPr>
              <a:t>’</a:t>
            </a:r>
            <a:r>
              <a:rPr lang="uk-UA" dirty="0" err="1" smtClean="0">
                <a:solidFill>
                  <a:schemeClr val="tx1"/>
                </a:solidFill>
              </a:rPr>
              <a:t>язаних</a:t>
            </a:r>
            <a:r>
              <a:rPr lang="uk-UA" dirty="0" smtClean="0">
                <a:solidFill>
                  <a:schemeClr val="tx1"/>
                </a:solidFill>
              </a:rPr>
              <a:t> з обмеженням особистої свободи громадян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8" name="Загнутый угол 7"/>
          <p:cNvSpPr/>
          <p:nvPr/>
        </p:nvSpPr>
        <p:spPr>
          <a:xfrm>
            <a:off x="3505200" y="914400"/>
            <a:ext cx="2590800" cy="3276600"/>
          </a:xfrm>
          <a:prstGeom prst="foldedCorner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Нагляд за </a:t>
            </a:r>
            <a:r>
              <a:rPr lang="uk-UA" dirty="0" smtClean="0">
                <a:solidFill>
                  <a:schemeClr val="tx1"/>
                </a:solidFill>
              </a:rPr>
              <a:t>додержаннями прав і свобод людини і громадянина, додержанням законів із цих питань органами виконавчої  влади, органами місцевого самоврядування, їх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посадовими і службовими особами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Система органів внутрішніх справ</a:t>
            </a:r>
            <a:endParaRPr lang="uk-UA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09600" y="1905000"/>
            <a:ext cx="3581400" cy="464820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u="sng" dirty="0" smtClean="0">
                <a:solidFill>
                  <a:schemeClr val="tx1"/>
                </a:solidFill>
              </a:rPr>
              <a:t>Міністерство внутрішніх справ: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МВС України, головні управління МВС України в Криму, м. Києві та Київській області;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Управління МВС України в областях  м. Севастополі;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Міські, районні,лінійні,відділи.</a:t>
            </a:r>
          </a:p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00600" y="1905000"/>
            <a:ext cx="3581400" cy="464820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u="sng" dirty="0" smtClean="0">
                <a:solidFill>
                  <a:schemeClr val="tx1"/>
                </a:solidFill>
              </a:rPr>
              <a:t>Підрозділи міліції: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кримінальна міліція: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міліція громадянської безпеки;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місцева міліція;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транспортна міліція, державна автомобільна інспекція;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м</a:t>
            </a:r>
            <a:r>
              <a:rPr lang="uk-UA" dirty="0" smtClean="0">
                <a:solidFill>
                  <a:schemeClr val="tx1"/>
                </a:solidFill>
              </a:rPr>
              <a:t>іліція охорони, судова міліція;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с</a:t>
            </a:r>
            <a:r>
              <a:rPr lang="uk-UA" dirty="0" smtClean="0">
                <a:solidFill>
                  <a:schemeClr val="tx1"/>
                </a:solidFill>
              </a:rPr>
              <a:t>пеціальна міліція.</a:t>
            </a:r>
          </a:p>
          <a:p>
            <a:pPr algn="ctr"/>
            <a:endParaRPr lang="uk-UA" dirty="0" smtClean="0">
              <a:solidFill>
                <a:schemeClr val="tx1"/>
              </a:solidFill>
            </a:endParaRPr>
          </a:p>
          <a:p>
            <a:pPr algn="ctr"/>
            <a:endParaRPr lang="uk-UA" dirty="0" smtClean="0">
              <a:solidFill>
                <a:schemeClr val="tx1"/>
              </a:solidFill>
            </a:endParaRPr>
          </a:p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1905000" y="1143000"/>
            <a:ext cx="762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елка вниз 7"/>
          <p:cNvSpPr/>
          <p:nvPr/>
        </p:nvSpPr>
        <p:spPr>
          <a:xfrm>
            <a:off x="6096000" y="1143000"/>
            <a:ext cx="762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105400" y="1371600"/>
            <a:ext cx="3581400" cy="464820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u="sng" dirty="0" smtClean="0">
                <a:solidFill>
                  <a:schemeClr val="tx1"/>
                </a:solidFill>
              </a:rPr>
              <a:t>Інші органи та установки: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о</a:t>
            </a:r>
            <a:r>
              <a:rPr lang="uk-UA" dirty="0" smtClean="0">
                <a:solidFill>
                  <a:schemeClr val="tx1"/>
                </a:solidFill>
              </a:rPr>
              <a:t>ргани слідства та дізнання, навчальні, науково-дослідні та ін. установи;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і</a:t>
            </a:r>
            <a:r>
              <a:rPr lang="uk-UA" dirty="0" smtClean="0">
                <a:solidFill>
                  <a:schemeClr val="tx1"/>
                </a:solidFill>
              </a:rPr>
              <a:t>нші підрозділи, підвідомчі МВС України.</a:t>
            </a:r>
          </a:p>
          <a:p>
            <a:pPr algn="ctr"/>
            <a:endParaRPr lang="uk-UA" dirty="0" smtClean="0">
              <a:solidFill>
                <a:schemeClr val="tx1"/>
              </a:solidFill>
            </a:endParaRPr>
          </a:p>
          <a:p>
            <a:pPr algn="ctr"/>
            <a:endParaRPr lang="uk-UA" dirty="0" smtClean="0">
              <a:solidFill>
                <a:schemeClr val="tx1"/>
              </a:solidFill>
            </a:endParaRPr>
          </a:p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90600" y="1295400"/>
            <a:ext cx="3581400" cy="464820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u="sng" dirty="0" smtClean="0">
                <a:solidFill>
                  <a:schemeClr val="tx1"/>
                </a:solidFill>
              </a:rPr>
              <a:t>Внутрішні війська: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uk-UA" dirty="0" smtClean="0">
                <a:solidFill>
                  <a:schemeClr val="tx1"/>
                </a:solidFill>
              </a:rPr>
              <a:t>ійськові формування, призначені для оборони та охорони важливих державних об</a:t>
            </a:r>
            <a:r>
              <a:rPr lang="en-US" dirty="0" smtClean="0">
                <a:solidFill>
                  <a:schemeClr val="tx1"/>
                </a:solidFill>
              </a:rPr>
              <a:t>’</a:t>
            </a:r>
            <a:r>
              <a:rPr lang="uk-UA" dirty="0" err="1" smtClean="0">
                <a:solidFill>
                  <a:schemeClr val="tx1"/>
                </a:solidFill>
              </a:rPr>
              <a:t>єктів</a:t>
            </a:r>
            <a:r>
              <a:rPr lang="uk-UA" dirty="0" smtClean="0">
                <a:solidFill>
                  <a:schemeClr val="tx1"/>
                </a:solidFill>
              </a:rPr>
              <a:t>, установ примусового характеру, а також для участі в охороні громадянського порядку та боротьби зі злочинністю.</a:t>
            </a:r>
          </a:p>
          <a:p>
            <a:pPr algn="ctr"/>
            <a:endParaRPr lang="uk-UA" dirty="0" smtClean="0">
              <a:solidFill>
                <a:schemeClr val="tx1"/>
              </a:solidFill>
            </a:endParaRPr>
          </a:p>
          <a:p>
            <a:pPr algn="ctr"/>
            <a:endParaRPr lang="uk-UA" dirty="0" smtClean="0">
              <a:solidFill>
                <a:schemeClr val="tx1"/>
              </a:solidFill>
            </a:endParaRPr>
          </a:p>
          <a:p>
            <a:pPr algn="ctr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286000" y="533400"/>
            <a:ext cx="762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елка вниз 6"/>
          <p:cNvSpPr/>
          <p:nvPr/>
        </p:nvSpPr>
        <p:spPr>
          <a:xfrm>
            <a:off x="6324600" y="609600"/>
            <a:ext cx="762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685800" y="5105400"/>
            <a:ext cx="7924800" cy="12954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Основні завдання служби безпеки України</a:t>
            </a:r>
            <a:endParaRPr lang="uk-UA" sz="32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1000" y="533400"/>
            <a:ext cx="3657600" cy="38862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Захист державного суверенітету,конституційного ладу,територіальної цілісності, економічного, науково-технічного й оборонного потенціалу України, державних  інтересів і прав громадян від розвідувально-підривної діяльності іноземних спеціальних служб, посягань з боку окремих організацій, груп та осіб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29200" y="533400"/>
            <a:ext cx="3733800" cy="38862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Попередження, виявлення, припинення й розкриття злочинів проти миру та безпеки людства, тероризму, корупції  та організованої злочинної  діяльності, у сфері управляння та економіки, ін. протиправних дій, які безпосередньо створюють загрозу життєво важливим інтересам України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 rot="1294358">
            <a:off x="5494773" y="3974316"/>
            <a:ext cx="1530445" cy="11660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 rot="19733519">
            <a:off x="2019989" y="4045309"/>
            <a:ext cx="1530445" cy="11660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>Структура Верховної Ради України:</a:t>
            </a:r>
            <a:endParaRPr lang="uk-UA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600" y="1219200"/>
            <a:ext cx="7848600" cy="4800600"/>
          </a:xfrm>
        </p:spPr>
        <p:txBody>
          <a:bodyPr>
            <a:normAutofit fontScale="92500"/>
          </a:bodyPr>
          <a:lstStyle/>
          <a:p>
            <a:pPr algn="l">
              <a:buFont typeface="Wingdings" pitchFamily="2" charset="2"/>
              <a:buChar char="Ø"/>
            </a:pPr>
            <a:r>
              <a:rPr lang="uk-UA" sz="2800" dirty="0" smtClean="0">
                <a:solidFill>
                  <a:schemeClr val="tx1"/>
                </a:solidFill>
              </a:rPr>
              <a:t>Голова Верховної Ради України</a:t>
            </a:r>
          </a:p>
          <a:p>
            <a:pPr algn="l">
              <a:buFont typeface="Wingdings" pitchFamily="2" charset="2"/>
              <a:buChar char="Ø"/>
            </a:pPr>
            <a:r>
              <a:rPr lang="uk-UA" sz="2800" dirty="0" smtClean="0">
                <a:solidFill>
                  <a:schemeClr val="tx1"/>
                </a:solidFill>
              </a:rPr>
              <a:t>Рахункова палата</a:t>
            </a:r>
          </a:p>
          <a:p>
            <a:pPr algn="l">
              <a:buFont typeface="Wingdings" pitchFamily="2" charset="2"/>
              <a:buChar char="Ø"/>
            </a:pPr>
            <a:r>
              <a:rPr lang="uk-UA" sz="2800" dirty="0" smtClean="0">
                <a:solidFill>
                  <a:schemeClr val="tx1"/>
                </a:solidFill>
              </a:rPr>
              <a:t>Комітети Верховної Ради України</a:t>
            </a:r>
          </a:p>
          <a:p>
            <a:pPr algn="l">
              <a:buFont typeface="Wingdings" pitchFamily="2" charset="2"/>
              <a:buChar char="Ø"/>
            </a:pPr>
            <a:r>
              <a:rPr lang="uk-UA" sz="2800" dirty="0" smtClean="0">
                <a:solidFill>
                  <a:schemeClr val="tx1"/>
                </a:solidFill>
              </a:rPr>
              <a:t>Перший заступник Голови  Верховної Ради України</a:t>
            </a:r>
          </a:p>
          <a:p>
            <a:pPr algn="l">
              <a:buFont typeface="Wingdings" pitchFamily="2" charset="2"/>
              <a:buChar char="Ø"/>
            </a:pPr>
            <a:r>
              <a:rPr lang="uk-UA" sz="2800" dirty="0" smtClean="0">
                <a:solidFill>
                  <a:schemeClr val="tx1"/>
                </a:solidFill>
              </a:rPr>
              <a:t>Апарат Верховної Ради України</a:t>
            </a:r>
          </a:p>
          <a:p>
            <a:pPr algn="l">
              <a:buFont typeface="Wingdings" pitchFamily="2" charset="2"/>
              <a:buChar char="Ø"/>
            </a:pPr>
            <a:r>
              <a:rPr lang="uk-UA" sz="2800" dirty="0" smtClean="0">
                <a:solidFill>
                  <a:schemeClr val="tx1"/>
                </a:solidFill>
              </a:rPr>
              <a:t>Заступник Голови Верховної Ради України</a:t>
            </a:r>
          </a:p>
          <a:p>
            <a:pPr algn="l">
              <a:buFont typeface="Wingdings" pitchFamily="2" charset="2"/>
              <a:buChar char="Ø"/>
            </a:pPr>
            <a:r>
              <a:rPr lang="uk-UA" sz="2800" dirty="0" smtClean="0">
                <a:solidFill>
                  <a:schemeClr val="tx1"/>
                </a:solidFill>
              </a:rPr>
              <a:t>Тимчасові спеціальні комісії</a:t>
            </a:r>
          </a:p>
          <a:p>
            <a:pPr algn="l">
              <a:buFont typeface="Wingdings" pitchFamily="2" charset="2"/>
              <a:buChar char="Ø"/>
            </a:pPr>
            <a:r>
              <a:rPr lang="uk-UA" sz="2800" dirty="0" smtClean="0">
                <a:solidFill>
                  <a:schemeClr val="tx1"/>
                </a:solidFill>
              </a:rPr>
              <a:t>Тимчасові слідчі комісії</a:t>
            </a:r>
          </a:p>
          <a:p>
            <a:pPr algn="l">
              <a:buFont typeface="Wingdings" pitchFamily="2" charset="2"/>
              <a:buChar char="Ø"/>
            </a:pPr>
            <a:r>
              <a:rPr lang="uk-UA" sz="2800" dirty="0" smtClean="0">
                <a:solidFill>
                  <a:schemeClr val="tx1"/>
                </a:solidFill>
              </a:rPr>
              <a:t>Уповноважений Верховної Ради України з прав людини</a:t>
            </a:r>
          </a:p>
          <a:p>
            <a:pPr algn="l">
              <a:buFont typeface="Wingdings" pitchFamily="2" charset="2"/>
              <a:buChar char="Ø"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Функції й повноваження Президента України</a:t>
            </a:r>
            <a:endParaRPr lang="uk-UA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dirty="0" smtClean="0"/>
              <a:t>Функції:</a:t>
            </a:r>
          </a:p>
          <a:p>
            <a:r>
              <a:rPr lang="uk-UA" sz="2400" dirty="0" smtClean="0"/>
              <a:t>Основні напрямки діяльності глави держави обумовлені його місцем і роллю в системі органів державної влади</a:t>
            </a:r>
          </a:p>
          <a:p>
            <a:r>
              <a:rPr lang="uk-UA" sz="2400" dirty="0" smtClean="0"/>
              <a:t>Основні функції Президента  України визначено в ст.102  Конституції України</a:t>
            </a:r>
            <a:endParaRPr lang="uk-UA" sz="24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dirty="0" smtClean="0"/>
              <a:t>Повноваження:</a:t>
            </a:r>
          </a:p>
          <a:p>
            <a:r>
              <a:rPr lang="uk-UA" dirty="0" smtClean="0"/>
              <a:t>Конкретні пава та </a:t>
            </a:r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ru-RU" dirty="0" err="1" smtClean="0"/>
              <a:t>язки</a:t>
            </a:r>
            <a:r>
              <a:rPr lang="uk-UA" dirty="0" smtClean="0"/>
              <a:t>  глави держави з вирішення питань, віднесених до його відання</a:t>
            </a:r>
          </a:p>
          <a:p>
            <a:r>
              <a:rPr lang="uk-UA" dirty="0" smtClean="0"/>
              <a:t>Основні повноваження Президента України конкретизуються в ст.106 Конституції України</a:t>
            </a:r>
            <a:endParaRPr lang="uk-UA" dirty="0"/>
          </a:p>
        </p:txBody>
      </p:sp>
      <p:sp>
        <p:nvSpPr>
          <p:cNvPr id="6" name="Стрелка вниз 5"/>
          <p:cNvSpPr/>
          <p:nvPr/>
        </p:nvSpPr>
        <p:spPr>
          <a:xfrm>
            <a:off x="6172200" y="1219200"/>
            <a:ext cx="990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елка вниз 8"/>
          <p:cNvSpPr/>
          <p:nvPr/>
        </p:nvSpPr>
        <p:spPr>
          <a:xfrm>
            <a:off x="1828800" y="1219200"/>
            <a:ext cx="990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Склад Кабінету Міністрів України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err="1" smtClean="0"/>
              <a:t>Прем</a:t>
            </a:r>
            <a:r>
              <a:rPr lang="en-US" dirty="0" smtClean="0"/>
              <a:t>’</a:t>
            </a:r>
            <a:r>
              <a:rPr lang="uk-UA" dirty="0" err="1" smtClean="0"/>
              <a:t>єр-міністр</a:t>
            </a:r>
            <a:r>
              <a:rPr lang="uk-UA" dirty="0" smtClean="0"/>
              <a:t> України </a:t>
            </a:r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r>
              <a:rPr lang="uk-UA" dirty="0" smtClean="0"/>
              <a:t>Перший </a:t>
            </a:r>
            <a:r>
              <a:rPr lang="uk-UA" dirty="0" err="1" smtClean="0"/>
              <a:t>віце-прем</a:t>
            </a:r>
            <a:r>
              <a:rPr lang="en-US" dirty="0" smtClean="0"/>
              <a:t>’</a:t>
            </a:r>
            <a:r>
              <a:rPr lang="uk-UA" dirty="0" err="1" smtClean="0"/>
              <a:t>єр-міністр</a:t>
            </a: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r>
              <a:rPr lang="uk-UA" dirty="0" err="1" smtClean="0"/>
              <a:t>Віце-прем</a:t>
            </a:r>
            <a:r>
              <a:rPr lang="en-US" dirty="0" smtClean="0"/>
              <a:t>’</a:t>
            </a:r>
            <a:r>
              <a:rPr lang="uk-UA" dirty="0" err="1" smtClean="0"/>
              <a:t>єр-міністри</a:t>
            </a: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r>
              <a:rPr lang="uk-UA" dirty="0" smtClean="0"/>
              <a:t>Міністри</a:t>
            </a:r>
          </a:p>
          <a:p>
            <a:pPr algn="ctr">
              <a:buNone/>
            </a:pPr>
            <a:endParaRPr lang="uk-UA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962400" y="2209800"/>
            <a:ext cx="990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Стрелка вниз 4"/>
          <p:cNvSpPr/>
          <p:nvPr/>
        </p:nvSpPr>
        <p:spPr>
          <a:xfrm>
            <a:off x="4038600" y="3429000"/>
            <a:ext cx="990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038600" y="4572000"/>
            <a:ext cx="990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05800" cy="1096962"/>
          </a:xfrm>
        </p:spPr>
        <p:txBody>
          <a:bodyPr>
            <a:noAutofit/>
          </a:bodyPr>
          <a:lstStyle/>
          <a:p>
            <a:r>
              <a:rPr lang="uk-UA" sz="3200" dirty="0" smtClean="0"/>
              <a:t>Повноваження Кабінету Міністрів України:</a:t>
            </a:r>
            <a:br>
              <a:rPr lang="uk-UA" sz="3200" dirty="0" smtClean="0"/>
            </a:b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/>
              <a:t>Забезпечення державного суверенітету  і економічної самостійності України, здійснення внутрішньої і зовнішньої політики Держави, виконання Конституції і законів України, актів Президента України</a:t>
            </a:r>
          </a:p>
          <a:p>
            <a:r>
              <a:rPr lang="uk-UA" sz="2400" dirty="0" smtClean="0"/>
              <a:t>Впровадження заходів щодо забезпечення прав і свобод людини і громадянина </a:t>
            </a:r>
          </a:p>
          <a:p>
            <a:r>
              <a:rPr lang="uk-UA" sz="2400" dirty="0" smtClean="0"/>
              <a:t>Забезпечення проведення фінансової, цінової, інвестиційної та податкової політики у сферах праці й зайнятості населення, соціального захисту, освіти, науки і культури, охорони природи, екологічної безпеки й природокористування </a:t>
            </a:r>
          </a:p>
          <a:p>
            <a:r>
              <a:rPr lang="uk-UA" sz="2400" dirty="0" smtClean="0"/>
              <a:t>Розроблення і здійснення загальнодержавних програм економічного, науково-технічного, соціального і культурного розвитку України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617220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Забезпечення рівних умов розвитку всіх форм власності</a:t>
            </a:r>
          </a:p>
          <a:p>
            <a:r>
              <a:rPr lang="uk-UA" sz="2400" dirty="0" smtClean="0"/>
              <a:t>Розроблення проекту закону про Державний бюджет України і забезпечення виконання Верховною Радою України Державного бюджету України, подання Верховній Раді України звіту про його виконання </a:t>
            </a:r>
          </a:p>
          <a:p>
            <a:r>
              <a:rPr lang="uk-UA" sz="2400" dirty="0" smtClean="0"/>
              <a:t>Здійснення заходів щодо забезпечення обороноздатності і національної   безпеки України</a:t>
            </a:r>
          </a:p>
          <a:p>
            <a:r>
              <a:rPr lang="uk-UA" sz="2400" dirty="0" smtClean="0"/>
              <a:t>Організація і забезпечення здійснення зовнішньоекономічної діяльності України, митної справи</a:t>
            </a:r>
          </a:p>
          <a:p>
            <a:r>
              <a:rPr lang="uk-UA" sz="2400" dirty="0" smtClean="0"/>
              <a:t>Спрямування і координація роботі міністерств, утворення, реорганізація та ліквідація міністерств та інших органів виконавчої влади</a:t>
            </a:r>
          </a:p>
          <a:p>
            <a:r>
              <a:rPr lang="uk-UA" sz="2400" dirty="0" smtClean="0"/>
              <a:t>Здійснення інших повноважень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Функції судової влади:</a:t>
            </a:r>
            <a:endParaRPr lang="uk-UA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7200" y="1600200"/>
            <a:ext cx="3886200" cy="2438400"/>
          </a:xfrm>
          <a:prstGeom prst="rect">
            <a:avLst/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400" u="sng" dirty="0" smtClean="0">
                <a:solidFill>
                  <a:schemeClr val="tx1"/>
                </a:solidFill>
              </a:rPr>
              <a:t>Здійснення правосуддя</a:t>
            </a:r>
          </a:p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Правосуддя – вид діяльності держави, що полягає в розгляді і вирішенні соц. конфліктів 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24400" y="1600200"/>
            <a:ext cx="3886200" cy="2438400"/>
          </a:xfrm>
          <a:prstGeom prst="rect">
            <a:avLst/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400" u="sng" dirty="0" smtClean="0">
                <a:solidFill>
                  <a:schemeClr val="tx1"/>
                </a:solidFill>
              </a:rPr>
              <a:t>Тлумачення правових норм,</a:t>
            </a:r>
          </a:p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яке  </a:t>
            </a:r>
            <a:r>
              <a:rPr lang="uk-UA" sz="2000" dirty="0" err="1" smtClean="0">
                <a:solidFill>
                  <a:schemeClr val="tx1"/>
                </a:solidFill>
              </a:rPr>
              <a:t>пов</a:t>
            </a:r>
            <a:r>
              <a:rPr lang="en-US" sz="2000" dirty="0" smtClean="0">
                <a:solidFill>
                  <a:schemeClr val="tx1"/>
                </a:solidFill>
              </a:rPr>
              <a:t>’</a:t>
            </a:r>
            <a:r>
              <a:rPr lang="uk-UA" sz="2000" dirty="0" err="1" smtClean="0">
                <a:solidFill>
                  <a:schemeClr val="tx1"/>
                </a:solidFill>
              </a:rPr>
              <a:t>язане</a:t>
            </a:r>
            <a:r>
              <a:rPr lang="uk-UA" sz="2000" dirty="0" smtClean="0">
                <a:solidFill>
                  <a:schemeClr val="tx1"/>
                </a:solidFill>
              </a:rPr>
              <a:t> з реалізацією повноважень Конституційного Суду України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3400" y="4191000"/>
            <a:ext cx="3886200" cy="2438400"/>
          </a:xfrm>
          <a:prstGeom prst="rect">
            <a:avLst/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400" u="sng" dirty="0" smtClean="0">
                <a:solidFill>
                  <a:schemeClr val="tx1"/>
                </a:solidFill>
              </a:rPr>
              <a:t>Судовий контроль</a:t>
            </a:r>
          </a:p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(нагляд) за законністю застосування засобів процесуального примусу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24400" y="4191000"/>
            <a:ext cx="3886200" cy="2438400"/>
          </a:xfrm>
          <a:prstGeom prst="rect">
            <a:avLst/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400" u="sng" dirty="0" smtClean="0">
                <a:solidFill>
                  <a:schemeClr val="tx1"/>
                </a:solidFill>
              </a:rPr>
              <a:t>Обмеження </a:t>
            </a:r>
            <a:r>
              <a:rPr lang="uk-UA" sz="2400" u="sng" dirty="0" err="1" smtClean="0">
                <a:solidFill>
                  <a:schemeClr val="tx1"/>
                </a:solidFill>
              </a:rPr>
              <a:t>правосуб</a:t>
            </a:r>
            <a:r>
              <a:rPr lang="en-US" sz="2400" u="sng" dirty="0" smtClean="0">
                <a:solidFill>
                  <a:schemeClr val="tx1"/>
                </a:solidFill>
              </a:rPr>
              <a:t>’</a:t>
            </a:r>
            <a:r>
              <a:rPr lang="uk-UA" sz="2400" u="sng" dirty="0" err="1" smtClean="0">
                <a:solidFill>
                  <a:schemeClr val="tx1"/>
                </a:solidFill>
              </a:rPr>
              <a:t>єктності</a:t>
            </a:r>
            <a:r>
              <a:rPr lang="uk-UA" sz="2400" u="sng" dirty="0" smtClean="0">
                <a:solidFill>
                  <a:schemeClr val="tx1"/>
                </a:solidFill>
              </a:rPr>
              <a:t> </a:t>
            </a:r>
            <a:r>
              <a:rPr lang="uk-UA" sz="2400" u="sng" dirty="0" err="1" smtClean="0">
                <a:solidFill>
                  <a:schemeClr val="tx1"/>
                </a:solidFill>
              </a:rPr>
              <a:t>громодян</a:t>
            </a:r>
            <a:r>
              <a:rPr lang="uk-UA" sz="2400" u="sng" dirty="0" smtClean="0">
                <a:solidFill>
                  <a:schemeClr val="tx1"/>
                </a:solidFill>
              </a:rPr>
              <a:t> України</a:t>
            </a:r>
          </a:p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визначення громадянина недієздатним</a:t>
            </a:r>
            <a:endParaRPr lang="uk-UA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Судова система України </a:t>
            </a:r>
            <a:endParaRPr lang="uk-UA" sz="3200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457200" y="1371600"/>
            <a:ext cx="3124200" cy="838200"/>
          </a:xfrm>
          <a:prstGeom prst="flowChartAlternateProcess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Конституційний Суд України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4876800" y="1371600"/>
            <a:ext cx="3048000" cy="838200"/>
          </a:xfrm>
          <a:prstGeom prst="flowChartAlternateProcess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Суди загальної юрисдикції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1905000" y="1143000"/>
            <a:ext cx="3322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елка вниз 6"/>
          <p:cNvSpPr/>
          <p:nvPr/>
        </p:nvSpPr>
        <p:spPr>
          <a:xfrm>
            <a:off x="8077200" y="3505200"/>
            <a:ext cx="3322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елка вниз 7"/>
          <p:cNvSpPr/>
          <p:nvPr/>
        </p:nvSpPr>
        <p:spPr>
          <a:xfrm>
            <a:off x="4724400" y="3505200"/>
            <a:ext cx="3322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>
            <a:off x="6248400" y="2209800"/>
            <a:ext cx="3322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елка вниз 10"/>
          <p:cNvSpPr/>
          <p:nvPr/>
        </p:nvSpPr>
        <p:spPr>
          <a:xfrm>
            <a:off x="6248400" y="1143000"/>
            <a:ext cx="3322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1524000" y="2667000"/>
            <a:ext cx="7315200" cy="838200"/>
          </a:xfrm>
          <a:prstGeom prst="flowChartAlternateProcess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Верховний Суд України – вищий судовий орган у системі судів загальної юрисдикції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7696200" y="3962400"/>
            <a:ext cx="1219200" cy="1676400"/>
          </a:xfrm>
          <a:prstGeom prst="flowChartAlternateProcess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Військова судова колегія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838200" y="3962400"/>
            <a:ext cx="1600200" cy="1828800"/>
          </a:xfrm>
          <a:prstGeom prst="flowChartAlternateProcess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Судова палата в цивільних справах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2590800" y="3962400"/>
            <a:ext cx="1447800" cy="1828800"/>
          </a:xfrm>
          <a:prstGeom prst="flowChartAlternateProcess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Судова палата у кримінальних справах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4191000" y="3962400"/>
            <a:ext cx="1600200" cy="1828800"/>
          </a:xfrm>
          <a:prstGeom prst="flowChartAlternateProcess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Судова палата у </a:t>
            </a:r>
          </a:p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Господар </a:t>
            </a:r>
            <a:r>
              <a:rPr lang="uk-UA" sz="2000" dirty="0" err="1" smtClean="0">
                <a:solidFill>
                  <a:schemeClr val="tx1"/>
                </a:solidFill>
              </a:rPr>
              <a:t>ських</a:t>
            </a:r>
            <a:r>
              <a:rPr lang="uk-UA" sz="2000" dirty="0" smtClean="0">
                <a:solidFill>
                  <a:schemeClr val="tx1"/>
                </a:solidFill>
              </a:rPr>
              <a:t> справах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17" name="Блок-схема: альтернативный процесс 16"/>
          <p:cNvSpPr/>
          <p:nvPr/>
        </p:nvSpPr>
        <p:spPr>
          <a:xfrm>
            <a:off x="5943600" y="3962400"/>
            <a:ext cx="1524000" cy="1752600"/>
          </a:xfrm>
          <a:prstGeom prst="flowChartAlternateProcess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Судова палата в адміністративних справах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6324600" y="3505200"/>
            <a:ext cx="3322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Стрелка вниз 19"/>
          <p:cNvSpPr/>
          <p:nvPr/>
        </p:nvSpPr>
        <p:spPr>
          <a:xfrm>
            <a:off x="3276600" y="3505200"/>
            <a:ext cx="3322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Стрелка вниз 20"/>
          <p:cNvSpPr/>
          <p:nvPr/>
        </p:nvSpPr>
        <p:spPr>
          <a:xfrm>
            <a:off x="1676400" y="3505200"/>
            <a:ext cx="3322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Верховний Суд України</a:t>
            </a:r>
            <a:endParaRPr lang="uk-UA" sz="3200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457200" y="1447800"/>
            <a:ext cx="2438400" cy="1447800"/>
          </a:xfrm>
          <a:prstGeom prst="flowChartAlternateProcess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Апеляційний суд України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276600" y="3124200"/>
            <a:ext cx="2438400" cy="1447800"/>
          </a:xfrm>
          <a:prstGeom prst="flowChartAlternateProcess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Апеляційні господарські суди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457200" y="3124200"/>
            <a:ext cx="2438400" cy="1447800"/>
          </a:xfrm>
          <a:prstGeom prst="flowChartAlternateProcess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Апеляційні загальні суди України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6096000" y="1447800"/>
            <a:ext cx="2438400" cy="1447800"/>
          </a:xfrm>
          <a:prstGeom prst="flowChartAlternateProcess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Вищий адміністративний суд України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3276600" y="1524000"/>
            <a:ext cx="2438400" cy="1447800"/>
          </a:xfrm>
          <a:prstGeom prst="flowChartAlternateProcess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Вищий господарський суд України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6096000" y="3124200"/>
            <a:ext cx="2438400" cy="1447800"/>
          </a:xfrm>
          <a:prstGeom prst="flowChartAlternateProcess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Апеляційні адміністративні суди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6172200" y="4876800"/>
            <a:ext cx="2438400" cy="1447800"/>
          </a:xfrm>
          <a:prstGeom prst="flowChartAlternateProcess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Місцеві адміністративні суди (окружні)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3276600" y="4876800"/>
            <a:ext cx="2438400" cy="1447800"/>
          </a:xfrm>
          <a:prstGeom prst="flowChartAlternateProcess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Місцеві господарські суди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457200" y="4876800"/>
            <a:ext cx="2438400" cy="1447800"/>
          </a:xfrm>
          <a:prstGeom prst="flowChartAlternateProcess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t" anchorCtr="0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Місцеві загальні суди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1524000" y="4572000"/>
            <a:ext cx="3322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елка вниз 16"/>
          <p:cNvSpPr/>
          <p:nvPr/>
        </p:nvSpPr>
        <p:spPr>
          <a:xfrm>
            <a:off x="4267200" y="1143000"/>
            <a:ext cx="3322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Стрелка вниз 17"/>
          <p:cNvSpPr/>
          <p:nvPr/>
        </p:nvSpPr>
        <p:spPr>
          <a:xfrm>
            <a:off x="7239000" y="4572000"/>
            <a:ext cx="3322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трелка вниз 18"/>
          <p:cNvSpPr/>
          <p:nvPr/>
        </p:nvSpPr>
        <p:spPr>
          <a:xfrm>
            <a:off x="4267200" y="4572000"/>
            <a:ext cx="3322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Стрелка вниз 19"/>
          <p:cNvSpPr/>
          <p:nvPr/>
        </p:nvSpPr>
        <p:spPr>
          <a:xfrm>
            <a:off x="7162800" y="2819400"/>
            <a:ext cx="3322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Стрелка вниз 20"/>
          <p:cNvSpPr/>
          <p:nvPr/>
        </p:nvSpPr>
        <p:spPr>
          <a:xfrm>
            <a:off x="4343400" y="2819400"/>
            <a:ext cx="3322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Стрелка вниз 21"/>
          <p:cNvSpPr/>
          <p:nvPr/>
        </p:nvSpPr>
        <p:spPr>
          <a:xfrm>
            <a:off x="1524000" y="2819400"/>
            <a:ext cx="3322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Стрелка вниз 22"/>
          <p:cNvSpPr/>
          <p:nvPr/>
        </p:nvSpPr>
        <p:spPr>
          <a:xfrm>
            <a:off x="1600200" y="1066800"/>
            <a:ext cx="3322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Стрелка вниз 23"/>
          <p:cNvSpPr/>
          <p:nvPr/>
        </p:nvSpPr>
        <p:spPr>
          <a:xfrm>
            <a:off x="7086600" y="1066800"/>
            <a:ext cx="3322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6">
      <a:dk1>
        <a:sysClr val="windowText" lastClr="000000"/>
      </a:dk1>
      <a:lt1>
        <a:srgbClr val="E5B9B7"/>
      </a:lt1>
      <a:dk2>
        <a:srgbClr val="FEB2FF"/>
      </a:dk2>
      <a:lt2>
        <a:srgbClr val="FEB2FF"/>
      </a:lt2>
      <a:accent1>
        <a:srgbClr val="0070C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2810D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757</Words>
  <PresentationFormat>Экран (4:3)</PresentationFormat>
  <Paragraphs>114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ПРЕЗЕНТАЦІЯ</vt:lpstr>
      <vt:lpstr> Структура Верховної Ради України:</vt:lpstr>
      <vt:lpstr>Функції й повноваження Президента України</vt:lpstr>
      <vt:lpstr>Склад Кабінету Міністрів України</vt:lpstr>
      <vt:lpstr>Повноваження Кабінету Міністрів України: </vt:lpstr>
      <vt:lpstr>Слайд 6</vt:lpstr>
      <vt:lpstr>Функції судової влади:</vt:lpstr>
      <vt:lpstr>Судова система України </vt:lpstr>
      <vt:lpstr>Верховний Суд України</vt:lpstr>
      <vt:lpstr>Повноваження Конституційного Суду України</vt:lpstr>
      <vt:lpstr>Конституційні функції  прокуратури</vt:lpstr>
      <vt:lpstr>Система органів внутрішніх справ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</dc:title>
  <dc:creator>Сузанна</dc:creator>
  <cp:lastModifiedBy>Нонна</cp:lastModifiedBy>
  <cp:revision>12</cp:revision>
  <dcterms:created xsi:type="dcterms:W3CDTF">2012-12-11T18:16:00Z</dcterms:created>
  <dcterms:modified xsi:type="dcterms:W3CDTF">2012-12-13T18:54:35Z</dcterms:modified>
</cp:coreProperties>
</file>