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5522" y="2564904"/>
            <a:ext cx="3313355" cy="170216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3200" dirty="0" smtClean="0"/>
              <a:t>Класифікація іграшок за ігровим призначенням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7298" y="4653136"/>
            <a:ext cx="3309803" cy="1260629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dirty="0" err="1"/>
              <a:t>Виконала</a:t>
            </a:r>
            <a:r>
              <a:rPr lang="ru-RU" dirty="0"/>
              <a:t>:</a:t>
            </a:r>
          </a:p>
          <a:p>
            <a:pPr algn="r"/>
            <a:r>
              <a:rPr lang="ru-RU" dirty="0"/>
              <a:t>студентка 211-к </a:t>
            </a:r>
            <a:r>
              <a:rPr lang="ru-RU" dirty="0" err="1"/>
              <a:t>групи</a:t>
            </a:r>
            <a:endParaRPr lang="ru-RU" dirty="0"/>
          </a:p>
          <a:p>
            <a:pPr algn="r"/>
            <a:r>
              <a:rPr lang="ru-RU" dirty="0"/>
              <a:t>факультету </a:t>
            </a:r>
            <a:r>
              <a:rPr lang="ru-RU" dirty="0" err="1"/>
              <a:t>дошкільної</a:t>
            </a:r>
            <a:r>
              <a:rPr lang="ru-RU" dirty="0"/>
              <a:t> та </a:t>
            </a:r>
            <a:r>
              <a:rPr lang="ru-RU" dirty="0" err="1"/>
              <a:t>корекційної</a:t>
            </a:r>
            <a:r>
              <a:rPr lang="ru-RU" dirty="0"/>
              <a:t> </a:t>
            </a:r>
            <a:r>
              <a:rPr lang="ru-RU" dirty="0" err="1"/>
              <a:t>освіти</a:t>
            </a:r>
            <a:endParaRPr lang="ru-RU" dirty="0"/>
          </a:p>
          <a:p>
            <a:pPr algn="r"/>
            <a:r>
              <a:rPr lang="ru-RU" dirty="0" err="1"/>
              <a:t>Лялюк</a:t>
            </a:r>
            <a:r>
              <a:rPr lang="ru-RU" dirty="0"/>
              <a:t> В.П.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788024" y="0"/>
            <a:ext cx="316835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Міністерство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освіти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і науки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України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Департаменту науки і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освіти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Харківської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обласної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державної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адміністрації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/>
            </a:r>
            <a:b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Комунальний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заклад </a:t>
            </a:r>
            <a:b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«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Харківська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гуманітарно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–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педагогічна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академія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»</a:t>
            </a:r>
            <a:b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Харківської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1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обласної</a:t>
            </a:r>
            <a:r>
              <a:rPr lang="ru-RU" sz="1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ради</a:t>
            </a:r>
          </a:p>
        </p:txBody>
      </p:sp>
    </p:spTree>
    <p:extLst>
      <p:ext uri="{BB962C8B-B14F-4D97-AF65-F5344CB8AC3E}">
        <p14:creationId xmlns:p14="http://schemas.microsoft.com/office/powerpoint/2010/main" val="416475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196752"/>
            <a:ext cx="7704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театральні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(</a:t>
            </a:r>
            <a:r>
              <a:rPr lang="ru-RU" dirty="0" err="1"/>
              <a:t>персонажі</a:t>
            </a:r>
            <a:r>
              <a:rPr lang="ru-RU" dirty="0"/>
              <a:t> </a:t>
            </a:r>
            <a:r>
              <a:rPr lang="ru-RU" dirty="0" err="1"/>
              <a:t>тіньового</a:t>
            </a:r>
            <a:r>
              <a:rPr lang="ru-RU" dirty="0"/>
              <a:t> і </a:t>
            </a:r>
            <a:r>
              <a:rPr lang="ru-RU" dirty="0" err="1" smtClean="0"/>
              <a:t>лялькового</a:t>
            </a:r>
            <a:r>
              <a:rPr lang="ru-RU" dirty="0" smtClean="0"/>
              <a:t> </a:t>
            </a:r>
            <a:r>
              <a:rPr lang="ru-RU" dirty="0" err="1"/>
              <a:t>театрів</a:t>
            </a:r>
            <a:r>
              <a:rPr lang="ru-RU" dirty="0"/>
              <a:t>, </a:t>
            </a:r>
            <a:r>
              <a:rPr lang="ru-RU" dirty="0" err="1"/>
              <a:t>набори</a:t>
            </a:r>
            <a:r>
              <a:rPr lang="ru-RU" dirty="0"/>
              <a:t> для </a:t>
            </a:r>
            <a:r>
              <a:rPr lang="ru-RU" dirty="0" err="1"/>
              <a:t>ігор-драматизацій</a:t>
            </a:r>
            <a:r>
              <a:rPr lang="ru-RU" dirty="0"/>
              <a:t>, </a:t>
            </a:r>
            <a:r>
              <a:rPr lang="ru-RU" dirty="0" err="1"/>
              <a:t>іграшкові</a:t>
            </a:r>
            <a:r>
              <a:rPr lang="ru-RU" dirty="0"/>
              <a:t> </a:t>
            </a:r>
            <a:r>
              <a:rPr lang="ru-RU" dirty="0" err="1" smtClean="0"/>
              <a:t>прикраси</a:t>
            </a:r>
            <a:r>
              <a:rPr lang="ru-RU" dirty="0" smtClean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Призначені</a:t>
            </a:r>
            <a:r>
              <a:rPr lang="ru-RU" dirty="0"/>
              <a:t> </a:t>
            </a:r>
            <a:r>
              <a:rPr lang="ru-RU" dirty="0" err="1"/>
              <a:t>здебільшого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 старшого </a:t>
            </a:r>
            <a:r>
              <a:rPr lang="ru-RU" dirty="0" err="1"/>
              <a:t>дошкільного</a:t>
            </a:r>
            <a:r>
              <a:rPr lang="ru-RU" dirty="0"/>
              <a:t> </a:t>
            </a:r>
            <a:r>
              <a:rPr lang="ru-RU" dirty="0" err="1"/>
              <a:t>віку</a:t>
            </a:r>
            <a:r>
              <a:rPr lang="ru-RU" dirty="0"/>
              <a:t>, </a:t>
            </a:r>
            <a:r>
              <a:rPr lang="ru-RU" dirty="0" err="1"/>
              <a:t>збагачують</a:t>
            </a:r>
            <a:r>
              <a:rPr lang="ru-RU" dirty="0"/>
              <a:t> </a:t>
            </a:r>
            <a:r>
              <a:rPr lang="ru-RU" dirty="0" err="1"/>
              <a:t>художнє</a:t>
            </a:r>
            <a:r>
              <a:rPr lang="ru-RU" dirty="0"/>
              <a:t> </a:t>
            </a:r>
            <a:r>
              <a:rPr lang="ru-RU" dirty="0" err="1"/>
              <a:t>сприймання</a:t>
            </a:r>
            <a:r>
              <a:rPr lang="ru-RU" dirty="0"/>
              <a:t>, </a:t>
            </a:r>
            <a:r>
              <a:rPr lang="ru-RU" dirty="0" err="1" smtClean="0"/>
              <a:t>підводять</a:t>
            </a:r>
            <a:r>
              <a:rPr lang="ru-RU" dirty="0" smtClean="0"/>
              <a:t> </a:t>
            </a:r>
            <a:r>
              <a:rPr lang="ru-RU" dirty="0" err="1"/>
              <a:t>дітей</a:t>
            </a:r>
            <a:r>
              <a:rPr lang="ru-RU" dirty="0"/>
              <a:t> до </a:t>
            </a:r>
            <a:r>
              <a:rPr lang="ru-RU" dirty="0" err="1"/>
              <a:t>театральної</a:t>
            </a:r>
            <a:r>
              <a:rPr lang="ru-RU" dirty="0"/>
              <a:t> </a:t>
            </a:r>
            <a:r>
              <a:rPr lang="ru-RU" dirty="0" err="1"/>
              <a:t>гри</a:t>
            </a:r>
            <a:r>
              <a:rPr lang="ru-RU" dirty="0"/>
              <a:t>.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402" y="2780928"/>
            <a:ext cx="3317354" cy="33173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18" y="2674080"/>
            <a:ext cx="3735804" cy="373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981724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230" y="2060848"/>
            <a:ext cx="763284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8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Дякую за увагу!</a:t>
            </a:r>
            <a:endParaRPr lang="ru-RU" sz="8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9183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1268760"/>
            <a:ext cx="374441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err="1"/>
              <a:t>Головним</a:t>
            </a:r>
            <a:r>
              <a:rPr lang="ru-RU" sz="1600" dirty="0"/>
              <a:t> компонентом, «</a:t>
            </a:r>
            <a:r>
              <a:rPr lang="ru-RU" sz="1600" dirty="0" err="1"/>
              <a:t>матеріальною</a:t>
            </a:r>
            <a:r>
              <a:rPr lang="ru-RU" sz="1600" dirty="0"/>
              <a:t> основою» (А. Макаренко), «</a:t>
            </a:r>
            <a:r>
              <a:rPr lang="ru-RU" sz="1600" dirty="0" err="1"/>
              <a:t>життєвим</a:t>
            </a:r>
            <a:r>
              <a:rPr lang="ru-RU" sz="1600" dirty="0"/>
              <a:t> нервом» </a:t>
            </a:r>
            <a:r>
              <a:rPr lang="ru-RU" sz="1600" dirty="0" err="1"/>
              <a:t>гри</a:t>
            </a:r>
            <a:r>
              <a:rPr lang="ru-RU" sz="1600" dirty="0"/>
              <a:t> (Ю. </a:t>
            </a:r>
            <a:r>
              <a:rPr lang="ru-RU" sz="1600" dirty="0" err="1"/>
              <a:t>Аркін</a:t>
            </a:r>
            <a:r>
              <a:rPr lang="ru-RU" sz="1600" dirty="0"/>
              <a:t>) є </a:t>
            </a:r>
            <a:r>
              <a:rPr lang="ru-RU" sz="1600" dirty="0" err="1"/>
              <a:t>іграшка</a:t>
            </a:r>
            <a:r>
              <a:rPr lang="ru-RU" sz="1600" dirty="0"/>
              <a:t> - </a:t>
            </a:r>
            <a:r>
              <a:rPr lang="ru-RU" sz="1600" dirty="0" err="1"/>
              <a:t>річ</a:t>
            </a:r>
            <a:r>
              <a:rPr lang="ru-RU" sz="1600" dirty="0"/>
              <a:t>, </a:t>
            </a:r>
            <a:r>
              <a:rPr lang="ru-RU" sz="1600" dirty="0" err="1"/>
              <a:t>призначена</a:t>
            </a:r>
            <a:r>
              <a:rPr lang="ru-RU" sz="1600" dirty="0"/>
              <a:t> </a:t>
            </a:r>
            <a:r>
              <a:rPr lang="ru-RU" sz="1600" dirty="0" err="1"/>
              <a:t>дітям</a:t>
            </a:r>
            <a:r>
              <a:rPr lang="ru-RU" sz="1600" dirty="0"/>
              <a:t> для </a:t>
            </a:r>
            <a:r>
              <a:rPr lang="ru-RU" sz="1600" dirty="0" err="1"/>
              <a:t>гри</a:t>
            </a:r>
            <a:r>
              <a:rPr lang="ru-RU" sz="1600" dirty="0"/>
              <a:t>. В </a:t>
            </a:r>
            <a:r>
              <a:rPr lang="ru-RU" sz="1600" dirty="0" err="1"/>
              <a:t>народі</a:t>
            </a:r>
            <a:r>
              <a:rPr lang="ru-RU" sz="1600" dirty="0"/>
              <a:t> </a:t>
            </a:r>
            <a:r>
              <a:rPr lang="ru-RU" sz="1600" dirty="0" err="1"/>
              <a:t>її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</a:t>
            </a:r>
            <a:r>
              <a:rPr lang="ru-RU" sz="1600" dirty="0" err="1"/>
              <a:t>називають</a:t>
            </a:r>
            <a:r>
              <a:rPr lang="ru-RU" sz="1600" dirty="0"/>
              <a:t> </a:t>
            </a:r>
            <a:r>
              <a:rPr lang="ru-RU" sz="1600" dirty="0" err="1"/>
              <a:t>цяцька</a:t>
            </a:r>
            <a:r>
              <a:rPr lang="ru-RU" sz="1600" dirty="0"/>
              <a:t>, лялька, </a:t>
            </a:r>
            <a:r>
              <a:rPr lang="ru-RU" sz="1600" dirty="0" err="1"/>
              <a:t>цяцянка</a:t>
            </a:r>
            <a:r>
              <a:rPr lang="ru-RU" sz="1600" dirty="0"/>
              <a:t>, </a:t>
            </a:r>
            <a:r>
              <a:rPr lang="ru-RU" sz="1600" dirty="0" err="1"/>
              <a:t>виграшка</a:t>
            </a:r>
            <a:r>
              <a:rPr lang="ru-RU" sz="1600" dirty="0"/>
              <a:t>, </a:t>
            </a:r>
            <a:r>
              <a:rPr lang="ru-RU" sz="1600" dirty="0" err="1"/>
              <a:t>забавка</a:t>
            </a:r>
            <a:r>
              <a:rPr lang="ru-RU" sz="1600" dirty="0"/>
              <a:t>. Без </a:t>
            </a:r>
            <a:r>
              <a:rPr lang="ru-RU" sz="1600" dirty="0" err="1"/>
              <a:t>неї</a:t>
            </a:r>
            <a:r>
              <a:rPr lang="ru-RU" sz="1600" dirty="0"/>
              <a:t> </a:t>
            </a:r>
            <a:r>
              <a:rPr lang="ru-RU" sz="1600" dirty="0" err="1"/>
              <a:t>гра</a:t>
            </a:r>
            <a:r>
              <a:rPr lang="ru-RU" sz="1600" dirty="0"/>
              <a:t> </a:t>
            </a:r>
            <a:r>
              <a:rPr lang="ru-RU" sz="1600" dirty="0" err="1"/>
              <a:t>неможлива</a:t>
            </a:r>
            <a:r>
              <a:rPr lang="ru-RU" sz="1600" dirty="0"/>
              <a:t>. Як </a:t>
            </a:r>
            <a:r>
              <a:rPr lang="ru-RU" sz="1600" dirty="0" err="1"/>
              <a:t>найсуттєвіший</a:t>
            </a:r>
            <a:r>
              <a:rPr lang="ru-RU" sz="1600" dirty="0"/>
              <a:t> компонент </a:t>
            </a:r>
            <a:r>
              <a:rPr lang="ru-RU" sz="1600" dirty="0" err="1"/>
              <a:t>гри</a:t>
            </a:r>
            <a:r>
              <a:rPr lang="ru-RU" sz="1600" dirty="0"/>
              <a:t>, вона </a:t>
            </a:r>
            <a:r>
              <a:rPr lang="ru-RU" sz="1600" dirty="0" err="1"/>
              <a:t>відіграє</a:t>
            </a:r>
            <a:r>
              <a:rPr lang="ru-RU" sz="1600" dirty="0"/>
              <a:t> </a:t>
            </a:r>
            <a:r>
              <a:rPr lang="ru-RU" sz="1600" dirty="0" err="1"/>
              <a:t>важливу</a:t>
            </a:r>
            <a:r>
              <a:rPr lang="ru-RU" sz="1600" dirty="0"/>
              <a:t> </a:t>
            </a:r>
            <a:r>
              <a:rPr lang="ru-RU" sz="1600" dirty="0" err="1"/>
              <a:t>освітню</a:t>
            </a:r>
            <a:r>
              <a:rPr lang="ru-RU" sz="1600" dirty="0"/>
              <a:t>, </a:t>
            </a:r>
            <a:r>
              <a:rPr lang="ru-RU" sz="1600" dirty="0" err="1"/>
              <a:t>розвивальну</a:t>
            </a:r>
            <a:r>
              <a:rPr lang="ru-RU" sz="1600" dirty="0"/>
              <a:t>, </a:t>
            </a:r>
            <a:r>
              <a:rPr lang="ru-RU" sz="1600" dirty="0" err="1"/>
              <a:t>виховну</a:t>
            </a:r>
            <a:r>
              <a:rPr lang="ru-RU" sz="1600" dirty="0"/>
              <a:t>,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організа¬ційну</a:t>
            </a:r>
            <a:r>
              <a:rPr lang="ru-RU" sz="1600" dirty="0"/>
              <a:t> </a:t>
            </a:r>
            <a:r>
              <a:rPr lang="ru-RU" sz="1600" dirty="0" err="1"/>
              <a:t>ролі</a:t>
            </a:r>
            <a:r>
              <a:rPr lang="ru-RU" sz="1600" dirty="0"/>
              <a:t>. Як і </a:t>
            </a:r>
            <a:r>
              <a:rPr lang="ru-RU" sz="1600" dirty="0" err="1"/>
              <a:t>гра</a:t>
            </a:r>
            <a:r>
              <a:rPr lang="ru-RU" sz="1600" dirty="0"/>
              <a:t>, </a:t>
            </a:r>
            <a:r>
              <a:rPr lang="ru-RU" sz="1600" dirty="0" err="1"/>
              <a:t>іграшка</a:t>
            </a:r>
            <a:r>
              <a:rPr lang="ru-RU" sz="1600" dirty="0"/>
              <a:t> є </a:t>
            </a:r>
            <a:r>
              <a:rPr lang="ru-RU" sz="1600" dirty="0" err="1"/>
              <a:t>важливим</a:t>
            </a:r>
            <a:r>
              <a:rPr lang="ru-RU" sz="1600" dirty="0"/>
              <a:t> фактором </a:t>
            </a:r>
            <a:r>
              <a:rPr lang="ru-RU" sz="1600" dirty="0" err="1"/>
              <a:t>психіч¬ного</a:t>
            </a:r>
            <a:r>
              <a:rPr lang="ru-RU" sz="1600" dirty="0"/>
              <a:t> </a:t>
            </a:r>
            <a:r>
              <a:rPr lang="ru-RU" sz="1600" dirty="0" err="1"/>
              <a:t>розвитку</a:t>
            </a:r>
            <a:r>
              <a:rPr lang="ru-RU" sz="1600" dirty="0"/>
              <a:t> </a:t>
            </a:r>
            <a:r>
              <a:rPr lang="ru-RU" sz="1600" dirty="0" err="1"/>
              <a:t>дитини</a:t>
            </a:r>
            <a:r>
              <a:rPr lang="ru-RU" sz="1600" dirty="0"/>
              <a:t>, </a:t>
            </a:r>
            <a:r>
              <a:rPr lang="ru-RU" sz="1600" dirty="0" err="1"/>
              <a:t>що</a:t>
            </a:r>
            <a:r>
              <a:rPr lang="ru-RU" sz="1600" dirty="0"/>
              <a:t> </a:t>
            </a:r>
            <a:r>
              <a:rPr lang="ru-RU" sz="1600" dirty="0" err="1"/>
              <a:t>забезпечує</a:t>
            </a:r>
            <a:r>
              <a:rPr lang="ru-RU" sz="1600" dirty="0"/>
              <a:t> </a:t>
            </a:r>
            <a:r>
              <a:rPr lang="ru-RU" sz="1600" dirty="0" err="1"/>
              <a:t>поступове</a:t>
            </a:r>
            <a:r>
              <a:rPr lang="ru-RU" sz="1600" dirty="0"/>
              <a:t> </a:t>
            </a:r>
            <a:r>
              <a:rPr lang="ru-RU" sz="1600" dirty="0" err="1"/>
              <a:t>здійснення</a:t>
            </a:r>
            <a:r>
              <a:rPr lang="ru-RU" sz="1600" dirty="0"/>
              <a:t> нею </a:t>
            </a:r>
            <a:r>
              <a:rPr lang="ru-RU" sz="1600" dirty="0" err="1"/>
              <a:t>усіх</a:t>
            </a:r>
            <a:r>
              <a:rPr lang="ru-RU" sz="1600" dirty="0"/>
              <a:t> </a:t>
            </a:r>
            <a:r>
              <a:rPr lang="ru-RU" sz="1600" dirty="0" err="1"/>
              <a:t>видів</a:t>
            </a:r>
            <a:r>
              <a:rPr lang="ru-RU" sz="1600" dirty="0"/>
              <a:t> </a:t>
            </a:r>
            <a:r>
              <a:rPr lang="ru-RU" sz="1600" dirty="0" err="1"/>
              <a:t>діяльності</a:t>
            </a:r>
            <a:r>
              <a:rPr lang="ru-RU" sz="1600" dirty="0"/>
              <a:t> на </a:t>
            </a:r>
            <a:r>
              <a:rPr lang="ru-RU" sz="1600" dirty="0" err="1"/>
              <a:t>більш</a:t>
            </a:r>
            <a:r>
              <a:rPr lang="ru-RU" sz="1600" dirty="0"/>
              <a:t> </a:t>
            </a:r>
            <a:r>
              <a:rPr lang="ru-RU" sz="1600" dirty="0" err="1"/>
              <a:t>високому</a:t>
            </a:r>
            <a:r>
              <a:rPr lang="ru-RU" sz="1600" dirty="0"/>
              <a:t> </a:t>
            </a:r>
            <a:r>
              <a:rPr lang="ru-RU" sz="1600" dirty="0" err="1"/>
              <a:t>рівні</a:t>
            </a:r>
            <a:r>
              <a:rPr lang="ru-RU" sz="1600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0215"/>
            <a:ext cx="3884662" cy="4388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4915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908720"/>
            <a:ext cx="756084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/>
              <a:t>Найдетальнішу </a:t>
            </a:r>
            <a:r>
              <a:rPr lang="ru-RU" dirty="0" err="1" smtClean="0"/>
              <a:t>класифікацію</a:t>
            </a:r>
            <a:r>
              <a:rPr lang="ru-RU" dirty="0" smtClean="0"/>
              <a:t> </a:t>
            </a:r>
            <a:r>
              <a:rPr lang="ru-RU" dirty="0" err="1"/>
              <a:t>іграшок</a:t>
            </a:r>
            <a:r>
              <a:rPr lang="ru-RU" dirty="0"/>
              <a:t>, яка </a:t>
            </a:r>
            <a:r>
              <a:rPr lang="ru-RU" dirty="0" err="1" smtClean="0"/>
              <a:t>ґрунтується</a:t>
            </a:r>
            <a:r>
              <a:rPr lang="ru-RU" dirty="0" smtClean="0"/>
              <a:t> </a:t>
            </a:r>
            <a:r>
              <a:rPr lang="ru-RU" dirty="0"/>
              <a:t>на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використанні</a:t>
            </a:r>
            <a:r>
              <a:rPr lang="ru-RU" dirty="0"/>
              <a:t> у </a:t>
            </a:r>
            <a:r>
              <a:rPr lang="ru-RU" dirty="0" err="1"/>
              <a:t>різних</a:t>
            </a:r>
            <a:r>
              <a:rPr lang="ru-RU" dirty="0"/>
              <a:t> видах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запропонувала</a:t>
            </a:r>
            <a:r>
              <a:rPr lang="ru-RU" dirty="0"/>
              <a:t> </a:t>
            </a:r>
            <a:r>
              <a:rPr lang="ru-RU" dirty="0" err="1"/>
              <a:t>російський</a:t>
            </a:r>
            <a:r>
              <a:rPr lang="ru-RU" dirty="0"/>
              <a:t> педагог </a:t>
            </a:r>
            <a:r>
              <a:rPr lang="ru-RU" dirty="0" err="1"/>
              <a:t>Євгенія</a:t>
            </a:r>
            <a:r>
              <a:rPr lang="ru-RU" dirty="0"/>
              <a:t> </a:t>
            </a:r>
            <a:r>
              <a:rPr lang="ru-RU" dirty="0" err="1"/>
              <a:t>Фльоріна</a:t>
            </a:r>
            <a:r>
              <a:rPr lang="ru-RU" dirty="0"/>
              <a:t> (1889—1952).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охоплює</a:t>
            </a:r>
            <a:r>
              <a:rPr lang="ru-RU" dirty="0" smtClean="0"/>
              <a:t>: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dirty="0"/>
              <a:t>моторно-</a:t>
            </a:r>
            <a:r>
              <a:rPr lang="ru-RU" dirty="0" err="1"/>
              <a:t>спортивні</a:t>
            </a:r>
            <a:r>
              <a:rPr lang="ru-RU" dirty="0"/>
              <a:t> і </a:t>
            </a:r>
            <a:r>
              <a:rPr lang="ru-RU" dirty="0" err="1"/>
              <a:t>тренувальні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(</a:t>
            </a:r>
            <a:r>
              <a:rPr lang="ru-RU" dirty="0" err="1"/>
              <a:t>м'яч</a:t>
            </a:r>
            <a:r>
              <a:rPr lang="ru-RU" dirty="0"/>
              <a:t>, </a:t>
            </a:r>
            <a:r>
              <a:rPr lang="ru-RU" dirty="0" smtClean="0"/>
              <a:t>обруч</a:t>
            </a:r>
            <a:r>
              <a:rPr lang="ru-RU" dirty="0"/>
              <a:t>, </a:t>
            </a:r>
            <a:r>
              <a:rPr lang="ru-RU" dirty="0" err="1"/>
              <a:t>кеглі</a:t>
            </a:r>
            <a:r>
              <a:rPr lang="ru-RU" dirty="0"/>
              <a:t>, </a:t>
            </a:r>
            <a:r>
              <a:rPr lang="ru-RU" dirty="0" err="1"/>
              <a:t>пірамідки</a:t>
            </a:r>
            <a:r>
              <a:rPr lang="ru-RU" dirty="0"/>
              <a:t>, </a:t>
            </a:r>
            <a:r>
              <a:rPr lang="ru-RU" dirty="0" err="1"/>
              <a:t>мозаїка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Вони </a:t>
            </a:r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спритність</a:t>
            </a:r>
            <a:r>
              <a:rPr lang="ru-RU" dirty="0"/>
              <a:t>, </a:t>
            </a:r>
            <a:r>
              <a:rPr lang="ru-RU" dirty="0" err="1"/>
              <a:t>окомір</a:t>
            </a:r>
            <a:r>
              <a:rPr lang="ru-RU" dirty="0"/>
              <a:t>, слух, </a:t>
            </a:r>
            <a:r>
              <a:rPr lang="ru-RU" dirty="0" err="1"/>
              <a:t>зосередженість</a:t>
            </a:r>
            <a:r>
              <a:rPr lang="ru-RU" dirty="0"/>
              <a:t>, </a:t>
            </a:r>
            <a:r>
              <a:rPr lang="ru-RU" dirty="0" err="1"/>
              <a:t>винахідливість</a:t>
            </a:r>
            <a:r>
              <a:rPr lang="ru-RU" dirty="0"/>
              <a:t>, </a:t>
            </a:r>
            <a:r>
              <a:rPr lang="ru-RU" dirty="0" err="1"/>
              <a:t>увагу</a:t>
            </a:r>
            <a:r>
              <a:rPr lang="ru-RU" dirty="0"/>
              <a:t>, </a:t>
            </a:r>
            <a:r>
              <a:rPr lang="ru-RU" dirty="0" err="1"/>
              <a:t>підвищують</a:t>
            </a:r>
            <a:r>
              <a:rPr lang="ru-RU" dirty="0"/>
              <a:t> </a:t>
            </a:r>
            <a:r>
              <a:rPr lang="ru-RU" dirty="0" err="1"/>
              <a:t>моторну</a:t>
            </a:r>
            <a:r>
              <a:rPr lang="ru-RU" dirty="0"/>
              <a:t> </a:t>
            </a:r>
            <a:r>
              <a:rPr lang="ru-RU" dirty="0" err="1"/>
              <a:t>активність</a:t>
            </a:r>
            <a:r>
              <a:rPr lang="ru-RU" dirty="0"/>
              <a:t>.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,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враховувати</a:t>
            </a:r>
            <a:r>
              <a:rPr lang="ru-RU" dirty="0"/>
              <a:t> </a:t>
            </a:r>
            <a:r>
              <a:rPr lang="ru-RU" dirty="0" err="1"/>
              <a:t>вікові</a:t>
            </a:r>
            <a:r>
              <a:rPr lang="ru-RU" dirty="0"/>
              <a:t> </a:t>
            </a:r>
            <a:r>
              <a:rPr lang="ru-RU" dirty="0" err="1"/>
              <a:t>особливості</a:t>
            </a:r>
            <a:r>
              <a:rPr lang="ru-RU" dirty="0"/>
              <a:t>, </a:t>
            </a:r>
            <a:r>
              <a:rPr lang="ru-RU" dirty="0" err="1"/>
              <a:t>сили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19431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www.graycell.ru/picture/big/myach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5"/>
            <a:ext cx="2306749" cy="2306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970930"/>
            <a:ext cx="2843902" cy="1873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20070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908720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сюжетні</a:t>
            </a:r>
            <a:r>
              <a:rPr lang="ru-RU" dirty="0"/>
              <a:t>, </a:t>
            </a:r>
            <a:r>
              <a:rPr lang="ru-RU" dirty="0" err="1"/>
              <a:t>іграшки-образи</a:t>
            </a:r>
            <a:r>
              <a:rPr lang="ru-RU" dirty="0"/>
              <a:t> (люди, </a:t>
            </a:r>
            <a:r>
              <a:rPr lang="ru-RU" dirty="0" err="1"/>
              <a:t>тварини</a:t>
            </a:r>
            <a:r>
              <a:rPr lang="ru-RU" dirty="0"/>
              <a:t>, </a:t>
            </a:r>
            <a:r>
              <a:rPr lang="ru-RU" dirty="0" smtClean="0"/>
              <a:t>транспорт</a:t>
            </a:r>
            <a:r>
              <a:rPr lang="ru-RU" dirty="0"/>
              <a:t>, </a:t>
            </a:r>
            <a:r>
              <a:rPr lang="ru-RU" dirty="0" err="1"/>
              <a:t>меблі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). </a:t>
            </a:r>
            <a:r>
              <a:rPr lang="ru-RU" dirty="0" err="1"/>
              <a:t>Сприяють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сюжетно-</a:t>
            </a:r>
            <a:r>
              <a:rPr lang="ru-RU" dirty="0" err="1"/>
              <a:t>рольових</a:t>
            </a:r>
            <a:r>
              <a:rPr lang="ru-RU" dirty="0"/>
              <a:t> </a:t>
            </a:r>
            <a:r>
              <a:rPr lang="ru-RU" dirty="0" err="1"/>
              <a:t>ігор</a:t>
            </a:r>
            <a:r>
              <a:rPr lang="ru-RU" dirty="0"/>
              <a:t>, </a:t>
            </a:r>
            <a:r>
              <a:rPr lang="ru-RU" dirty="0" err="1"/>
              <a:t>розширенню</a:t>
            </a:r>
            <a:r>
              <a:rPr lang="ru-RU" dirty="0"/>
              <a:t> й </a:t>
            </a:r>
            <a:r>
              <a:rPr lang="ru-RU" dirty="0" err="1"/>
              <a:t>уточненню</a:t>
            </a:r>
            <a:r>
              <a:rPr lang="ru-RU" dirty="0"/>
              <a:t> </a:t>
            </a:r>
            <a:r>
              <a:rPr lang="ru-RU" dirty="0" err="1"/>
              <a:t>уявлень</a:t>
            </a:r>
            <a:r>
              <a:rPr lang="ru-RU" dirty="0"/>
              <a:t>, </a:t>
            </a:r>
            <a:r>
              <a:rPr lang="ru-RU" dirty="0" err="1"/>
              <a:t>соціального</a:t>
            </a:r>
            <a:r>
              <a:rPr lang="ru-RU" dirty="0"/>
              <a:t> </a:t>
            </a:r>
            <a:r>
              <a:rPr lang="ru-RU" dirty="0" err="1" smtClean="0"/>
              <a:t>досвіду</a:t>
            </a:r>
            <a:r>
              <a:rPr lang="ru-RU" dirty="0" smtClean="0"/>
              <a:t> </a:t>
            </a:r>
            <a:r>
              <a:rPr lang="ru-RU" dirty="0" err="1"/>
              <a:t>дитини</a:t>
            </a:r>
            <a:r>
              <a:rPr lang="ru-RU" dirty="0"/>
              <a:t>. </a:t>
            </a:r>
            <a:r>
              <a:rPr lang="ru-RU" dirty="0" err="1"/>
              <a:t>Найважливіша</a:t>
            </a:r>
            <a:r>
              <a:rPr lang="ru-RU" dirty="0"/>
              <a:t>, </a:t>
            </a:r>
            <a:r>
              <a:rPr lang="ru-RU" dirty="0" err="1"/>
              <a:t>найдавніша</a:t>
            </a:r>
            <a:r>
              <a:rPr lang="ru-RU" dirty="0"/>
              <a:t> і </a:t>
            </a:r>
            <a:r>
              <a:rPr lang="ru-RU" dirty="0" err="1"/>
              <a:t>найпопулярніша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них лялька. </a:t>
            </a:r>
            <a:r>
              <a:rPr lang="ru-RU" dirty="0" err="1"/>
              <a:t>Особливе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житті</a:t>
            </a:r>
            <a:r>
              <a:rPr lang="ru-RU" dirty="0"/>
              <a:t> та </a:t>
            </a:r>
            <a:r>
              <a:rPr lang="ru-RU" dirty="0" err="1"/>
              <a:t>грі</a:t>
            </a:r>
            <a:r>
              <a:rPr lang="ru-RU" dirty="0"/>
              <a:t> </a:t>
            </a:r>
            <a:r>
              <a:rPr lang="ru-RU" dirty="0" err="1" smtClean="0"/>
              <a:t>дитини</a:t>
            </a:r>
            <a:r>
              <a:rPr lang="ru-RU" dirty="0" smtClean="0"/>
              <a:t> </a:t>
            </a:r>
            <a:r>
              <a:rPr lang="ru-RU" dirty="0" err="1"/>
              <a:t>зумовлене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вона </a:t>
            </a:r>
            <a:r>
              <a:rPr lang="ru-RU" dirty="0" err="1"/>
              <a:t>зображує</a:t>
            </a:r>
            <a:r>
              <a:rPr lang="ru-RU" dirty="0"/>
              <a:t> </a:t>
            </a:r>
            <a:r>
              <a:rPr lang="ru-RU" dirty="0" err="1"/>
              <a:t>людину</a:t>
            </a:r>
            <a:r>
              <a:rPr lang="ru-RU" dirty="0"/>
              <a:t>. </a:t>
            </a:r>
            <a:r>
              <a:rPr lang="ru-RU" dirty="0" err="1"/>
              <a:t>Використо¬вуючи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у </a:t>
            </a:r>
            <a:r>
              <a:rPr lang="ru-RU" dirty="0" err="1"/>
              <a:t>грі</a:t>
            </a:r>
            <a:r>
              <a:rPr lang="ru-RU" dirty="0"/>
              <a:t>, </a:t>
            </a:r>
            <a:r>
              <a:rPr lang="ru-RU" dirty="0" err="1"/>
              <a:t>діти</a:t>
            </a:r>
            <a:r>
              <a:rPr lang="ru-RU" dirty="0"/>
              <a:t> </a:t>
            </a:r>
            <a:r>
              <a:rPr lang="ru-RU" dirty="0" err="1"/>
              <a:t>відображають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,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 smtClean="0"/>
              <a:t>стосунки</a:t>
            </a:r>
            <a:r>
              <a:rPr lang="ru-RU" dirty="0" smtClean="0"/>
              <a:t> </a:t>
            </a:r>
            <a:r>
              <a:rPr lang="ru-RU" dirty="0"/>
              <a:t>людей;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532" y="3284872"/>
            <a:ext cx="2227243" cy="269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84" y="3310032"/>
            <a:ext cx="2669086" cy="2669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9121" y="4221088"/>
            <a:ext cx="3333750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170510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1052736"/>
            <a:ext cx="360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творчо-трудові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(</a:t>
            </a:r>
            <a:r>
              <a:rPr lang="ru-RU" dirty="0" err="1"/>
              <a:t>напівфабрикати</a:t>
            </a:r>
            <a:r>
              <a:rPr lang="ru-RU" dirty="0"/>
              <a:t>, з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образ і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грається</a:t>
            </a:r>
            <a:r>
              <a:rPr lang="ru-RU" dirty="0"/>
              <a:t>). До них належать </a:t>
            </a:r>
            <a:r>
              <a:rPr lang="ru-RU" dirty="0" err="1"/>
              <a:t>різноманітні</a:t>
            </a:r>
            <a:r>
              <a:rPr lang="ru-RU" dirty="0"/>
              <a:t> </a:t>
            </a:r>
            <a:r>
              <a:rPr lang="ru-RU" dirty="0" err="1"/>
              <a:t>будівельні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 </a:t>
            </a:r>
            <a:r>
              <a:rPr lang="ru-RU" dirty="0" err="1"/>
              <a:t>конструктори</a:t>
            </a:r>
            <a:r>
              <a:rPr lang="ru-RU" dirty="0"/>
              <a:t>,  </a:t>
            </a:r>
            <a:r>
              <a:rPr lang="ru-RU" dirty="0" err="1"/>
              <a:t>розбірні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. </a:t>
            </a:r>
            <a:r>
              <a:rPr lang="ru-RU" dirty="0" err="1"/>
              <a:t>Особливість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полягає</a:t>
            </a:r>
            <a:r>
              <a:rPr lang="ru-RU" dirty="0"/>
              <a:t> у </a:t>
            </a:r>
            <a:r>
              <a:rPr lang="ru-RU" dirty="0" err="1"/>
              <a:t>необхідності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перед початком </a:t>
            </a:r>
            <a:r>
              <a:rPr lang="ru-RU" dirty="0" err="1"/>
              <a:t>гри</a:t>
            </a:r>
            <a:r>
              <a:rPr lang="ru-RU" dirty="0"/>
              <a:t> </a:t>
            </a:r>
            <a:r>
              <a:rPr lang="ru-RU" dirty="0" err="1"/>
              <a:t>звести</a:t>
            </a:r>
            <a:r>
              <a:rPr lang="ru-RU" dirty="0"/>
              <a:t> </a:t>
            </a:r>
            <a:r>
              <a:rPr lang="ru-RU" dirty="0" err="1"/>
              <a:t>споруду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розвиває</a:t>
            </a:r>
            <a:r>
              <a:rPr lang="ru-RU" dirty="0"/>
              <a:t> </a:t>
            </a:r>
            <a:r>
              <a:rPr lang="ru-RU" dirty="0" err="1"/>
              <a:t>конструкторські</a:t>
            </a:r>
            <a:r>
              <a:rPr lang="ru-RU" dirty="0"/>
              <a:t> </a:t>
            </a:r>
            <a:r>
              <a:rPr lang="ru-RU" dirty="0" err="1"/>
              <a:t>здібності</a:t>
            </a:r>
            <a:r>
              <a:rPr lang="ru-RU" dirty="0"/>
              <a:t>, </a:t>
            </a:r>
            <a:r>
              <a:rPr lang="ru-RU" dirty="0" err="1"/>
              <a:t>сприяє</a:t>
            </a:r>
            <a:r>
              <a:rPr lang="ru-RU" dirty="0"/>
              <a:t> трудовому </a:t>
            </a:r>
            <a:r>
              <a:rPr lang="ru-RU" dirty="0" err="1"/>
              <a:t>вихованню</a:t>
            </a:r>
            <a:r>
              <a:rPr lang="ru-RU" dirty="0"/>
              <a:t>;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45024"/>
            <a:ext cx="4242213" cy="2552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087" y="908720"/>
            <a:ext cx="3161157" cy="2456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16016" y="0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6342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4193" y="836712"/>
            <a:ext cx="77768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технічні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. Вони </a:t>
            </a:r>
            <a:r>
              <a:rPr lang="ru-RU" dirty="0" err="1"/>
              <a:t>ознайомлюють</a:t>
            </a:r>
            <a:r>
              <a:rPr lang="ru-RU" dirty="0"/>
              <a:t> </a:t>
            </a:r>
            <a:r>
              <a:rPr lang="ru-RU" dirty="0" err="1"/>
              <a:t>дитину</a:t>
            </a:r>
            <a:r>
              <a:rPr lang="ru-RU" dirty="0"/>
              <a:t> з </a:t>
            </a:r>
            <a:r>
              <a:rPr lang="ru-RU" dirty="0" err="1"/>
              <a:t>технікою</a:t>
            </a:r>
            <a:r>
              <a:rPr lang="ru-RU" dirty="0"/>
              <a:t>,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уявлення</a:t>
            </a:r>
            <a:r>
              <a:rPr lang="ru-RU" dirty="0"/>
              <a:t> про </a:t>
            </a:r>
            <a:r>
              <a:rPr lang="ru-RU" dirty="0" err="1"/>
              <a:t>неї</a:t>
            </a:r>
            <a:r>
              <a:rPr lang="ru-RU" dirty="0"/>
              <a:t>, </a:t>
            </a:r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творчість</a:t>
            </a:r>
            <a:r>
              <a:rPr lang="ru-RU" dirty="0"/>
              <a:t>, </a:t>
            </a:r>
            <a:r>
              <a:rPr lang="ru-RU" dirty="0" err="1"/>
              <a:t>винахідливість</a:t>
            </a:r>
            <a:r>
              <a:rPr lang="ru-RU" dirty="0"/>
              <a:t>.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властиві</a:t>
            </a:r>
            <a:r>
              <a:rPr lang="ru-RU" dirty="0"/>
              <a:t> </a:t>
            </a:r>
            <a:r>
              <a:rPr lang="ru-RU" dirty="0" err="1"/>
              <a:t>умовність</a:t>
            </a:r>
            <a:r>
              <a:rPr lang="ru-RU" dirty="0"/>
              <a:t>, </a:t>
            </a:r>
            <a:r>
              <a:rPr lang="ru-RU" dirty="0" err="1"/>
              <a:t>відтворення</a:t>
            </a:r>
            <a:r>
              <a:rPr lang="ru-RU" dirty="0"/>
              <a:t> </a:t>
            </a:r>
            <a:r>
              <a:rPr lang="ru-RU" dirty="0" err="1" smtClean="0"/>
              <a:t>загальних</a:t>
            </a:r>
            <a:r>
              <a:rPr lang="ru-RU" dirty="0" smtClean="0"/>
              <a:t> </a:t>
            </a:r>
            <a:r>
              <a:rPr lang="ru-RU" dirty="0" err="1"/>
              <a:t>функцій</a:t>
            </a:r>
            <a:r>
              <a:rPr lang="ru-RU" dirty="0"/>
              <a:t> машин і </a:t>
            </a:r>
            <a:r>
              <a:rPr lang="ru-RU" dirty="0" err="1"/>
              <a:t>механізмів</a:t>
            </a:r>
            <a:r>
              <a:rPr lang="ru-RU" dirty="0"/>
              <a:t>, </a:t>
            </a:r>
            <a:r>
              <a:rPr lang="ru-RU" dirty="0" err="1"/>
              <a:t>здатність</a:t>
            </a:r>
            <a:r>
              <a:rPr lang="ru-RU" dirty="0"/>
              <a:t> </a:t>
            </a:r>
            <a:r>
              <a:rPr lang="ru-RU" dirty="0" err="1"/>
              <a:t>імітувати</a:t>
            </a:r>
            <a:r>
              <a:rPr lang="ru-RU" dirty="0"/>
              <a:t> у </a:t>
            </a:r>
            <a:r>
              <a:rPr lang="ru-RU" dirty="0" err="1"/>
              <a:t>грі</a:t>
            </a:r>
            <a:r>
              <a:rPr lang="ru-RU" dirty="0"/>
              <a:t>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функції</a:t>
            </a:r>
            <a:r>
              <a:rPr lang="ru-RU" dirty="0"/>
              <a:t> предмета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618189" y="4437112"/>
            <a:ext cx="78488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 smtClean="0"/>
              <a:t>Технічні</a:t>
            </a:r>
            <a:r>
              <a:rPr lang="ru-RU" dirty="0" smtClean="0"/>
              <a:t> </a:t>
            </a:r>
            <a:r>
              <a:rPr lang="ru-RU" dirty="0" err="1"/>
              <a:t>іграшки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сюжетними</a:t>
            </a:r>
            <a:r>
              <a:rPr lang="ru-RU" dirty="0"/>
              <a:t> (</a:t>
            </a:r>
            <a:r>
              <a:rPr lang="ru-RU" dirty="0" err="1"/>
              <a:t>ознайомлюють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зовнішнім</a:t>
            </a:r>
            <a:r>
              <a:rPr lang="ru-RU" dirty="0"/>
              <a:t> </a:t>
            </a:r>
            <a:r>
              <a:rPr lang="ru-RU" dirty="0" err="1"/>
              <a:t>виглядом</a:t>
            </a:r>
            <a:r>
              <a:rPr lang="ru-RU" dirty="0"/>
              <a:t> </a:t>
            </a:r>
            <a:r>
              <a:rPr lang="ru-RU" dirty="0" err="1"/>
              <a:t>технічних</a:t>
            </a:r>
            <a:r>
              <a:rPr lang="ru-RU" dirty="0"/>
              <a:t> </a:t>
            </a:r>
            <a:r>
              <a:rPr lang="ru-RU" dirty="0" err="1"/>
              <a:t>предметів</a:t>
            </a:r>
            <a:r>
              <a:rPr lang="ru-RU" dirty="0"/>
              <a:t>: </a:t>
            </a:r>
            <a:r>
              <a:rPr lang="ru-RU" dirty="0" err="1"/>
              <a:t>підйомний</a:t>
            </a:r>
            <a:r>
              <a:rPr lang="ru-RU" dirty="0"/>
              <a:t> кран, транспортер </a:t>
            </a:r>
            <a:r>
              <a:rPr lang="ru-RU" dirty="0" err="1"/>
              <a:t>тощо</a:t>
            </a:r>
            <a:r>
              <a:rPr lang="ru-RU" dirty="0"/>
              <a:t>); такими,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демонструють</a:t>
            </a:r>
            <a:r>
              <a:rPr lang="ru-RU" dirty="0" smtClean="0"/>
              <a:t> </a:t>
            </a:r>
            <a:r>
              <a:rPr lang="ru-RU" dirty="0" err="1"/>
              <a:t>дію</a:t>
            </a:r>
            <a:r>
              <a:rPr lang="ru-RU" dirty="0"/>
              <a:t> </a:t>
            </a:r>
            <a:r>
              <a:rPr lang="ru-RU" dirty="0" err="1"/>
              <a:t>фізичних</a:t>
            </a:r>
            <a:r>
              <a:rPr lang="ru-RU" dirty="0"/>
              <a:t> </a:t>
            </a:r>
            <a:r>
              <a:rPr lang="ru-RU" dirty="0" err="1"/>
              <a:t>законів</a:t>
            </a:r>
            <a:r>
              <a:rPr lang="ru-RU" dirty="0"/>
              <a:t>, </a:t>
            </a:r>
            <a:r>
              <a:rPr lang="ru-RU" dirty="0" err="1"/>
              <a:t>процеси</a:t>
            </a:r>
            <a:r>
              <a:rPr lang="ru-RU" dirty="0"/>
              <a:t> (</a:t>
            </a:r>
            <a:r>
              <a:rPr lang="ru-RU" dirty="0" err="1"/>
              <a:t>іграшкові</a:t>
            </a:r>
            <a:r>
              <a:rPr lang="ru-RU" dirty="0"/>
              <a:t> </a:t>
            </a:r>
            <a:r>
              <a:rPr lang="ru-RU" dirty="0" err="1" smtClean="0"/>
              <a:t>фотоапарати</a:t>
            </a:r>
            <a:r>
              <a:rPr lang="ru-RU" dirty="0"/>
              <a:t>, </a:t>
            </a:r>
            <a:r>
              <a:rPr lang="ru-RU" dirty="0" err="1"/>
              <a:t>калейдоскопи</a:t>
            </a:r>
            <a:r>
              <a:rPr lang="ru-RU" dirty="0"/>
              <a:t>,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літаків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передбачають</a:t>
            </a:r>
            <a:r>
              <a:rPr lang="ru-RU" dirty="0" smtClean="0"/>
              <a:t> </a:t>
            </a:r>
            <a:r>
              <a:rPr lang="ru-RU" dirty="0" err="1"/>
              <a:t>дитяче</a:t>
            </a:r>
            <a:r>
              <a:rPr lang="ru-RU" dirty="0"/>
              <a:t> </a:t>
            </a:r>
            <a:r>
              <a:rPr lang="ru-RU" dirty="0" err="1"/>
              <a:t>конструювання</a:t>
            </a:r>
            <a:r>
              <a:rPr lang="ru-RU" dirty="0"/>
              <a:t> і </a:t>
            </a:r>
            <a:r>
              <a:rPr lang="ru-RU" dirty="0" err="1"/>
              <a:t>технічне</a:t>
            </a:r>
            <a:r>
              <a:rPr lang="ru-RU" dirty="0"/>
              <a:t> </a:t>
            </a:r>
            <a:r>
              <a:rPr lang="ru-RU" dirty="0" err="1" smtClean="0"/>
              <a:t>винахідництвои</a:t>
            </a:r>
            <a:r>
              <a:rPr lang="ru-RU" dirty="0" smtClean="0"/>
              <a:t> (</a:t>
            </a:r>
            <a:r>
              <a:rPr lang="ru-RU" dirty="0" err="1" smtClean="0"/>
              <a:t>конструктори</a:t>
            </a:r>
            <a:r>
              <a:rPr lang="ru-RU" dirty="0"/>
              <a:t>, </a:t>
            </a:r>
            <a:r>
              <a:rPr lang="ru-RU" dirty="0" err="1"/>
              <a:t>будівельні</a:t>
            </a:r>
            <a:r>
              <a:rPr lang="ru-RU" dirty="0"/>
              <a:t> </a:t>
            </a:r>
            <a:r>
              <a:rPr lang="ru-RU" dirty="0" err="1"/>
              <a:t>матеріали</a:t>
            </a:r>
            <a:r>
              <a:rPr lang="ru-RU" dirty="0"/>
              <a:t>, </a:t>
            </a:r>
            <a:r>
              <a:rPr lang="ru-RU" dirty="0" err="1"/>
              <a:t>напівфабрикати</a:t>
            </a:r>
            <a:r>
              <a:rPr lang="ru-RU" dirty="0"/>
              <a:t>);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688" y="2210743"/>
            <a:ext cx="2226369" cy="22263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20967"/>
            <a:ext cx="2821527" cy="211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156352"/>
            <a:ext cx="2280760" cy="2280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9924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836712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настільні</a:t>
            </a:r>
            <a:r>
              <a:rPr lang="ru-RU" dirty="0"/>
              <a:t> </a:t>
            </a:r>
            <a:r>
              <a:rPr lang="ru-RU" dirty="0" err="1"/>
              <a:t>ігри</a:t>
            </a:r>
            <a:r>
              <a:rPr lang="ru-RU" dirty="0"/>
              <a:t>. </a:t>
            </a:r>
            <a:r>
              <a:rPr lang="ru-RU" dirty="0" err="1"/>
              <a:t>Спрямовані</a:t>
            </a:r>
            <a:r>
              <a:rPr lang="ru-RU" dirty="0"/>
              <a:t> вони на </a:t>
            </a:r>
            <a:r>
              <a:rPr lang="ru-RU" dirty="0" err="1"/>
              <a:t>вирішення</a:t>
            </a:r>
            <a:r>
              <a:rPr lang="ru-RU" dirty="0"/>
              <a:t> </a:t>
            </a:r>
            <a:r>
              <a:rPr lang="ru-RU" dirty="0" err="1"/>
              <a:t>різноманітних</a:t>
            </a:r>
            <a:r>
              <a:rPr lang="ru-RU" dirty="0"/>
              <a:t> </a:t>
            </a:r>
            <a:r>
              <a:rPr lang="ru-RU" dirty="0" err="1"/>
              <a:t>дидактичних</a:t>
            </a:r>
            <a:r>
              <a:rPr lang="ru-RU" dirty="0"/>
              <a:t>  </a:t>
            </a:r>
            <a:r>
              <a:rPr lang="ru-RU" dirty="0" err="1"/>
              <a:t>завдань</a:t>
            </a:r>
            <a:r>
              <a:rPr lang="ru-RU" dirty="0"/>
              <a:t>:  </a:t>
            </a:r>
            <a:r>
              <a:rPr lang="ru-RU" dirty="0" err="1"/>
              <a:t>розвиток</a:t>
            </a:r>
            <a:r>
              <a:rPr lang="ru-RU" dirty="0"/>
              <a:t>  </a:t>
            </a:r>
            <a:r>
              <a:rPr lang="ru-RU" dirty="0" err="1"/>
              <a:t>кмітливості</a:t>
            </a:r>
            <a:r>
              <a:rPr lang="ru-RU" dirty="0"/>
              <a:t>, </a:t>
            </a:r>
            <a:r>
              <a:rPr lang="ru-RU" dirty="0" err="1"/>
              <a:t>винахідливості</a:t>
            </a:r>
            <a:r>
              <a:rPr lang="ru-RU" dirty="0"/>
              <a:t>, </a:t>
            </a:r>
            <a:r>
              <a:rPr lang="ru-RU" dirty="0" err="1"/>
              <a:t>уваги</a:t>
            </a:r>
            <a:r>
              <a:rPr lang="ru-RU" dirty="0"/>
              <a:t>,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орієнтування</a:t>
            </a:r>
            <a:r>
              <a:rPr lang="ru-RU" dirty="0"/>
              <a:t> у </a:t>
            </a:r>
            <a:r>
              <a:rPr lang="ru-RU" dirty="0" err="1"/>
              <a:t>формі</a:t>
            </a:r>
            <a:r>
              <a:rPr lang="ru-RU" dirty="0"/>
              <a:t>, </a:t>
            </a:r>
            <a:r>
              <a:rPr lang="ru-RU" dirty="0" err="1"/>
              <a:t>кольорі</a:t>
            </a:r>
            <a:r>
              <a:rPr lang="ru-RU" dirty="0"/>
              <a:t>, </a:t>
            </a:r>
            <a:r>
              <a:rPr lang="ru-RU" dirty="0" err="1"/>
              <a:t>розмірі</a:t>
            </a:r>
            <a:r>
              <a:rPr lang="ru-RU" dirty="0"/>
              <a:t>, </a:t>
            </a:r>
            <a:r>
              <a:rPr lang="ru-RU" dirty="0" err="1"/>
              <a:t>логічного</a:t>
            </a:r>
            <a:r>
              <a:rPr lang="ru-RU" dirty="0"/>
              <a:t> </a:t>
            </a:r>
            <a:r>
              <a:rPr lang="ru-RU" dirty="0" err="1"/>
              <a:t>мислення</a:t>
            </a:r>
            <a:r>
              <a:rPr lang="ru-RU" dirty="0"/>
              <a:t>. До них належать </a:t>
            </a:r>
            <a:r>
              <a:rPr lang="ru-RU" dirty="0" err="1"/>
              <a:t>парні</a:t>
            </a:r>
            <a:r>
              <a:rPr lang="ru-RU" dirty="0"/>
              <a:t> картинки, лото, шашки, шахи, </a:t>
            </a:r>
            <a:r>
              <a:rPr lang="ru-RU" dirty="0" err="1"/>
              <a:t>ігри-подорожі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31908"/>
            <a:ext cx="3924873" cy="3689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2493818"/>
            <a:ext cx="3345998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78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5530" y="916895"/>
            <a:ext cx="43204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err="1"/>
              <a:t>веселі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. Будучи </a:t>
            </a:r>
            <a:r>
              <a:rPr lang="ru-RU" dirty="0" err="1"/>
              <a:t>заснованими</a:t>
            </a:r>
            <a:r>
              <a:rPr lang="ru-RU" dirty="0"/>
              <a:t> на </a:t>
            </a:r>
            <a:r>
              <a:rPr lang="ru-RU" dirty="0" err="1"/>
              <a:t>принципі</a:t>
            </a:r>
            <a:r>
              <a:rPr lang="ru-RU" dirty="0"/>
              <a:t> </a:t>
            </a:r>
            <a:r>
              <a:rPr lang="ru-RU" dirty="0" err="1" smtClean="0"/>
              <a:t>несподіваності</a:t>
            </a:r>
            <a:r>
              <a:rPr lang="ru-RU" dirty="0"/>
              <a:t>, вони </a:t>
            </a:r>
            <a:r>
              <a:rPr lang="ru-RU" dirty="0" err="1"/>
              <a:t>призначені</a:t>
            </a:r>
            <a:r>
              <a:rPr lang="ru-RU" dirty="0"/>
              <a:t> для </a:t>
            </a:r>
            <a:r>
              <a:rPr lang="ru-RU" dirty="0" err="1"/>
              <a:t>забави</a:t>
            </a:r>
            <a:r>
              <a:rPr lang="ru-RU" dirty="0"/>
              <a:t>, </a:t>
            </a:r>
            <a:r>
              <a:rPr lang="ru-RU" dirty="0" err="1"/>
              <a:t>розваги</a:t>
            </a:r>
            <a:r>
              <a:rPr lang="ru-RU" dirty="0"/>
              <a:t>, </a:t>
            </a:r>
            <a:r>
              <a:rPr lang="ru-RU" dirty="0" err="1"/>
              <a:t>їх</a:t>
            </a:r>
            <a:r>
              <a:rPr lang="ru-RU" dirty="0"/>
              <a:t> не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/>
              <a:t>використовувати</a:t>
            </a:r>
            <a:r>
              <a:rPr lang="ru-RU" dirty="0"/>
              <a:t> у будь-</a:t>
            </a:r>
            <a:r>
              <a:rPr lang="ru-RU" dirty="0" err="1"/>
              <a:t>якій</a:t>
            </a:r>
            <a:r>
              <a:rPr lang="ru-RU" dirty="0"/>
              <a:t> </a:t>
            </a:r>
            <a:r>
              <a:rPr lang="ru-RU" dirty="0" err="1"/>
              <a:t>грі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</a:t>
            </a:r>
            <a:r>
              <a:rPr lang="ru-RU" dirty="0" err="1"/>
              <a:t>радують</a:t>
            </a:r>
            <a:r>
              <a:rPr lang="ru-RU" dirty="0"/>
              <a:t> </a:t>
            </a:r>
            <a:r>
              <a:rPr lang="ru-RU" dirty="0" err="1" smtClean="0"/>
              <a:t>дітей</a:t>
            </a:r>
            <a:r>
              <a:rPr lang="ru-RU" dirty="0" smtClean="0"/>
              <a:t> </a:t>
            </a:r>
            <a:r>
              <a:rPr lang="ru-RU" dirty="0" err="1"/>
              <a:t>несподіваними</a:t>
            </a:r>
            <a:r>
              <a:rPr lang="ru-RU" dirty="0"/>
              <a:t> </a:t>
            </a:r>
            <a:r>
              <a:rPr lang="ru-RU" dirty="0" err="1"/>
              <a:t>рухами</a:t>
            </a:r>
            <a:r>
              <a:rPr lang="ru-RU" dirty="0"/>
              <a:t>, </a:t>
            </a:r>
            <a:r>
              <a:rPr lang="ru-RU" dirty="0" err="1"/>
              <a:t>звучанням</a:t>
            </a:r>
            <a:r>
              <a:rPr lang="ru-RU" dirty="0"/>
              <a:t>: зайчик,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стрибає</a:t>
            </a:r>
            <a:r>
              <a:rPr lang="ru-RU" dirty="0"/>
              <a:t>; клоун,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перевертається</a:t>
            </a:r>
            <a:r>
              <a:rPr lang="ru-RU" dirty="0"/>
              <a:t> на </a:t>
            </a:r>
            <a:r>
              <a:rPr lang="ru-RU" dirty="0" err="1"/>
              <a:t>драбинці</a:t>
            </a:r>
            <a:r>
              <a:rPr lang="ru-RU" dirty="0"/>
              <a:t>; соловейко,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 smtClean="0"/>
              <a:t>співає</a:t>
            </a:r>
            <a:r>
              <a:rPr lang="ru-RU" dirty="0"/>
              <a:t>, та </a:t>
            </a:r>
            <a:r>
              <a:rPr lang="ru-RU" dirty="0" err="1"/>
              <a:t>ін</a:t>
            </a:r>
            <a:r>
              <a:rPr lang="ru-RU" dirty="0"/>
              <a:t>. До них </a:t>
            </a:r>
            <a:r>
              <a:rPr lang="ru-RU" dirty="0" err="1"/>
              <a:t>належить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народних</a:t>
            </a:r>
            <a:r>
              <a:rPr lang="ru-RU" dirty="0"/>
              <a:t> </a:t>
            </a:r>
            <a:r>
              <a:rPr lang="ru-RU" dirty="0" err="1"/>
              <a:t>іграшок</a:t>
            </a:r>
            <a:r>
              <a:rPr lang="ru-RU" dirty="0"/>
              <a:t>;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10" y="692696"/>
            <a:ext cx="2466405" cy="222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325040"/>
            <a:ext cx="287270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73016"/>
            <a:ext cx="259727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17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1522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16" y="764703"/>
            <a:ext cx="2207704" cy="2230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2689715"/>
            <a:ext cx="7241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ru-RU" dirty="0" err="1"/>
              <a:t>музичні</a:t>
            </a:r>
            <a:r>
              <a:rPr lang="ru-RU" dirty="0"/>
              <a:t> </a:t>
            </a:r>
            <a:r>
              <a:rPr lang="ru-RU" dirty="0" err="1"/>
              <a:t>іграшки</a:t>
            </a:r>
            <a:r>
              <a:rPr lang="ru-RU" dirty="0"/>
              <a:t> (пташки,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співають</a:t>
            </a:r>
            <a:r>
              <a:rPr lang="ru-RU" dirty="0"/>
              <a:t>, </a:t>
            </a:r>
            <a:r>
              <a:rPr lang="ru-RU" dirty="0" err="1" smtClean="0"/>
              <a:t>брязкальця</a:t>
            </a:r>
            <a:r>
              <a:rPr lang="ru-RU" dirty="0"/>
              <a:t>, </a:t>
            </a:r>
            <a:r>
              <a:rPr lang="ru-RU" dirty="0" err="1"/>
              <a:t>цимбали</a:t>
            </a:r>
            <a:r>
              <a:rPr lang="ru-RU" dirty="0"/>
              <a:t>, </a:t>
            </a:r>
            <a:r>
              <a:rPr lang="ru-RU" dirty="0" err="1"/>
              <a:t>ксилофони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Розважаючи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вони </a:t>
            </a:r>
            <a:r>
              <a:rPr lang="ru-RU" dirty="0" err="1"/>
              <a:t>одночасно</a:t>
            </a:r>
            <a:r>
              <a:rPr lang="ru-RU" dirty="0"/>
              <a:t> </a:t>
            </a:r>
            <a:r>
              <a:rPr lang="ru-RU" dirty="0" err="1"/>
              <a:t>розвивають</a:t>
            </a:r>
            <a:r>
              <a:rPr lang="ru-RU" dirty="0"/>
              <a:t> </a:t>
            </a:r>
            <a:r>
              <a:rPr lang="ru-RU" dirty="0" err="1"/>
              <a:t>музичний</a:t>
            </a:r>
            <a:r>
              <a:rPr lang="ru-RU" dirty="0"/>
              <a:t> слух;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16" y="3613045"/>
            <a:ext cx="2453258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0687"/>
            <a:ext cx="3064042" cy="1919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67388"/>
            <a:ext cx="3016514" cy="2584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0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uk-UA" sz="2000" b="1" dirty="0">
                <a:ln w="12700">
                  <a:solidFill>
                    <a:srgbClr val="3E3D2D">
                      <a:satMod val="155000"/>
                    </a:srgbClr>
                  </a:solidFill>
                  <a:prstDash val="solid"/>
                </a:ln>
                <a:solidFill>
                  <a:srgbClr val="CAF278">
                    <a:tint val="85000"/>
                    <a:satMod val="155000"/>
                  </a:srgb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Класифікація іграшок</a:t>
            </a:r>
            <a:endParaRPr lang="ru-RU" sz="2000" b="1" dirty="0">
              <a:ln w="12700">
                <a:solidFill>
                  <a:srgbClr val="3E3D2D">
                    <a:satMod val="155000"/>
                  </a:srgbClr>
                </a:solidFill>
                <a:prstDash val="solid"/>
              </a:ln>
              <a:solidFill>
                <a:srgbClr val="CAF278">
                  <a:tint val="85000"/>
                  <a:satMod val="155000"/>
                </a:srgb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98287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49</TotalTime>
  <Words>583</Words>
  <Application>Microsoft Office PowerPoint</Application>
  <PresentationFormat>Экран (4:3)</PresentationFormat>
  <Paragraphs>27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Остин</vt:lpstr>
      <vt:lpstr>Класифікація іграшок за ігровим призначенням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Вика</dc:creator>
  <cp:lastModifiedBy>Вика</cp:lastModifiedBy>
  <cp:revision>15</cp:revision>
  <dcterms:created xsi:type="dcterms:W3CDTF">2014-05-18T19:22:38Z</dcterms:created>
  <dcterms:modified xsi:type="dcterms:W3CDTF">2014-05-18T20:22:38Z</dcterms:modified>
</cp:coreProperties>
</file>