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sldIdLst>
    <p:sldId id="256" r:id="rId2"/>
    <p:sldId id="273" r:id="rId3"/>
    <p:sldId id="257" r:id="rId4"/>
    <p:sldId id="259" r:id="rId5"/>
    <p:sldId id="260" r:id="rId6"/>
    <p:sldId id="261" r:id="rId7"/>
    <p:sldId id="264" r:id="rId8"/>
    <p:sldId id="263" r:id="rId9"/>
    <p:sldId id="265" r:id="rId10"/>
    <p:sldId id="266" r:id="rId11"/>
    <p:sldId id="268" r:id="rId12"/>
    <p:sldId id="269" r:id="rId13"/>
    <p:sldId id="270" r:id="rId14"/>
    <p:sldId id="271" r:id="rId15"/>
    <p:sldId id="272" r:id="rId16"/>
    <p:sldId id="274" r:id="rId17"/>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9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BE0101-3A21-4A09-8B1E-C0919CD2E8A1}" type="datetimeFigureOut">
              <a:rPr lang="uk-UA" smtClean="0"/>
              <a:t>19.12.2013</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4FC642-4E21-4336-AB75-C0B4C9348E78}" type="slidenum">
              <a:rPr lang="uk-UA" smtClean="0"/>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A54FC642-4E21-4336-AB75-C0B4C9348E78}" type="slidenum">
              <a:rPr lang="uk-UA" smtClean="0"/>
              <a:t>11</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242E3A58-FED8-4628-8333-9642D45B4FCA}" type="datetimeFigureOut">
              <a:rPr lang="uk-UA" smtClean="0"/>
              <a:pPr/>
              <a:t>19.12.2013</a:t>
            </a:fld>
            <a:endParaRPr lang="uk-UA"/>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uk-UA"/>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6DEFBF7-698A-4E83-80A6-C71584A271CB}"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42E3A58-FED8-4628-8333-9642D45B4FCA}" type="datetimeFigureOut">
              <a:rPr lang="uk-UA" smtClean="0"/>
              <a:pPr/>
              <a:t>19.12.2013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6DEFBF7-698A-4E83-80A6-C71584A271CB}"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42E3A58-FED8-4628-8333-9642D45B4FCA}" type="datetimeFigureOut">
              <a:rPr lang="uk-UA" smtClean="0"/>
              <a:pPr/>
              <a:t>19.12.2013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6DEFBF7-698A-4E83-80A6-C71584A271CB}"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242E3A58-FED8-4628-8333-9642D45B4FCA}" type="datetimeFigureOut">
              <a:rPr lang="uk-UA" smtClean="0"/>
              <a:pPr/>
              <a:t>19.12.2013</a:t>
            </a:fld>
            <a:endParaRPr lang="uk-UA"/>
          </a:p>
        </p:txBody>
      </p:sp>
      <p:sp>
        <p:nvSpPr>
          <p:cNvPr id="5" name="Нижний колонтитул 4"/>
          <p:cNvSpPr>
            <a:spLocks noGrp="1"/>
          </p:cNvSpPr>
          <p:nvPr>
            <p:ph type="ftr" sz="quarter" idx="11"/>
          </p:nvPr>
        </p:nvSpPr>
        <p:spPr>
          <a:xfrm>
            <a:off x="457200" y="6480969"/>
            <a:ext cx="4260056" cy="300831"/>
          </a:xfrm>
        </p:spPr>
        <p:txBody>
          <a:bodyPr/>
          <a:lstStyle/>
          <a:p>
            <a:endParaRPr lang="uk-UA"/>
          </a:p>
        </p:txBody>
      </p:sp>
      <p:sp>
        <p:nvSpPr>
          <p:cNvPr id="6" name="Номер слайда 5"/>
          <p:cNvSpPr>
            <a:spLocks noGrp="1"/>
          </p:cNvSpPr>
          <p:nvPr>
            <p:ph type="sldNum" sz="quarter" idx="12"/>
          </p:nvPr>
        </p:nvSpPr>
        <p:spPr/>
        <p:txBody>
          <a:bodyPr/>
          <a:lstStyle/>
          <a:p>
            <a:fld id="{16DEFBF7-698A-4E83-80A6-C71584A271CB}"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242E3A58-FED8-4628-8333-9642D45B4FCA}" type="datetimeFigureOut">
              <a:rPr lang="uk-UA" smtClean="0"/>
              <a:pPr/>
              <a:t>19.12.2013</a:t>
            </a:fld>
            <a:endParaRPr lang="uk-UA"/>
          </a:p>
        </p:txBody>
      </p:sp>
      <p:sp>
        <p:nvSpPr>
          <p:cNvPr id="5" name="Нижний колонтитул 4"/>
          <p:cNvSpPr>
            <a:spLocks noGrp="1"/>
          </p:cNvSpPr>
          <p:nvPr>
            <p:ph type="ftr" sz="quarter" idx="11"/>
          </p:nvPr>
        </p:nvSpPr>
        <p:spPr>
          <a:xfrm>
            <a:off x="2619376" y="6480969"/>
            <a:ext cx="4260056" cy="300831"/>
          </a:xfrm>
        </p:spPr>
        <p:txBody>
          <a:bodyPr/>
          <a:lstStyle/>
          <a:p>
            <a:endParaRPr lang="uk-UA"/>
          </a:p>
        </p:txBody>
      </p:sp>
      <p:sp>
        <p:nvSpPr>
          <p:cNvPr id="6" name="Номер слайда 5"/>
          <p:cNvSpPr>
            <a:spLocks noGrp="1"/>
          </p:cNvSpPr>
          <p:nvPr>
            <p:ph type="sldNum" sz="quarter" idx="12"/>
          </p:nvPr>
        </p:nvSpPr>
        <p:spPr>
          <a:xfrm>
            <a:off x="8451056" y="809624"/>
            <a:ext cx="502920" cy="300831"/>
          </a:xfrm>
        </p:spPr>
        <p:txBody>
          <a:bodyPr/>
          <a:lstStyle/>
          <a:p>
            <a:fld id="{16DEFBF7-698A-4E83-80A6-C71584A271CB}" type="slidenum">
              <a:rPr lang="uk-UA" smtClean="0"/>
              <a:pPr/>
              <a:t>‹#›</a:t>
            </a:fld>
            <a:endParaRPr lang="uk-UA"/>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242E3A58-FED8-4628-8333-9642D45B4FCA}" type="datetimeFigureOut">
              <a:rPr lang="uk-UA" smtClean="0"/>
              <a:pPr/>
              <a:t>19.12.2013</a:t>
            </a:fld>
            <a:endParaRPr lang="uk-UA"/>
          </a:p>
        </p:txBody>
      </p:sp>
      <p:sp>
        <p:nvSpPr>
          <p:cNvPr id="6" name="Нижний колонтитул 5"/>
          <p:cNvSpPr>
            <a:spLocks noGrp="1"/>
          </p:cNvSpPr>
          <p:nvPr>
            <p:ph type="ftr" sz="quarter" idx="11"/>
          </p:nvPr>
        </p:nvSpPr>
        <p:spPr>
          <a:xfrm>
            <a:off x="457200" y="6480969"/>
            <a:ext cx="4260056" cy="301752"/>
          </a:xfrm>
        </p:spPr>
        <p:txBody>
          <a:bodyPr/>
          <a:lstStyle/>
          <a:p>
            <a:endParaRPr lang="uk-UA"/>
          </a:p>
        </p:txBody>
      </p:sp>
      <p:sp>
        <p:nvSpPr>
          <p:cNvPr id="7" name="Номер слайда 6"/>
          <p:cNvSpPr>
            <a:spLocks noGrp="1"/>
          </p:cNvSpPr>
          <p:nvPr>
            <p:ph type="sldNum" sz="quarter" idx="12"/>
          </p:nvPr>
        </p:nvSpPr>
        <p:spPr>
          <a:xfrm>
            <a:off x="7589520" y="6480969"/>
            <a:ext cx="502920" cy="301752"/>
          </a:xfrm>
        </p:spPr>
        <p:txBody>
          <a:bodyPr/>
          <a:lstStyle/>
          <a:p>
            <a:fld id="{16DEFBF7-698A-4E83-80A6-C71584A271CB}"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242E3A58-FED8-4628-8333-9642D45B4FCA}" type="datetimeFigureOut">
              <a:rPr lang="uk-UA" smtClean="0"/>
              <a:pPr/>
              <a:t>19.12.2013</a:t>
            </a:fld>
            <a:endParaRPr lang="uk-UA"/>
          </a:p>
        </p:txBody>
      </p:sp>
      <p:sp>
        <p:nvSpPr>
          <p:cNvPr id="8" name="Нижний колонтитул 7"/>
          <p:cNvSpPr>
            <a:spLocks noGrp="1"/>
          </p:cNvSpPr>
          <p:nvPr>
            <p:ph type="ftr" sz="quarter" idx="11"/>
          </p:nvPr>
        </p:nvSpPr>
        <p:spPr>
          <a:xfrm>
            <a:off x="457200" y="6480969"/>
            <a:ext cx="4261104" cy="301752"/>
          </a:xfrm>
        </p:spPr>
        <p:txBody>
          <a:bodyPr/>
          <a:lstStyle/>
          <a:p>
            <a:endParaRPr lang="uk-UA"/>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16DEFBF7-698A-4E83-80A6-C71584A271CB}"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242E3A58-FED8-4628-8333-9642D45B4FCA}" type="datetimeFigureOut">
              <a:rPr lang="uk-UA" smtClean="0"/>
              <a:pPr/>
              <a:t>19.12.2013</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16DEFBF7-698A-4E83-80A6-C71584A271CB}"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242E3A58-FED8-4628-8333-9642D45B4FCA}" type="datetimeFigureOut">
              <a:rPr lang="uk-UA" smtClean="0"/>
              <a:pPr/>
              <a:t>19.12.2013</a:t>
            </a:fld>
            <a:endParaRPr lang="uk-UA"/>
          </a:p>
        </p:txBody>
      </p:sp>
      <p:sp>
        <p:nvSpPr>
          <p:cNvPr id="3" name="Нижний колонтитул 2"/>
          <p:cNvSpPr>
            <a:spLocks noGrp="1"/>
          </p:cNvSpPr>
          <p:nvPr>
            <p:ph type="ftr" sz="quarter" idx="11"/>
          </p:nvPr>
        </p:nvSpPr>
        <p:spPr>
          <a:xfrm>
            <a:off x="457200" y="6481890"/>
            <a:ext cx="4260056" cy="300831"/>
          </a:xfrm>
        </p:spPr>
        <p:txBody>
          <a:bodyPr/>
          <a:lstStyle/>
          <a:p>
            <a:endParaRPr lang="uk-UA"/>
          </a:p>
        </p:txBody>
      </p:sp>
      <p:sp>
        <p:nvSpPr>
          <p:cNvPr id="4" name="Номер слайда 3"/>
          <p:cNvSpPr>
            <a:spLocks noGrp="1"/>
          </p:cNvSpPr>
          <p:nvPr>
            <p:ph type="sldNum" sz="quarter" idx="12"/>
          </p:nvPr>
        </p:nvSpPr>
        <p:spPr>
          <a:xfrm>
            <a:off x="7589520" y="6480969"/>
            <a:ext cx="502920" cy="301752"/>
          </a:xfrm>
        </p:spPr>
        <p:txBody>
          <a:bodyPr/>
          <a:lstStyle/>
          <a:p>
            <a:fld id="{16DEFBF7-698A-4E83-80A6-C71584A271CB}"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242E3A58-FED8-4628-8333-9642D45B4FCA}" type="datetimeFigureOut">
              <a:rPr lang="uk-UA" smtClean="0"/>
              <a:pPr/>
              <a:t>19.12.2013</a:t>
            </a:fld>
            <a:endParaRPr lang="uk-UA"/>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uk-UA"/>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16DEFBF7-698A-4E83-80A6-C71584A271CB}"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242E3A58-FED8-4628-8333-9642D45B4FCA}" type="datetimeFigureOut">
              <a:rPr lang="uk-UA" smtClean="0"/>
              <a:pPr/>
              <a:t>19.12.2013</a:t>
            </a:fld>
            <a:endParaRPr lang="uk-UA"/>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uk-UA"/>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16DEFBF7-698A-4E83-80A6-C71584A271CB}"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242E3A58-FED8-4628-8333-9642D45B4FCA}" type="datetimeFigureOut">
              <a:rPr lang="uk-UA" smtClean="0"/>
              <a:pPr/>
              <a:t>19.12.2013</a:t>
            </a:fld>
            <a:endParaRPr lang="uk-UA"/>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uk-UA"/>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6DEFBF7-698A-4E83-80A6-C71584A271CB}" type="slidenum">
              <a:rPr lang="uk-UA" smtClean="0"/>
              <a:pPr/>
              <a:t>‹#›</a:t>
            </a:fld>
            <a:endParaRPr lang="uk-UA"/>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9.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d2c0f008b6a3fd5f7ead7d01f10af543_28ad45.jpg"/>
          <p:cNvPicPr>
            <a:picLocks noChangeAspect="1"/>
          </p:cNvPicPr>
          <p:nvPr/>
        </p:nvPicPr>
        <p:blipFill>
          <a:blip r:embed="rId2" cstate="print"/>
          <a:srcRect r="5762"/>
          <a:stretch>
            <a:fillRect/>
          </a:stretch>
        </p:blipFill>
        <p:spPr>
          <a:xfrm>
            <a:off x="0" y="0"/>
            <a:ext cx="9144001" cy="6858000"/>
          </a:xfrm>
          <a:prstGeom prst="rect">
            <a:avLst/>
          </a:prstGeom>
        </p:spPr>
      </p:pic>
      <p:sp>
        <p:nvSpPr>
          <p:cNvPr id="2" name="Заголовок 1"/>
          <p:cNvSpPr>
            <a:spLocks noGrp="1"/>
          </p:cNvSpPr>
          <p:nvPr>
            <p:ph type="ctrTitle"/>
          </p:nvPr>
        </p:nvSpPr>
        <p:spPr>
          <a:xfrm>
            <a:off x="1371600" y="2564904"/>
            <a:ext cx="7772400" cy="1470025"/>
          </a:xfrm>
        </p:spPr>
        <p:txBody>
          <a:bodyPr/>
          <a:lstStyle/>
          <a:p>
            <a:r>
              <a:rPr lang="uk-UA" b="1" dirty="0" smtClean="0"/>
              <a:t>Методика розвитку гнучкості</a:t>
            </a:r>
            <a:endParaRPr lang="uk-UA" b="1" dirty="0"/>
          </a:p>
        </p:txBody>
      </p:sp>
      <p:sp>
        <p:nvSpPr>
          <p:cNvPr id="3" name="Подзаголовок 2"/>
          <p:cNvSpPr>
            <a:spLocks noGrp="1"/>
          </p:cNvSpPr>
          <p:nvPr>
            <p:ph type="subTitle" idx="1"/>
          </p:nvPr>
        </p:nvSpPr>
        <p:spPr>
          <a:xfrm>
            <a:off x="2743200" y="5301208"/>
            <a:ext cx="6400800" cy="1556792"/>
          </a:xfrm>
        </p:spPr>
        <p:txBody>
          <a:bodyPr>
            <a:noAutofit/>
          </a:bodyPr>
          <a:lstStyle/>
          <a:p>
            <a:r>
              <a:rPr lang="uk-UA" sz="2200" dirty="0" smtClean="0">
                <a:solidFill>
                  <a:srgbClr val="000000"/>
                </a:solidFill>
              </a:rPr>
              <a:t>Презентацію виконала</a:t>
            </a:r>
          </a:p>
          <a:p>
            <a:r>
              <a:rPr lang="uk-UA" sz="2200" dirty="0" smtClean="0">
                <a:solidFill>
                  <a:srgbClr val="000000"/>
                </a:solidFill>
              </a:rPr>
              <a:t>учениця 10-А класу</a:t>
            </a:r>
          </a:p>
          <a:p>
            <a:r>
              <a:rPr lang="uk-UA" sz="2200" dirty="0" smtClean="0">
                <a:solidFill>
                  <a:srgbClr val="000000"/>
                </a:solidFill>
              </a:rPr>
              <a:t>Криничанської СЗШ № 1</a:t>
            </a:r>
          </a:p>
          <a:p>
            <a:r>
              <a:rPr lang="uk-UA" sz="2200" dirty="0" smtClean="0">
                <a:solidFill>
                  <a:srgbClr val="000000"/>
                </a:solidFill>
              </a:rPr>
              <a:t>Козак Руслана  </a:t>
            </a:r>
            <a:endParaRPr lang="uk-UA" sz="2200" dirty="0">
              <a:solidFill>
                <a:srgbClr val="000000"/>
              </a:solidFill>
            </a:endParaRPr>
          </a:p>
        </p:txBody>
      </p:sp>
      <p:sp>
        <p:nvSpPr>
          <p:cNvPr id="7" name="TextBox 6"/>
          <p:cNvSpPr txBox="1"/>
          <p:nvPr/>
        </p:nvSpPr>
        <p:spPr>
          <a:xfrm>
            <a:off x="3995936" y="6488668"/>
            <a:ext cx="1008112" cy="369332"/>
          </a:xfrm>
          <a:prstGeom prst="rect">
            <a:avLst/>
          </a:prstGeom>
          <a:noFill/>
        </p:spPr>
        <p:txBody>
          <a:bodyPr wrap="square" rtlCol="0">
            <a:spAutoFit/>
          </a:bodyPr>
          <a:lstStyle/>
          <a:p>
            <a:pPr algn="ctr"/>
            <a:r>
              <a:rPr lang="ru-RU" dirty="0" smtClean="0">
                <a:solidFill>
                  <a:schemeClr val="accent1">
                    <a:lumMod val="75000"/>
                  </a:schemeClr>
                </a:solidFill>
                <a:effectLst>
                  <a:outerShdw blurRad="38100" dist="38100" dir="2700000" algn="tl">
                    <a:srgbClr val="000000">
                      <a:alpha val="43137"/>
                    </a:srgbClr>
                  </a:outerShdw>
                </a:effectLst>
              </a:rPr>
              <a:t>- 2013- </a:t>
            </a:r>
          </a:p>
        </p:txBody>
      </p:sp>
    </p:spTree>
  </p:cSld>
  <p:clrMapOvr>
    <a:masterClrMapping/>
  </p:clrMapOvr>
  <p:transition>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221774"/>
            <a:ext cx="8219256" cy="254897"/>
          </a:xfrm>
        </p:spPr>
        <p:txBody>
          <a:bodyPr>
            <a:normAutofit fontScale="90000"/>
          </a:bodyPr>
          <a:lstStyle/>
          <a:p>
            <a:endParaRPr lang="uk-UA" dirty="0"/>
          </a:p>
        </p:txBody>
      </p:sp>
      <p:sp>
        <p:nvSpPr>
          <p:cNvPr id="3" name="Содержимое 2"/>
          <p:cNvSpPr>
            <a:spLocks noGrp="1"/>
          </p:cNvSpPr>
          <p:nvPr>
            <p:ph idx="1"/>
          </p:nvPr>
        </p:nvSpPr>
        <p:spPr>
          <a:xfrm>
            <a:off x="467544" y="591832"/>
            <a:ext cx="8229600" cy="6266168"/>
          </a:xfrm>
        </p:spPr>
        <p:txBody>
          <a:bodyPr>
            <a:normAutofit fontScale="55000" lnSpcReduction="20000"/>
          </a:bodyPr>
          <a:lstStyle/>
          <a:p>
            <a:r>
              <a:rPr lang="uk-UA" sz="4000" b="1" dirty="0" smtClean="0"/>
              <a:t>Пружні рухи </a:t>
            </a:r>
            <a:r>
              <a:rPr lang="uk-UA" sz="4000" dirty="0" smtClean="0"/>
              <a:t>не передбачають повернення ланок тіла у вихідне положення, а лише робиться незначний (від 3-5 до 20-25 см) зворотній рух, що дозволяє досягти більшої амплітуди. Так повторюють 3-6 разів і лише потім повертаються у вихідне положення. Ефективність пружних вправ підвищується при застосуванні додаткових обтяжень (до 50 %).</a:t>
            </a:r>
          </a:p>
          <a:p>
            <a:r>
              <a:rPr lang="uk-UA" sz="4000" b="1" dirty="0" smtClean="0"/>
              <a:t>Махові рухи </a:t>
            </a:r>
            <a:r>
              <a:rPr lang="uk-UA" sz="4000" dirty="0" smtClean="0"/>
              <a:t>розпочинаються за рахунок напруження м'язів та продовжуються за інерцією і можуть виконуватись маятникоподібне або по типу колових рухів з поступово зростаючою амплітудою.</a:t>
            </a:r>
          </a:p>
          <a:p>
            <a:r>
              <a:rPr lang="uk-UA" sz="4000" b="1" dirty="0" smtClean="0"/>
              <a:t>Пасивні вправи </a:t>
            </a:r>
            <a:r>
              <a:rPr lang="uk-UA" sz="4000" dirty="0" smtClean="0"/>
              <a:t>дають можливість значно швидше досягти більшої амплітуди в суглобах, ніж активні. Але після припинення їх виконання рухливість суглобів втрачається швидше, ніж та, що досягнута за допомогою активних вправ.</a:t>
            </a:r>
          </a:p>
          <a:p>
            <a:r>
              <a:rPr lang="uk-UA" sz="4000" b="1" dirty="0" smtClean="0"/>
              <a:t>Комбіновані вправи </a:t>
            </a:r>
            <a:r>
              <a:rPr lang="uk-UA" sz="4000" dirty="0" smtClean="0"/>
              <a:t>застосовуються переважно на завершальному етапі розвитку гнучкості та на етапі її збереження і дозволяють розширити адаптаційні можливості організму, завдяки різноманітності тренувальних впливів та підвищенню емоційного тла занять.</a:t>
            </a:r>
          </a:p>
          <a:p>
            <a:endParaRPr lang="uk-UA" dirty="0"/>
          </a:p>
        </p:txBody>
      </p:sp>
    </p:spTree>
  </p:cSld>
  <p:clrMapOvr>
    <a:masterClrMapping/>
  </p:clrMapOvr>
  <p:transition>
    <p:pull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115616" cy="6858000"/>
          </a:xfrm>
        </p:spPr>
        <p:txBody>
          <a:bodyPr>
            <a:noAutofit/>
          </a:bodyPr>
          <a:lstStyle/>
          <a:p>
            <a:pPr algn="ctr"/>
            <a:r>
              <a:rPr lang="ru-RU" sz="2000" b="1" dirty="0" err="1" smtClean="0"/>
              <a:t>Вікова</a:t>
            </a:r>
            <a:r>
              <a:rPr lang="ru-RU" sz="2000" b="1" dirty="0" smtClean="0"/>
              <a:t> </a:t>
            </a:r>
            <a:r>
              <a:rPr lang="ru-RU" sz="2000" b="1" dirty="0" err="1" smtClean="0"/>
              <a:t>динаміка</a:t>
            </a:r>
            <a:r>
              <a:rPr lang="ru-RU" sz="2000" b="1" dirty="0" smtClean="0"/>
              <a:t> природного </a:t>
            </a:r>
            <a:r>
              <a:rPr lang="ru-RU" sz="2000" b="1" dirty="0" err="1" smtClean="0"/>
              <a:t>розвитку</a:t>
            </a:r>
            <a:r>
              <a:rPr lang="ru-RU" sz="2000" b="1" dirty="0" smtClean="0"/>
              <a:t> </a:t>
            </a:r>
            <a:r>
              <a:rPr lang="ru-RU" sz="2000" b="1" dirty="0" err="1" smtClean="0"/>
              <a:t>г</a:t>
            </a:r>
            <a:r>
              <a:rPr lang="ru-RU" sz="2000" b="1" dirty="0" err="1" smtClean="0"/>
              <a:t>нучкості</a:t>
            </a:r>
            <a:r>
              <a:rPr lang="ru-RU" sz="2000" dirty="0" smtClean="0"/>
              <a:t> </a:t>
            </a:r>
            <a:r>
              <a:rPr lang="ru-RU" sz="2000" b="1" dirty="0" smtClean="0"/>
              <a:t>та </a:t>
            </a:r>
            <a:r>
              <a:rPr lang="ru-RU" sz="2000" b="1" dirty="0" smtClean="0"/>
              <a:t>контроль за </a:t>
            </a:r>
            <a:r>
              <a:rPr lang="ru-RU" sz="2000" b="1" dirty="0" err="1" smtClean="0"/>
              <a:t>її</a:t>
            </a:r>
            <a:r>
              <a:rPr lang="ru-RU" sz="2000" b="1" dirty="0" smtClean="0"/>
              <a:t> </a:t>
            </a:r>
            <a:r>
              <a:rPr lang="ru-RU" sz="2000" b="1" dirty="0" err="1" smtClean="0"/>
              <a:t>розвитком</a:t>
            </a:r>
            <a:r>
              <a:rPr lang="ru-RU" sz="2000" dirty="0" smtClean="0"/>
              <a:t/>
            </a:r>
            <a:br>
              <a:rPr lang="ru-RU" sz="2000" dirty="0" smtClean="0"/>
            </a:br>
            <a:endParaRPr lang="uk-UA" sz="2000" dirty="0"/>
          </a:p>
        </p:txBody>
      </p:sp>
      <p:sp>
        <p:nvSpPr>
          <p:cNvPr id="3" name="Текст 2"/>
          <p:cNvSpPr>
            <a:spLocks noGrp="1"/>
          </p:cNvSpPr>
          <p:nvPr>
            <p:ph type="body" idx="2"/>
          </p:nvPr>
        </p:nvSpPr>
        <p:spPr>
          <a:xfrm>
            <a:off x="755576" y="188640"/>
            <a:ext cx="4176464" cy="6381328"/>
          </a:xfrm>
        </p:spPr>
        <p:txBody>
          <a:bodyPr>
            <a:noAutofit/>
          </a:bodyPr>
          <a:lstStyle/>
          <a:p>
            <a:r>
              <a:rPr lang="uk-UA" sz="1300" b="1" dirty="0" smtClean="0"/>
              <a:t>Гнучкість </a:t>
            </a:r>
            <a:r>
              <a:rPr lang="uk-UA" sz="1300" dirty="0" smtClean="0"/>
              <a:t>природно зростає до 14-15 років, але у різних суглобах вона має різну динаміку розвитку. При цьому у дрібних суглобах розвивається швидше, ніж у великих.</a:t>
            </a:r>
          </a:p>
          <a:p>
            <a:endParaRPr lang="uk-UA" sz="1300" dirty="0" smtClean="0"/>
          </a:p>
          <a:p>
            <a:r>
              <a:rPr lang="uk-UA" sz="1300" dirty="0" smtClean="0"/>
              <a:t>Амплітуда </a:t>
            </a:r>
            <a:r>
              <a:rPr lang="uk-UA" sz="1300" dirty="0" smtClean="0"/>
              <a:t>рухів у кульшових суглобах </a:t>
            </a:r>
            <a:r>
              <a:rPr lang="uk-UA" sz="1300" dirty="0" err="1" smtClean="0"/>
              <a:t>гетерохронно</a:t>
            </a:r>
            <a:r>
              <a:rPr lang="uk-UA" sz="1300" dirty="0" smtClean="0"/>
              <a:t> зростає </a:t>
            </a:r>
            <a:r>
              <a:rPr lang="uk-UA" sz="1300" b="1" dirty="0" smtClean="0"/>
              <a:t>до 13-ти років</a:t>
            </a:r>
            <a:r>
              <a:rPr lang="uk-UA" sz="1300" dirty="0" smtClean="0"/>
              <a:t>. Найвищий темп її приросту спостерігається </a:t>
            </a:r>
            <a:r>
              <a:rPr lang="uk-UA" sz="1300" b="1" dirty="0" smtClean="0"/>
              <a:t>з 7 до 8 та з 11 до 13 </a:t>
            </a:r>
            <a:r>
              <a:rPr lang="uk-UA" sz="1300" b="1" dirty="0" smtClean="0"/>
              <a:t>років</a:t>
            </a:r>
            <a:r>
              <a:rPr lang="uk-UA" sz="1300" dirty="0" smtClean="0"/>
              <a:t>. </a:t>
            </a:r>
            <a:r>
              <a:rPr lang="uk-UA" sz="1300" dirty="0" smtClean="0"/>
              <a:t>Надалі вона стабілізується, а у 16-17-річному віці починає прогресивно погіршуватись.</a:t>
            </a:r>
          </a:p>
          <a:p>
            <a:r>
              <a:rPr lang="uk-UA" sz="1300" dirty="0" smtClean="0"/>
              <a:t>Високі темпи її природного приросту у дівчат спостерігаються </a:t>
            </a:r>
            <a:r>
              <a:rPr lang="uk-UA" sz="1300" b="1" dirty="0" smtClean="0"/>
              <a:t>від 7 до 8</a:t>
            </a:r>
            <a:r>
              <a:rPr lang="uk-UA" sz="1300" dirty="0" smtClean="0"/>
              <a:t>, </a:t>
            </a:r>
            <a:r>
              <a:rPr lang="uk-UA" sz="1300" b="1" dirty="0" smtClean="0"/>
              <a:t>від 10 до 11 </a:t>
            </a:r>
            <a:r>
              <a:rPr lang="uk-UA" sz="1300" dirty="0" smtClean="0"/>
              <a:t>та </a:t>
            </a:r>
            <a:r>
              <a:rPr lang="uk-UA" sz="1300" b="1" dirty="0" smtClean="0"/>
              <a:t>з 12 до 14 років</a:t>
            </a:r>
            <a:r>
              <a:rPr lang="uk-UA" sz="1300" dirty="0" smtClean="0"/>
              <a:t>, а в хлопців </a:t>
            </a:r>
            <a:r>
              <a:rPr lang="uk-UA" sz="1300" b="1" dirty="0" smtClean="0"/>
              <a:t>від 7 до 11</a:t>
            </a:r>
            <a:r>
              <a:rPr lang="uk-UA" sz="1300" dirty="0" smtClean="0"/>
              <a:t> та </a:t>
            </a:r>
            <a:r>
              <a:rPr lang="uk-UA" sz="1300" b="1" dirty="0" smtClean="0"/>
              <a:t>від 14 до 15 років</a:t>
            </a:r>
            <a:r>
              <a:rPr lang="uk-UA" sz="1300" dirty="0" smtClean="0"/>
              <a:t>. Якщо не застосовувати вправи з розвитку, то уже в юнацькому віці амплітуда рухів практично в усіх суглобах починає поступово зменшуватись.</a:t>
            </a:r>
          </a:p>
          <a:p>
            <a:r>
              <a:rPr lang="uk-UA" sz="1300" dirty="0" smtClean="0"/>
              <a:t>Враховуючи сенситивні періоди розвитку рухових якостей, цілеспрямовано розвивати гнучкість доцільно </a:t>
            </a:r>
            <a:r>
              <a:rPr lang="uk-UA" sz="1300" b="1" dirty="0" smtClean="0"/>
              <a:t>від 7-8 до 14-15 років</a:t>
            </a:r>
            <a:r>
              <a:rPr lang="uk-UA" sz="1300" dirty="0" smtClean="0"/>
              <a:t>. </a:t>
            </a:r>
            <a:endParaRPr lang="uk-UA" sz="1300" dirty="0" smtClean="0"/>
          </a:p>
          <a:p>
            <a:endParaRPr lang="uk-UA" sz="1300" dirty="0" smtClean="0"/>
          </a:p>
          <a:p>
            <a:r>
              <a:rPr lang="uk-UA" sz="1300" dirty="0" smtClean="0"/>
              <a:t>Водночас </a:t>
            </a:r>
            <a:r>
              <a:rPr lang="uk-UA" sz="1300" dirty="0" smtClean="0"/>
              <a:t>застерігаємо, що форсований розвиток гнучкості без належного зміцнення м'язів, зв'язок і сухожиль може викликати розхлябаність у суглобах і, зрештою, порушення постави, яке зустрічається саме з цієї причини навіть у художніх гімнасток. Звідси випливає необхідність оптимального поєднання розвитку гнучкості та сили.</a:t>
            </a:r>
          </a:p>
          <a:p>
            <a:endParaRPr lang="uk-UA" sz="1200" dirty="0" smtClean="0"/>
          </a:p>
          <a:p>
            <a:endParaRPr lang="uk-UA" sz="1200" dirty="0"/>
          </a:p>
        </p:txBody>
      </p:sp>
      <p:pic>
        <p:nvPicPr>
          <p:cNvPr id="1026" name="Picture 2" descr="C:\Users\26C0~1\AppData\Local\Temp\Rar$DR04.401\refimages\image002.jpg"/>
          <p:cNvPicPr>
            <a:picLocks noGrp="1" noChangeAspect="1" noChangeArrowheads="1"/>
          </p:cNvPicPr>
          <p:nvPr>
            <p:ph sz="half" idx="1"/>
          </p:nvPr>
        </p:nvPicPr>
        <p:blipFill>
          <a:blip r:embed="rId3" cstate="print"/>
          <a:srcRect/>
          <a:stretch>
            <a:fillRect/>
          </a:stretch>
        </p:blipFill>
        <p:spPr bwMode="auto">
          <a:xfrm>
            <a:off x="4932040" y="332656"/>
            <a:ext cx="3971965" cy="5744642"/>
          </a:xfrm>
          <a:prstGeom prst="rect">
            <a:avLst/>
          </a:prstGeom>
          <a:noFill/>
        </p:spPr>
      </p:pic>
    </p:spTree>
  </p:cSld>
  <p:clrMapOvr>
    <a:masterClrMapping/>
  </p:clrMapOvr>
  <p:transition>
    <p:wheel spokes="2"/>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0648"/>
            <a:ext cx="755576" cy="5943600"/>
          </a:xfrm>
        </p:spPr>
        <p:txBody>
          <a:bodyPr/>
          <a:lstStyle/>
          <a:p>
            <a:pPr algn="ctr"/>
            <a:r>
              <a:rPr lang="uk-UA" dirty="0" smtClean="0"/>
              <a:t>ОЦІНКА РІВНЯ РОЗВИТКУ</a:t>
            </a:r>
            <a:endParaRPr lang="uk-UA" dirty="0"/>
          </a:p>
        </p:txBody>
      </p:sp>
      <p:sp>
        <p:nvSpPr>
          <p:cNvPr id="3" name="Текст 2"/>
          <p:cNvSpPr>
            <a:spLocks noGrp="1"/>
          </p:cNvSpPr>
          <p:nvPr>
            <p:ph type="body" idx="2"/>
          </p:nvPr>
        </p:nvSpPr>
        <p:spPr>
          <a:xfrm>
            <a:off x="683568" y="332656"/>
            <a:ext cx="3888432" cy="6311264"/>
          </a:xfrm>
        </p:spPr>
        <p:txBody>
          <a:bodyPr>
            <a:normAutofit/>
          </a:bodyPr>
          <a:lstStyle/>
          <a:p>
            <a:r>
              <a:rPr lang="uk-UA" b="1" dirty="0" smtClean="0"/>
              <a:t>Для оцінки </a:t>
            </a:r>
            <a:r>
              <a:rPr lang="uk-UA" dirty="0" smtClean="0"/>
              <a:t>рівня розвитку гнучкості використовують контрольні вправи (тести), за допомогою яких опосередковано вимірюється гнучкість в лінійних одиницях. Загальний рівень гнучкості опорно-рухового апарату можна оцінити за результатами виконання трьох контрольних вправ, які вимагають рухливості у суглобах хребта, кульшових та плечових:</a:t>
            </a:r>
          </a:p>
          <a:p>
            <a:endParaRPr lang="uk-UA" b="1" dirty="0" smtClean="0"/>
          </a:p>
          <a:p>
            <a:r>
              <a:rPr lang="uk-UA" b="1" dirty="0" smtClean="0"/>
              <a:t>• </a:t>
            </a:r>
            <a:r>
              <a:rPr lang="uk-UA" b="1" dirty="0" smtClean="0"/>
              <a:t>нахил </a:t>
            </a:r>
            <a:r>
              <a:rPr lang="uk-UA" dirty="0" smtClean="0"/>
              <a:t>вперед із вихідного положення основна стійка "на підвищеній опорі". Підвищена опора (гімнастична лава або спеціальна табуретка) повинна бути обладнана вертикально закріпленою лінійкою, нульова відмітка якої має збігатись із поверхнею лави. Поділки на частині лінійки, що знаходиться вище цієї поверхні, умовно позначаються знаком "-", а нижче — знаком "+". Нахил вперед виконується плавно з намаганням якомога нижче опустити руки вздовж лінійки. Результат фіксується в сантиметрах по поділці, на рівні якої учень зумів зафіксувати це положення протягом двох секунд;</a:t>
            </a:r>
          </a:p>
          <a:p>
            <a:endParaRPr lang="uk-UA" dirty="0"/>
          </a:p>
        </p:txBody>
      </p:sp>
      <p:pic>
        <p:nvPicPr>
          <p:cNvPr id="7" name="Содержимое 6" descr="245343_html_m4bf87c12.jpg"/>
          <p:cNvPicPr>
            <a:picLocks noGrp="1" noChangeAspect="1"/>
          </p:cNvPicPr>
          <p:nvPr>
            <p:ph sz="half" idx="1"/>
          </p:nvPr>
        </p:nvPicPr>
        <p:blipFill>
          <a:blip r:embed="rId2" cstate="print"/>
          <a:stretch>
            <a:fillRect/>
          </a:stretch>
        </p:blipFill>
        <p:spPr>
          <a:xfrm>
            <a:off x="4644008" y="764704"/>
            <a:ext cx="4267176" cy="4752528"/>
          </a:xfrm>
        </p:spPr>
      </p:pic>
    </p:spTree>
  </p:cSld>
  <p:clrMapOvr>
    <a:masterClrMapping/>
  </p:clrMapOvr>
  <p:transition>
    <p:wheel spokes="3"/>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ОЦІНКА РІВНЯ РОЗВИТКУ</a:t>
            </a:r>
            <a:endParaRPr lang="uk-UA" dirty="0"/>
          </a:p>
        </p:txBody>
      </p:sp>
      <p:sp>
        <p:nvSpPr>
          <p:cNvPr id="3" name="Текст 2"/>
          <p:cNvSpPr>
            <a:spLocks noGrp="1"/>
          </p:cNvSpPr>
          <p:nvPr>
            <p:ph type="body" idx="2"/>
          </p:nvPr>
        </p:nvSpPr>
        <p:spPr>
          <a:xfrm>
            <a:off x="1619672" y="620688"/>
            <a:ext cx="3436144" cy="5943600"/>
          </a:xfrm>
        </p:spPr>
        <p:txBody>
          <a:bodyPr>
            <a:normAutofit/>
          </a:bodyPr>
          <a:lstStyle/>
          <a:p>
            <a:r>
              <a:rPr lang="uk-UA" sz="2000" b="1" dirty="0" smtClean="0"/>
              <a:t>"викрут" </a:t>
            </a:r>
            <a:r>
              <a:rPr lang="uk-UA" sz="2000" dirty="0" smtClean="0"/>
              <a:t>з гімнастичною палицею, не згинаючи рук. Рівень рухливості у плечових суглобах оцінюється за відстанню між великими пальцями рук. Чим менша відстань, тим вищий рівень гнучкості плечових суглобів</a:t>
            </a:r>
            <a:endParaRPr lang="uk-UA" sz="2000" dirty="0"/>
          </a:p>
        </p:txBody>
      </p:sp>
      <p:pic>
        <p:nvPicPr>
          <p:cNvPr id="5" name="Содержимое 4" descr="01-08-1.jpg"/>
          <p:cNvPicPr>
            <a:picLocks noGrp="1" noChangeAspect="1"/>
          </p:cNvPicPr>
          <p:nvPr>
            <p:ph sz="half" idx="1"/>
          </p:nvPr>
        </p:nvPicPr>
        <p:blipFill>
          <a:blip r:embed="rId2" cstate="print"/>
          <a:srcRect b="8690"/>
          <a:stretch>
            <a:fillRect/>
          </a:stretch>
        </p:blipFill>
        <p:spPr>
          <a:xfrm>
            <a:off x="5364088" y="260648"/>
            <a:ext cx="3082271" cy="5760640"/>
          </a:xfrm>
        </p:spPr>
      </p:pic>
    </p:spTree>
  </p:cSld>
  <p:clrMapOvr>
    <a:masterClrMapping/>
  </p:clrMapOvr>
  <p:transition>
    <p:whee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ОЦІНКА РІВНЯ РОЗВИТКУ</a:t>
            </a:r>
            <a:endParaRPr lang="uk-UA" dirty="0"/>
          </a:p>
        </p:txBody>
      </p:sp>
      <p:sp>
        <p:nvSpPr>
          <p:cNvPr id="3" name="Текст 2"/>
          <p:cNvSpPr>
            <a:spLocks noGrp="1"/>
          </p:cNvSpPr>
          <p:nvPr>
            <p:ph type="body" idx="2"/>
          </p:nvPr>
        </p:nvSpPr>
        <p:spPr>
          <a:xfrm>
            <a:off x="1763688" y="404664"/>
            <a:ext cx="3240360" cy="5943600"/>
          </a:xfrm>
        </p:spPr>
        <p:txBody>
          <a:bodyPr>
            <a:noAutofit/>
          </a:bodyPr>
          <a:lstStyle/>
          <a:p>
            <a:r>
              <a:rPr lang="uk-UA" sz="1800" b="1" dirty="0" smtClean="0"/>
              <a:t>"міст". </a:t>
            </a:r>
            <a:r>
              <a:rPr lang="uk-UA" sz="1800" dirty="0" smtClean="0"/>
              <a:t>У будь-який спосіб прийняти положення "міст" і переступанням ніг досягти найменшої відстані між руками і ногами, якомога більше прогинаючись. Оцінюється рівень гнучкості хребта, кульшових та плечових суглобів за відстанню між п'ятами і руками та між найвищою точкою хребта і опорою. Чим менший перший показник і більший другий, тим краще розвинена гнучкість.</a:t>
            </a:r>
            <a:endParaRPr lang="uk-UA" sz="1800" dirty="0"/>
          </a:p>
        </p:txBody>
      </p:sp>
      <p:pic>
        <p:nvPicPr>
          <p:cNvPr id="5" name="Содержимое 4" descr="LCG1FXvoXLHEqyVehgzm.jpg"/>
          <p:cNvPicPr>
            <a:picLocks noGrp="1" noChangeAspect="1"/>
          </p:cNvPicPr>
          <p:nvPr>
            <p:ph sz="half" idx="1"/>
          </p:nvPr>
        </p:nvPicPr>
        <p:blipFill>
          <a:blip r:embed="rId2" cstate="print"/>
          <a:stretch>
            <a:fillRect/>
          </a:stretch>
        </p:blipFill>
        <p:spPr>
          <a:xfrm>
            <a:off x="5004048" y="332656"/>
            <a:ext cx="3992033" cy="5988050"/>
          </a:xfrm>
        </p:spPr>
      </p:pic>
    </p:spTree>
  </p:cSld>
  <p:clrMapOvr>
    <a:masterClrMapping/>
  </p:clrMapOvr>
  <p:transition>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Висновок</a:t>
            </a:r>
            <a:endParaRPr lang="uk-UA" dirty="0"/>
          </a:p>
        </p:txBody>
      </p:sp>
      <p:sp>
        <p:nvSpPr>
          <p:cNvPr id="3" name="Содержимое 2"/>
          <p:cNvSpPr>
            <a:spLocks noGrp="1"/>
          </p:cNvSpPr>
          <p:nvPr>
            <p:ph idx="1"/>
          </p:nvPr>
        </p:nvSpPr>
        <p:spPr/>
        <p:txBody>
          <a:bodyPr>
            <a:normAutofit fontScale="92500"/>
          </a:bodyPr>
          <a:lstStyle/>
          <a:p>
            <a:r>
              <a:rPr lang="uk-UA" dirty="0" smtClean="0"/>
              <a:t>Виконання вправ на гнучкість сприяє зміцненню суглобів, підвищенню міцності та еластичності м'язів, зв'язок та сухожиль, удосконаленню координації, ефективному оволодінню технікою фізичних вправ, уникненню травм.</a:t>
            </a:r>
          </a:p>
          <a:p>
            <a:r>
              <a:rPr lang="uk-UA" dirty="0" smtClean="0"/>
              <a:t>Недостатній розвиток гнучкості обмежує можливості вдосконалення інших фізичних якостей, призводить до зниження сили і швидкості, зростання втоми.</a:t>
            </a:r>
          </a:p>
          <a:p>
            <a:endParaRPr lang="uk-UA" dirty="0"/>
          </a:p>
        </p:txBody>
      </p:sp>
    </p:spTree>
  </p:cSld>
  <p:clrMapOvr>
    <a:masterClrMapping/>
  </p:clrMapOvr>
  <p:transition>
    <p:diamon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Джерела</a:t>
            </a:r>
            <a:endParaRPr lang="uk-UA" dirty="0"/>
          </a:p>
        </p:txBody>
      </p:sp>
      <p:sp>
        <p:nvSpPr>
          <p:cNvPr id="3" name="Содержимое 2"/>
          <p:cNvSpPr>
            <a:spLocks noGrp="1"/>
          </p:cNvSpPr>
          <p:nvPr>
            <p:ph idx="1"/>
          </p:nvPr>
        </p:nvSpPr>
        <p:spPr/>
        <p:txBody>
          <a:bodyPr/>
          <a:lstStyle/>
          <a:p>
            <a:r>
              <a:rPr lang="en-US" dirty="0" smtClean="0"/>
              <a:t>ua.textreferat.com</a:t>
            </a:r>
            <a:endParaRPr lang="uk-UA" dirty="0" smtClean="0"/>
          </a:p>
          <a:p>
            <a:r>
              <a:rPr lang="en-US" dirty="0" smtClean="0"/>
              <a:t>images.yandex.ua</a:t>
            </a:r>
            <a:endParaRPr lang="uk-UA" dirty="0" smtClean="0"/>
          </a:p>
          <a:p>
            <a:r>
              <a:rPr lang="en-US" dirty="0" smtClean="0"/>
              <a:t>uk.wikipedia.org</a:t>
            </a:r>
            <a:endParaRPr lang="uk-UA" dirty="0" smtClean="0"/>
          </a:p>
          <a:p>
            <a:endParaRPr lang="uk-UA" dirty="0" smtClean="0"/>
          </a:p>
        </p:txBody>
      </p:sp>
    </p:spTree>
  </p:cSld>
  <p:clrMapOvr>
    <a:masterClrMapping/>
  </p:clrMapOvr>
  <p:transition>
    <p:plu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Зміст</a:t>
            </a:r>
            <a:endParaRPr lang="uk-UA" dirty="0"/>
          </a:p>
        </p:txBody>
      </p:sp>
      <p:sp>
        <p:nvSpPr>
          <p:cNvPr id="3" name="Содержимое 2"/>
          <p:cNvSpPr>
            <a:spLocks noGrp="1"/>
          </p:cNvSpPr>
          <p:nvPr>
            <p:ph idx="1"/>
          </p:nvPr>
        </p:nvSpPr>
        <p:spPr/>
        <p:txBody>
          <a:bodyPr>
            <a:normAutofit fontScale="85000" lnSpcReduction="20000"/>
          </a:bodyPr>
          <a:lstStyle/>
          <a:p>
            <a:r>
              <a:rPr lang="uk-UA" sz="3300" dirty="0" smtClean="0"/>
              <a:t>Загальна характеристика </a:t>
            </a:r>
            <a:r>
              <a:rPr lang="uk-UA" sz="3300" dirty="0" smtClean="0"/>
              <a:t>гнучкості</a:t>
            </a:r>
          </a:p>
          <a:p>
            <a:r>
              <a:rPr lang="uk-UA" sz="3300" dirty="0" smtClean="0"/>
              <a:t>Види </a:t>
            </a:r>
            <a:r>
              <a:rPr lang="uk-UA" sz="3300" dirty="0" smtClean="0"/>
              <a:t>гнучкості</a:t>
            </a:r>
          </a:p>
          <a:p>
            <a:r>
              <a:rPr lang="uk-UA" sz="3300" dirty="0" smtClean="0"/>
              <a:t>Фактори, від яких залежить прояв </a:t>
            </a:r>
            <a:r>
              <a:rPr lang="uk-UA" sz="3300" dirty="0" smtClean="0"/>
              <a:t>гнучкості</a:t>
            </a:r>
          </a:p>
          <a:p>
            <a:r>
              <a:rPr lang="uk-UA" sz="3300" dirty="0" smtClean="0"/>
              <a:t>Засоби </a:t>
            </a:r>
            <a:r>
              <a:rPr lang="uk-UA" sz="3300" dirty="0" smtClean="0"/>
              <a:t>удосконалення </a:t>
            </a:r>
            <a:r>
              <a:rPr lang="uk-UA" sz="3300" dirty="0" smtClean="0"/>
              <a:t>гнучкості</a:t>
            </a:r>
          </a:p>
          <a:p>
            <a:r>
              <a:rPr lang="uk-UA" sz="3300" dirty="0" smtClean="0"/>
              <a:t>Фізичні вправи на </a:t>
            </a:r>
            <a:r>
              <a:rPr lang="uk-UA" sz="3300" dirty="0" smtClean="0"/>
              <a:t>гнучкість</a:t>
            </a:r>
          </a:p>
          <a:p>
            <a:r>
              <a:rPr lang="ru-RU" sz="3300" dirty="0" err="1" smtClean="0"/>
              <a:t>Вікова</a:t>
            </a:r>
            <a:r>
              <a:rPr lang="ru-RU" sz="3300" dirty="0" smtClean="0"/>
              <a:t> </a:t>
            </a:r>
            <a:r>
              <a:rPr lang="ru-RU" sz="3300" dirty="0" err="1" smtClean="0"/>
              <a:t>динаміка</a:t>
            </a:r>
            <a:r>
              <a:rPr lang="ru-RU" sz="3300" dirty="0" smtClean="0"/>
              <a:t> природного </a:t>
            </a:r>
            <a:r>
              <a:rPr lang="ru-RU" sz="3300" dirty="0" err="1" smtClean="0"/>
              <a:t>розвитку</a:t>
            </a:r>
            <a:r>
              <a:rPr lang="ru-RU" sz="3300" dirty="0" smtClean="0"/>
              <a:t> </a:t>
            </a:r>
            <a:r>
              <a:rPr lang="ru-RU" sz="3300" dirty="0" err="1" smtClean="0"/>
              <a:t>гнучкості</a:t>
            </a:r>
            <a:r>
              <a:rPr lang="ru-RU" sz="3300" dirty="0" smtClean="0"/>
              <a:t> та контроль за </a:t>
            </a:r>
            <a:r>
              <a:rPr lang="ru-RU" sz="3300" dirty="0" err="1" smtClean="0"/>
              <a:t>її</a:t>
            </a:r>
            <a:r>
              <a:rPr lang="ru-RU" sz="3300" dirty="0" smtClean="0"/>
              <a:t> </a:t>
            </a:r>
            <a:r>
              <a:rPr lang="ru-RU" sz="3300" dirty="0" err="1" smtClean="0"/>
              <a:t>розвитком</a:t>
            </a:r>
            <a:endParaRPr lang="ru-RU" sz="3300" dirty="0" smtClean="0"/>
          </a:p>
          <a:p>
            <a:r>
              <a:rPr lang="ru-RU" sz="3300" dirty="0" err="1" smtClean="0"/>
              <a:t>Оцінка</a:t>
            </a:r>
            <a:r>
              <a:rPr lang="ru-RU" sz="3300" dirty="0" smtClean="0"/>
              <a:t> </a:t>
            </a:r>
            <a:r>
              <a:rPr lang="ru-RU" sz="3300" dirty="0" err="1" smtClean="0"/>
              <a:t>рівня</a:t>
            </a:r>
            <a:r>
              <a:rPr lang="ru-RU" sz="3300" dirty="0" smtClean="0"/>
              <a:t> </a:t>
            </a:r>
            <a:r>
              <a:rPr lang="ru-RU" sz="3300" dirty="0" err="1" smtClean="0"/>
              <a:t>розвитку</a:t>
            </a:r>
            <a:endParaRPr lang="ru-RU" sz="3300" dirty="0" smtClean="0"/>
          </a:p>
          <a:p>
            <a:r>
              <a:rPr lang="ru-RU" sz="3300" dirty="0" err="1" smtClean="0"/>
              <a:t>Висновок</a:t>
            </a:r>
            <a:endParaRPr lang="ru-RU" sz="3300" dirty="0" smtClean="0"/>
          </a:p>
          <a:p>
            <a:r>
              <a:rPr lang="ru-RU" sz="3300" dirty="0" err="1" smtClean="0"/>
              <a:t>Джерела</a:t>
            </a:r>
            <a:r>
              <a:rPr lang="ru-RU" sz="3200" dirty="0" smtClean="0"/>
              <a:t/>
            </a:r>
            <a:br>
              <a:rPr lang="ru-RU" sz="3200" dirty="0" smtClean="0"/>
            </a:br>
            <a:endParaRPr lang="uk-UA" sz="3200" dirty="0" smtClean="0"/>
          </a:p>
          <a:p>
            <a:endParaRPr lang="uk-UA" sz="3200" dirty="0" smtClean="0"/>
          </a:p>
          <a:p>
            <a:endParaRPr lang="uk-UA" dirty="0" smtClean="0"/>
          </a:p>
          <a:p>
            <a:endParaRPr lang="uk-UA"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1399032"/>
          </a:xfrm>
        </p:spPr>
        <p:txBody>
          <a:bodyPr>
            <a:normAutofit/>
          </a:bodyPr>
          <a:lstStyle/>
          <a:p>
            <a:pPr algn="ctr"/>
            <a:r>
              <a:rPr lang="uk-UA" sz="4000" dirty="0" smtClean="0"/>
              <a:t>Загальна характеристика гнучкості</a:t>
            </a:r>
            <a:endParaRPr lang="uk-UA" sz="4000" dirty="0"/>
          </a:p>
        </p:txBody>
      </p:sp>
      <p:sp>
        <p:nvSpPr>
          <p:cNvPr id="3" name="Содержимое 2"/>
          <p:cNvSpPr>
            <a:spLocks noGrp="1"/>
          </p:cNvSpPr>
          <p:nvPr>
            <p:ph idx="1"/>
          </p:nvPr>
        </p:nvSpPr>
        <p:spPr>
          <a:xfrm>
            <a:off x="395536" y="1844824"/>
            <a:ext cx="8424936" cy="4752528"/>
          </a:xfrm>
        </p:spPr>
        <p:txBody>
          <a:bodyPr>
            <a:normAutofit fontScale="85000" lnSpcReduction="20000"/>
          </a:bodyPr>
          <a:lstStyle/>
          <a:p>
            <a:r>
              <a:rPr lang="uk-UA" dirty="0" smtClean="0"/>
              <a:t>Структура опорно-рухового апарату людини дозволяє їй виконувати рухові дії з великою амплітудою. Проте, часто через недостатню еластичність м'язів, зв'язок і сухожиль вона не може повністю реалізувати ці можливості. Водночас, якщо у людини належним чином не розвинена рухливість у суглобах, то вона не зможе оволодіти технікою багатьох рухових дій.</a:t>
            </a:r>
          </a:p>
          <a:p>
            <a:r>
              <a:rPr lang="uk-UA" dirty="0" smtClean="0"/>
              <a:t>Рухливість у суглобах позначають терміном гнучкість.</a:t>
            </a:r>
          </a:p>
          <a:p>
            <a:r>
              <a:rPr lang="uk-UA" b="1" dirty="0" smtClean="0"/>
              <a:t>Гнучкість як рухова якість людини — це її здатність виконувати рухи в суглобах з великою амплітудою.</a:t>
            </a:r>
            <a:endParaRPr lang="uk-UA" dirty="0" smtClean="0"/>
          </a:p>
          <a:p>
            <a:endParaRPr lang="uk-UA"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Види гнучкості</a:t>
            </a:r>
            <a:endParaRPr lang="uk-UA" dirty="0"/>
          </a:p>
        </p:txBody>
      </p:sp>
      <p:sp>
        <p:nvSpPr>
          <p:cNvPr id="3" name="Текст 2"/>
          <p:cNvSpPr>
            <a:spLocks noGrp="1"/>
          </p:cNvSpPr>
          <p:nvPr>
            <p:ph type="body" idx="2"/>
          </p:nvPr>
        </p:nvSpPr>
        <p:spPr>
          <a:xfrm>
            <a:off x="1115616" y="404664"/>
            <a:ext cx="3240360" cy="6453336"/>
          </a:xfrm>
        </p:spPr>
        <p:txBody>
          <a:bodyPr>
            <a:normAutofit/>
          </a:bodyPr>
          <a:lstStyle/>
          <a:p>
            <a:r>
              <a:rPr lang="uk-UA" sz="1800" dirty="0" smtClean="0"/>
              <a:t>Розрізняють активну і пасивну гнучкість.</a:t>
            </a:r>
          </a:p>
          <a:p>
            <a:endParaRPr lang="uk-UA" sz="1800" b="1" dirty="0" smtClean="0"/>
          </a:p>
          <a:p>
            <a:r>
              <a:rPr lang="uk-UA" sz="1800" b="1" dirty="0" smtClean="0"/>
              <a:t>Під активною </a:t>
            </a:r>
            <a:r>
              <a:rPr lang="uk-UA" sz="1800" dirty="0" smtClean="0"/>
              <a:t>гнучкістю розуміють здатність людини виконувати рухи з великою амплітудою за рахунок власних м'язових зусиль. Вона залежить не лише від ступеня рухомості в суглобах, але і від сили м'язів, що беруть участь у переміщенні відповідної ланки тіла.</a:t>
            </a:r>
          </a:p>
          <a:p>
            <a:endParaRPr lang="uk-UA" sz="1800" b="1" dirty="0" smtClean="0"/>
          </a:p>
          <a:p>
            <a:r>
              <a:rPr lang="uk-UA" sz="1800" b="1" dirty="0" smtClean="0"/>
              <a:t>Під пасивною </a:t>
            </a:r>
            <a:r>
              <a:rPr lang="uk-UA" sz="1800" dirty="0" smtClean="0"/>
              <a:t>гнучкістю розуміють здатність людини виконувати рухи з великою амплітудою за допомогою зовнішніх впливів (партнер, прилад, обтяження тощо).</a:t>
            </a:r>
          </a:p>
          <a:p>
            <a:endParaRPr lang="uk-UA" dirty="0"/>
          </a:p>
        </p:txBody>
      </p:sp>
      <p:pic>
        <p:nvPicPr>
          <p:cNvPr id="5" name="Содержимое 4" descr="426px-Flexibility186.jpg"/>
          <p:cNvPicPr>
            <a:picLocks noGrp="1" noChangeAspect="1"/>
          </p:cNvPicPr>
          <p:nvPr>
            <p:ph sz="half" idx="1"/>
          </p:nvPr>
        </p:nvPicPr>
        <p:blipFill>
          <a:blip r:embed="rId2" cstate="print"/>
          <a:stretch>
            <a:fillRect/>
          </a:stretch>
        </p:blipFill>
        <p:spPr>
          <a:xfrm>
            <a:off x="4427984" y="404664"/>
            <a:ext cx="4248472" cy="2903123"/>
          </a:xfrm>
        </p:spPr>
      </p:pic>
      <p:pic>
        <p:nvPicPr>
          <p:cNvPr id="6" name="Рисунок 5" descr="5.jpg"/>
          <p:cNvPicPr>
            <a:picLocks noChangeAspect="1"/>
          </p:cNvPicPr>
          <p:nvPr/>
        </p:nvPicPr>
        <p:blipFill>
          <a:blip r:embed="rId3" cstate="print"/>
          <a:stretch>
            <a:fillRect/>
          </a:stretch>
        </p:blipFill>
        <p:spPr>
          <a:xfrm>
            <a:off x="4427983" y="3429000"/>
            <a:ext cx="4250569" cy="2736304"/>
          </a:xfrm>
          <a:prstGeom prst="rect">
            <a:avLst/>
          </a:prstGeom>
        </p:spPr>
      </p:pic>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1268760"/>
          </a:xfrm>
        </p:spPr>
        <p:txBody>
          <a:bodyPr>
            <a:normAutofit fontScale="90000"/>
          </a:bodyPr>
          <a:lstStyle/>
          <a:p>
            <a:pPr algn="ctr"/>
            <a:r>
              <a:rPr lang="uk-UA" dirty="0" smtClean="0"/>
              <a:t>Фактори, від яких залежить прояв гнучкості</a:t>
            </a:r>
            <a:endParaRPr lang="uk-UA" dirty="0"/>
          </a:p>
        </p:txBody>
      </p:sp>
      <p:sp>
        <p:nvSpPr>
          <p:cNvPr id="3" name="Содержимое 2"/>
          <p:cNvSpPr>
            <a:spLocks noGrp="1"/>
          </p:cNvSpPr>
          <p:nvPr>
            <p:ph idx="1"/>
          </p:nvPr>
        </p:nvSpPr>
        <p:spPr>
          <a:xfrm>
            <a:off x="457200" y="1628800"/>
            <a:ext cx="8507288" cy="5229200"/>
          </a:xfrm>
        </p:spPr>
        <p:txBody>
          <a:bodyPr>
            <a:normAutofit fontScale="47500" lnSpcReduction="20000"/>
          </a:bodyPr>
          <a:lstStyle/>
          <a:p>
            <a:r>
              <a:rPr lang="uk-UA" sz="3800" dirty="0" smtClean="0"/>
              <a:t>Рухливість у суглобах залежить від низки факторів. Найголовнішими серед них є:</a:t>
            </a:r>
          </a:p>
          <a:p>
            <a:r>
              <a:rPr lang="uk-UA" sz="3800" b="1" dirty="0" smtClean="0"/>
              <a:t>• будова суглобів: </a:t>
            </a:r>
            <a:r>
              <a:rPr lang="uk-UA" sz="3800" dirty="0" smtClean="0"/>
              <a:t>їх форма, довжина суглобових поверхонь, наявність кісткових виступів та їх розмірів. Найбільша анатомічна рухливість властива кулястим суглобам як за амплітудою, так і за напрямками рухів.</a:t>
            </a:r>
          </a:p>
          <a:p>
            <a:r>
              <a:rPr lang="uk-UA" sz="3800" b="1" dirty="0" smtClean="0"/>
              <a:t>• сила </a:t>
            </a:r>
            <a:r>
              <a:rPr lang="uk-UA" sz="3800" dirty="0" smtClean="0"/>
              <a:t>м'язів, що здійснюють рухи у конкретному суглобі, та їх еластичність, а також еластичність зв'язок і сухожиль. Під час розтягування  м'язи можуть збільшувати свою довжину на 30-40 і навіть 50 % відносно стану спокою;</a:t>
            </a:r>
          </a:p>
          <a:p>
            <a:r>
              <a:rPr lang="uk-UA" sz="3800" b="1" dirty="0" smtClean="0"/>
              <a:t>• </a:t>
            </a:r>
            <a:r>
              <a:rPr lang="uk-UA" sz="3800" b="1" dirty="0" err="1" smtClean="0"/>
              <a:t>міжм'язова</a:t>
            </a:r>
            <a:r>
              <a:rPr lang="uk-UA" sz="3800" b="1" dirty="0" smtClean="0"/>
              <a:t> координація </a:t>
            </a:r>
            <a:r>
              <a:rPr lang="uk-UA" sz="3800" dirty="0" smtClean="0"/>
              <a:t>та здатність </a:t>
            </a:r>
            <a:r>
              <a:rPr lang="uk-UA" sz="3800" b="1" dirty="0" smtClean="0"/>
              <a:t>розслабляти </a:t>
            </a:r>
            <a:r>
              <a:rPr lang="uk-UA" sz="3800" dirty="0" smtClean="0"/>
              <a:t>м'язи. В учнів, які погано координують рухи І не вміють розслаблятись, гнучкість нижча і повільніше розвивається;</a:t>
            </a:r>
          </a:p>
          <a:p>
            <a:r>
              <a:rPr lang="uk-UA" sz="3800" b="1" dirty="0" smtClean="0"/>
              <a:t>• температура тіла </a:t>
            </a:r>
            <a:r>
              <a:rPr lang="uk-UA" sz="3800" dirty="0" smtClean="0"/>
              <a:t>та інтенсивність кровообігу. Здатність м'язів, зв'язок І сухожиль до розтягування покращується із підвищенням їх температури та збільшенням </a:t>
            </a:r>
            <a:r>
              <a:rPr lang="uk-UA" sz="3800" dirty="0" err="1" smtClean="0"/>
              <a:t>кровотоку</a:t>
            </a:r>
            <a:r>
              <a:rPr lang="uk-UA" sz="3800" dirty="0" smtClean="0"/>
              <a:t>;</a:t>
            </a:r>
          </a:p>
          <a:p>
            <a:r>
              <a:rPr lang="uk-UA" sz="3800" b="1" dirty="0" smtClean="0"/>
              <a:t>• стан психіки та емоцій. </a:t>
            </a:r>
            <a:r>
              <a:rPr lang="uk-UA" sz="3800" dirty="0" smtClean="0"/>
              <a:t>Найсприятливішим є врівноважений стан. Надмірне збудження та пригніченість негативно позначаються на прояві гнучкості, а отже, і на її розвитку.</a:t>
            </a:r>
          </a:p>
          <a:p>
            <a:endParaRPr lang="uk-UA"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4" name="Текст 3"/>
          <p:cNvSpPr>
            <a:spLocks noGrp="1"/>
          </p:cNvSpPr>
          <p:nvPr>
            <p:ph type="body" sz="half" idx="2"/>
          </p:nvPr>
        </p:nvSpPr>
        <p:spPr>
          <a:xfrm>
            <a:off x="1403648" y="5517232"/>
            <a:ext cx="144016" cy="144016"/>
          </a:xfrm>
        </p:spPr>
        <p:txBody>
          <a:bodyPr>
            <a:normAutofit fontScale="25000" lnSpcReduction="20000"/>
          </a:bodyPr>
          <a:lstStyle/>
          <a:p>
            <a:endParaRPr lang="uk-UA" dirty="0"/>
          </a:p>
        </p:txBody>
      </p:sp>
      <p:pic>
        <p:nvPicPr>
          <p:cNvPr id="7" name="Рисунок 6" descr="yak-polipshiti-gnuchkist.jpg"/>
          <p:cNvPicPr>
            <a:picLocks noGrp="1" noChangeAspect="1"/>
          </p:cNvPicPr>
          <p:nvPr>
            <p:ph type="pic" idx="1"/>
          </p:nvPr>
        </p:nvPicPr>
        <p:blipFill>
          <a:blip r:embed="rId2" cstate="print"/>
          <a:srcRect l="5484" r="5484"/>
          <a:stretch>
            <a:fillRect/>
          </a:stretch>
        </p:blipFill>
        <p:spPr>
          <a:xfrm>
            <a:off x="467544" y="260648"/>
            <a:ext cx="4392488" cy="3286150"/>
          </a:xfrm>
        </p:spPr>
      </p:pic>
      <p:pic>
        <p:nvPicPr>
          <p:cNvPr id="8" name="Рисунок 7" descr="шпагат.jpeg"/>
          <p:cNvPicPr>
            <a:picLocks noChangeAspect="1"/>
          </p:cNvPicPr>
          <p:nvPr/>
        </p:nvPicPr>
        <p:blipFill>
          <a:blip r:embed="rId3" cstate="print"/>
          <a:stretch>
            <a:fillRect/>
          </a:stretch>
        </p:blipFill>
        <p:spPr>
          <a:xfrm>
            <a:off x="5076056" y="260648"/>
            <a:ext cx="3888432" cy="6192688"/>
          </a:xfrm>
          <a:prstGeom prst="rect">
            <a:avLst/>
          </a:prstGeom>
        </p:spPr>
      </p:pic>
      <p:pic>
        <p:nvPicPr>
          <p:cNvPr id="9" name="Рисунок 8" descr="khoroshaya-gibkost-tela.jpg"/>
          <p:cNvPicPr>
            <a:picLocks noChangeAspect="1"/>
          </p:cNvPicPr>
          <p:nvPr/>
        </p:nvPicPr>
        <p:blipFill>
          <a:blip r:embed="rId4" cstate="print"/>
          <a:stretch>
            <a:fillRect/>
          </a:stretch>
        </p:blipFill>
        <p:spPr>
          <a:xfrm>
            <a:off x="467544" y="3717032"/>
            <a:ext cx="4392488" cy="2736304"/>
          </a:xfrm>
          <a:prstGeom prst="rect">
            <a:avLst/>
          </a:prstGeom>
        </p:spPr>
      </p:pic>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4000" dirty="0" smtClean="0"/>
              <a:t>Засоби удосконалення гнучкості</a:t>
            </a:r>
            <a:endParaRPr lang="uk-UA" sz="4000" dirty="0"/>
          </a:p>
        </p:txBody>
      </p:sp>
      <p:sp>
        <p:nvSpPr>
          <p:cNvPr id="3" name="Содержимое 2"/>
          <p:cNvSpPr>
            <a:spLocks noGrp="1"/>
          </p:cNvSpPr>
          <p:nvPr>
            <p:ph idx="1"/>
          </p:nvPr>
        </p:nvSpPr>
        <p:spPr/>
        <p:txBody>
          <a:bodyPr>
            <a:normAutofit/>
          </a:bodyPr>
          <a:lstStyle/>
          <a:p>
            <a:r>
              <a:rPr lang="uk-UA" dirty="0" smtClean="0"/>
              <a:t>Основним засобом удосконалення гнучкості є такі фізичні вправи, які вимагають більшої амплітуди рухів у суглобах, ніж у побуті, професійній та спортивній діяльності.</a:t>
            </a:r>
          </a:p>
          <a:p>
            <a:r>
              <a:rPr lang="uk-UA" dirty="0" smtClean="0"/>
              <a:t>Ґрунтуючись на знаннях факторів, які зумовлюють гнучкість, представляємо класифікацію фізичних вправ на гнучкість(Рис. 15).</a:t>
            </a:r>
          </a:p>
          <a:p>
            <a:endParaRPr lang="uk-UA" dirty="0" smtClean="0"/>
          </a:p>
          <a:p>
            <a:endParaRPr lang="uk-UA" dirty="0"/>
          </a:p>
        </p:txBody>
      </p:sp>
    </p:spTree>
  </p:cSld>
  <p:clrMapOvr>
    <a:masterClrMapping/>
  </p:clrMapOvr>
  <p:transition>
    <p:pull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pic>
        <p:nvPicPr>
          <p:cNvPr id="5" name="Рисунок 4" descr="image001.jpg"/>
          <p:cNvPicPr>
            <a:picLocks noGrp="1" noChangeAspect="1"/>
          </p:cNvPicPr>
          <p:nvPr>
            <p:ph type="pic" idx="1"/>
          </p:nvPr>
        </p:nvPicPr>
        <p:blipFill>
          <a:blip r:embed="rId2" cstate="print"/>
          <a:srcRect t="278" r="991" b="277"/>
          <a:stretch>
            <a:fillRect/>
          </a:stretch>
        </p:blipFill>
        <p:spPr>
          <a:xfrm rot="5400000">
            <a:off x="1943708" y="-855476"/>
            <a:ext cx="5328592" cy="7992888"/>
          </a:xfrm>
        </p:spPr>
      </p:pic>
      <p:sp>
        <p:nvSpPr>
          <p:cNvPr id="4" name="Текст 3"/>
          <p:cNvSpPr>
            <a:spLocks noGrp="1"/>
          </p:cNvSpPr>
          <p:nvPr>
            <p:ph type="body" sz="half" idx="2"/>
          </p:nvPr>
        </p:nvSpPr>
        <p:spPr>
          <a:xfrm>
            <a:off x="1043608" y="6021288"/>
            <a:ext cx="7333488" cy="504056"/>
          </a:xfrm>
        </p:spPr>
        <p:txBody>
          <a:bodyPr>
            <a:normAutofit/>
          </a:bodyPr>
          <a:lstStyle/>
          <a:p>
            <a:pPr algn="ctr"/>
            <a:r>
              <a:rPr lang="uk-UA" sz="2400" dirty="0" smtClean="0"/>
              <a:t>Засоби удосконалення гнучкості</a:t>
            </a:r>
            <a:endParaRPr lang="uk-UA" sz="2400" dirty="0"/>
          </a:p>
        </p:txBody>
      </p:sp>
    </p:spTree>
  </p:cSld>
  <p:clrMapOvr>
    <a:masterClrMapping/>
  </p:clrMapOvr>
  <p:transition>
    <p:zoom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145282"/>
          </a:xfrm>
        </p:spPr>
        <p:txBody>
          <a:bodyPr>
            <a:normAutofit/>
          </a:bodyPr>
          <a:lstStyle/>
          <a:p>
            <a:pPr algn="ctr"/>
            <a:r>
              <a:rPr lang="uk-UA" sz="4000" dirty="0" smtClean="0"/>
              <a:t>Фізичні вправи на гнучкість</a:t>
            </a:r>
            <a:endParaRPr lang="uk-UA" sz="4000" dirty="0"/>
          </a:p>
        </p:txBody>
      </p:sp>
      <p:sp>
        <p:nvSpPr>
          <p:cNvPr id="3" name="Содержимое 2"/>
          <p:cNvSpPr>
            <a:spLocks noGrp="1"/>
          </p:cNvSpPr>
          <p:nvPr>
            <p:ph idx="1"/>
          </p:nvPr>
        </p:nvSpPr>
        <p:spPr>
          <a:xfrm>
            <a:off x="457200" y="1628800"/>
            <a:ext cx="8363272" cy="4826008"/>
          </a:xfrm>
        </p:spPr>
        <p:txBody>
          <a:bodyPr>
            <a:normAutofit fontScale="62500" lnSpcReduction="20000"/>
          </a:bodyPr>
          <a:lstStyle/>
          <a:p>
            <a:r>
              <a:rPr lang="uk-UA" sz="3200" b="1" dirty="0" smtClean="0"/>
              <a:t>Силові вправи </a:t>
            </a:r>
            <a:r>
              <a:rPr lang="uk-UA" sz="3200" dirty="0" smtClean="0"/>
              <a:t>позитивно впливають на розвиток активної гнучкості. При цьому найефективнішими в цьому є вправи, що сприяють удосконаленню внутрішньом'язової та міжм'язової координації. Силові вправи доцільно поєднувати з виконанням вправ на розслаблення та розтягування цих же м'язів.</a:t>
            </a:r>
          </a:p>
          <a:p>
            <a:r>
              <a:rPr lang="uk-UA" sz="3200" b="1" dirty="0" smtClean="0"/>
              <a:t>Вправи на розслаблення. </a:t>
            </a:r>
            <a:r>
              <a:rPr lang="uk-UA" sz="3200" dirty="0" smtClean="0"/>
              <a:t>Дослідження показали, що свідоме розслаблення м'язів на 12-15 % покращує рухливість у суглобах.</a:t>
            </a:r>
          </a:p>
          <a:p>
            <a:r>
              <a:rPr lang="uk-UA" sz="3200" b="1" dirty="0" smtClean="0"/>
              <a:t>Вправи на розтягування </a:t>
            </a:r>
            <a:r>
              <a:rPr lang="uk-UA" sz="3200" dirty="0" smtClean="0"/>
              <a:t>поділяються на активні, пасивні та комбіновані.</a:t>
            </a:r>
          </a:p>
          <a:p>
            <a:r>
              <a:rPr lang="uk-UA" sz="3200" b="1" dirty="0" smtClean="0"/>
              <a:t>Активні вправи </a:t>
            </a:r>
            <a:r>
              <a:rPr lang="uk-UA" sz="3200" dirty="0" smtClean="0"/>
              <a:t>можуть виконуватись повільно, пружно або махом, їх можна виконувати з обтяженнями та без обтяжень.</a:t>
            </a:r>
          </a:p>
          <a:p>
            <a:r>
              <a:rPr lang="uk-UA" sz="3200" b="1" dirty="0" smtClean="0"/>
              <a:t>Повільні вправи </a:t>
            </a:r>
            <a:r>
              <a:rPr lang="uk-UA" sz="3200" dirty="0" smtClean="0"/>
              <a:t>виконуються плавно з намаганням досягти більшої амплітуди у кожному наступному підході.</a:t>
            </a:r>
          </a:p>
          <a:p>
            <a:endParaRPr lang="uk-UA" dirty="0"/>
          </a:p>
        </p:txBody>
      </p:sp>
    </p:spTree>
  </p:cSld>
  <p:clrMapOvr>
    <a:masterClrMapping/>
  </p:clrMapOvr>
  <p:transition>
    <p:pull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156</TotalTime>
  <Words>501</Words>
  <Application>Microsoft Office PowerPoint</Application>
  <PresentationFormat>Экран (4:3)</PresentationFormat>
  <Paragraphs>72</Paragraphs>
  <Slides>16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Яркая</vt:lpstr>
      <vt:lpstr>Методика розвитку гнучкості</vt:lpstr>
      <vt:lpstr>Зміст</vt:lpstr>
      <vt:lpstr>Загальна характеристика гнучкості</vt:lpstr>
      <vt:lpstr>Види гнучкості</vt:lpstr>
      <vt:lpstr>Фактори, від яких залежить прояв гнучкості</vt:lpstr>
      <vt:lpstr>Слайд 6</vt:lpstr>
      <vt:lpstr>Засоби удосконалення гнучкості</vt:lpstr>
      <vt:lpstr>Слайд 8</vt:lpstr>
      <vt:lpstr>Фізичні вправи на гнучкість</vt:lpstr>
      <vt:lpstr>Слайд 10</vt:lpstr>
      <vt:lpstr>Вікова динаміка природного розвитку гнучкості та контроль за її розвитком </vt:lpstr>
      <vt:lpstr>ОЦІНКА РІВНЯ РОЗВИТКУ</vt:lpstr>
      <vt:lpstr>ОЦІНКА РІВНЯ РОЗВИТКУ</vt:lpstr>
      <vt:lpstr>ОЦІНКА РІВНЯ РОЗВИТКУ</vt:lpstr>
      <vt:lpstr>Висновок</vt:lpstr>
      <vt:lpstr>Джерела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козак</dc:creator>
  <cp:lastModifiedBy>козак</cp:lastModifiedBy>
  <cp:revision>19</cp:revision>
  <dcterms:created xsi:type="dcterms:W3CDTF">2013-12-05T20:10:20Z</dcterms:created>
  <dcterms:modified xsi:type="dcterms:W3CDTF">2013-12-19T21:42:20Z</dcterms:modified>
</cp:coreProperties>
</file>