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3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5.jp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7.jpg"/><Relationship Id="rId7" Type="http://schemas.openxmlformats.org/officeDocument/2006/relationships/image" Target="../media/image40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268760"/>
            <a:ext cx="4392488" cy="936104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Презентація на тему: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4904"/>
            <a:ext cx="6948264" cy="2152650"/>
          </a:xfrm>
        </p:spPr>
        <p:txBody>
          <a:bodyPr/>
          <a:lstStyle/>
          <a:p>
            <a:pPr algn="ctr"/>
            <a:r>
              <a:rPr lang="uk-UA" sz="3600" dirty="0" smtClean="0"/>
              <a:t>«</a:t>
            </a:r>
            <a:r>
              <a:rPr lang="uk-UA" sz="4800" b="1" dirty="0" smtClean="0"/>
              <a:t>7 незвичайних музеїв світу»</a:t>
            </a:r>
            <a:endParaRPr lang="ru-RU" sz="4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5720">
            <a:off x="5200573" y="317141"/>
            <a:ext cx="1862960" cy="16766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6278">
            <a:off x="6834642" y="888164"/>
            <a:ext cx="2219921" cy="1667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266" y="2492896"/>
            <a:ext cx="1584960" cy="1143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5785">
            <a:off x="7432411" y="3696588"/>
            <a:ext cx="1550901" cy="11631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25" y="5274196"/>
            <a:ext cx="1950720" cy="15011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117" y="4278176"/>
            <a:ext cx="1606629" cy="12560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2183">
            <a:off x="2513443" y="4495149"/>
            <a:ext cx="3450468" cy="207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70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84168" y="404664"/>
            <a:ext cx="2764636" cy="5953473"/>
          </a:xfrm>
        </p:spPr>
        <p:txBody>
          <a:bodyPr/>
          <a:lstStyle/>
          <a:p>
            <a:r>
              <a:rPr lang="uk-UA" sz="1400" b="1" u="sng" dirty="0">
                <a:solidFill>
                  <a:schemeClr val="accent1"/>
                </a:solidFill>
                <a:cs typeface="Mangal" pitchFamily="18" charset="0"/>
              </a:rPr>
              <a:t>Музей людського тіла під назвою «</a:t>
            </a:r>
            <a:r>
              <a:rPr lang="en-US" sz="1400" b="1" u="sng" dirty="0">
                <a:solidFill>
                  <a:schemeClr val="accent1"/>
                </a:solidFill>
                <a:latin typeface="Mangal" pitchFamily="18" charset="0"/>
                <a:cs typeface="Mangal" pitchFamily="18" charset="0"/>
              </a:rPr>
              <a:t>Corpus</a:t>
            </a:r>
            <a:r>
              <a:rPr lang="uk-UA" sz="1400" b="1" u="sng" dirty="0">
                <a:solidFill>
                  <a:schemeClr val="accent1"/>
                </a:solidFill>
                <a:cs typeface="Mangal" pitchFamily="18" charset="0"/>
              </a:rPr>
              <a:t>» </a:t>
            </a:r>
            <a:r>
              <a:rPr lang="uk-UA" sz="1200" b="1" dirty="0">
                <a:solidFill>
                  <a:schemeClr val="accent5">
                    <a:lumMod val="75000"/>
                  </a:schemeClr>
                </a:solidFill>
                <a:cs typeface="Mangal" pitchFamily="18" charset="0"/>
              </a:rPr>
              <a:t>знаходиться в Нідерландах. </a:t>
            </a:r>
            <a:r>
              <a:rPr lang="uk-UA" sz="1200" b="1" dirty="0" smtClean="0">
                <a:solidFill>
                  <a:schemeClr val="accent5">
                    <a:lumMod val="75000"/>
                  </a:schemeClr>
                </a:solidFill>
                <a:cs typeface="Mangal" pitchFamily="18" charset="0"/>
              </a:rPr>
              <a:t/>
            </a:r>
            <a:br>
              <a:rPr lang="uk-UA" sz="1200" b="1" dirty="0" smtClean="0">
                <a:solidFill>
                  <a:schemeClr val="accent5">
                    <a:lumMod val="75000"/>
                  </a:schemeClr>
                </a:solidFill>
                <a:cs typeface="Mangal" pitchFamily="18" charset="0"/>
              </a:rPr>
            </a:br>
            <a:r>
              <a:rPr lang="uk-UA" sz="1200" b="1" dirty="0">
                <a:solidFill>
                  <a:schemeClr val="accent5">
                    <a:lumMod val="75000"/>
                  </a:schemeClr>
                </a:solidFill>
                <a:cs typeface="Mangal" pitchFamily="18" charset="0"/>
              </a:rPr>
              <a:t/>
            </a:r>
            <a:br>
              <a:rPr lang="uk-UA" sz="1200" b="1" dirty="0">
                <a:solidFill>
                  <a:schemeClr val="accent5">
                    <a:lumMod val="75000"/>
                  </a:schemeClr>
                </a:solidFill>
                <a:cs typeface="Mangal" pitchFamily="18" charset="0"/>
              </a:rPr>
            </a:br>
            <a:r>
              <a:rPr lang="uk-UA" sz="1200" b="1" dirty="0" smtClean="0">
                <a:solidFill>
                  <a:schemeClr val="accent5">
                    <a:lumMod val="75000"/>
                  </a:schemeClr>
                </a:solidFill>
                <a:cs typeface="Mangal" pitchFamily="18" charset="0"/>
              </a:rPr>
              <a:t/>
            </a:r>
            <a:br>
              <a:rPr lang="uk-UA" sz="1200" b="1" dirty="0" smtClean="0">
                <a:solidFill>
                  <a:schemeClr val="accent5">
                    <a:lumMod val="75000"/>
                  </a:schemeClr>
                </a:solidFill>
                <a:cs typeface="Mangal" pitchFamily="18" charset="0"/>
              </a:rPr>
            </a:br>
            <a:r>
              <a:rPr lang="uk-UA" sz="1200" b="1" dirty="0" smtClean="0">
                <a:solidFill>
                  <a:schemeClr val="accent5">
                    <a:lumMod val="75000"/>
                  </a:schemeClr>
                </a:solidFill>
                <a:cs typeface="Mangal" pitchFamily="18" charset="0"/>
              </a:rPr>
              <a:t/>
            </a:r>
            <a:br>
              <a:rPr lang="uk-UA" sz="1200" b="1" dirty="0" smtClean="0">
                <a:solidFill>
                  <a:schemeClr val="accent5">
                    <a:lumMod val="75000"/>
                  </a:schemeClr>
                </a:solidFill>
                <a:cs typeface="Mangal" pitchFamily="18" charset="0"/>
              </a:rPr>
            </a:br>
            <a:r>
              <a:rPr lang="uk-UA" sz="1200" b="1" dirty="0" smtClean="0">
                <a:solidFill>
                  <a:schemeClr val="accent5">
                    <a:lumMod val="75000"/>
                  </a:schemeClr>
                </a:solidFill>
                <a:cs typeface="Mangal" pitchFamily="18" charset="0"/>
              </a:rPr>
              <a:t>Ззовні </a:t>
            </a:r>
            <a:r>
              <a:rPr lang="uk-UA" sz="1200" b="1" dirty="0">
                <a:solidFill>
                  <a:schemeClr val="accent5">
                    <a:lumMod val="75000"/>
                  </a:schemeClr>
                </a:solidFill>
                <a:cs typeface="Mangal" pitchFamily="18" charset="0"/>
              </a:rPr>
              <a:t>це величезна 35-метрова фігура людського тіла зі сталі, увійшовши всередину якої можна опинитись всередині «людського тіла». Будівництво музею почалося в 2006 році, але ідея його створення зародилась ще в 1996 році. Музей був урочисто відкритий 20 березня 2008 року. Унікальність цього музею полягає в тому, що конструкція експозицій дозволяє побачити організм людини і роботу всіх органів всередині. 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cs typeface="Mangal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46914"/>
            <a:ext cx="2721808" cy="24496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24944"/>
            <a:ext cx="2769840" cy="2769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6" y="1844824"/>
            <a:ext cx="3100978" cy="491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3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3456384" cy="6552728"/>
          </a:xfrm>
        </p:spPr>
        <p:txBody>
          <a:bodyPr/>
          <a:lstStyle/>
          <a:p>
            <a:r>
              <a:rPr lang="uk-UA" sz="1200" b="1" dirty="0">
                <a:solidFill>
                  <a:schemeClr val="bg2">
                    <a:lumMod val="50000"/>
                  </a:schemeClr>
                </a:solidFill>
              </a:rPr>
              <a:t>Екскурсія по «людському тілі» виявляється дуже пізнавальною і цікавою для кожного відвідувача. Вона триває близько години, і за цей час можна побувати у всіх «людських органах». Музей обладнаний звуковою системою, і коли відвідувачі заходять в якусь кімнату, символізуючи певний орган, то чують саме ті звуки, які видає організм при роботі цього конкретного органа. Вхід в музей знаходиться в колінному суглобі цього великого макета-статуї , до нього піднімаються на ескалаторі, а далі потрапляють до середини «тіла». Там детально можна вивчити анатомічну будову людини, її кістки, м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’</a:t>
            </a:r>
            <a:r>
              <a:rPr lang="uk-UA" sz="1200" b="1" dirty="0">
                <a:solidFill>
                  <a:schemeClr val="bg2">
                    <a:lumMod val="50000"/>
                  </a:schemeClr>
                </a:solidFill>
              </a:rPr>
              <a:t>язи, судини, серце, легені, нирки, вуха, очі, мозок. Екскурсовод також показує на екрані роботу органів.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200" b="1" dirty="0">
                <a:solidFill>
                  <a:schemeClr val="bg2">
                    <a:lumMod val="50000"/>
                  </a:schemeClr>
                </a:solidFill>
              </a:rPr>
            </a:br>
            <a:endParaRPr lang="ru-RU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149080"/>
            <a:ext cx="3954303" cy="2609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496" y="350520"/>
            <a:ext cx="3359828" cy="2232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860" y="2651760"/>
            <a:ext cx="2753528" cy="1785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340864"/>
            <a:ext cx="1944624" cy="16916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0"/>
            <a:ext cx="1755648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90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80112" y="260648"/>
            <a:ext cx="3196684" cy="6120680"/>
          </a:xfrm>
        </p:spPr>
        <p:txBody>
          <a:bodyPr/>
          <a:lstStyle/>
          <a:p>
            <a:r>
              <a:rPr lang="uk-UA" sz="1400" b="1" u="sng" dirty="0">
                <a:solidFill>
                  <a:schemeClr val="accent1"/>
                </a:solidFill>
              </a:rPr>
              <a:t>Музей мафії </a:t>
            </a:r>
            <a:r>
              <a:rPr lang="uk-UA" sz="1200" b="1" dirty="0">
                <a:solidFill>
                  <a:schemeClr val="bg2">
                    <a:lumMod val="50000"/>
                  </a:schemeClr>
                </a:solidFill>
              </a:rPr>
              <a:t>знаходиться в невеличкому містечку </a:t>
            </a:r>
            <a:r>
              <a:rPr lang="uk-UA" sz="1200" b="1" dirty="0" err="1">
                <a:solidFill>
                  <a:schemeClr val="bg2">
                    <a:lumMod val="50000"/>
                  </a:schemeClr>
                </a:solidFill>
              </a:rPr>
              <a:t>Корлеоні</a:t>
            </a:r>
            <a:r>
              <a:rPr lang="uk-UA" sz="1200" b="1" dirty="0">
                <a:solidFill>
                  <a:schemeClr val="bg2">
                    <a:lumMod val="50000"/>
                  </a:schemeClr>
                </a:solidFill>
              </a:rPr>
              <a:t> на острові Сицилія в Італії.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2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Експозиція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Музею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мафії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гранично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відверто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розповідає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про «</a:t>
            </a:r>
            <a:r>
              <a:rPr lang="ru-RU" sz="1200" b="1" dirty="0" err="1" smtClean="0">
                <a:solidFill>
                  <a:schemeClr val="bg2">
                    <a:lumMod val="50000"/>
                  </a:schemeClr>
                </a:solidFill>
              </a:rPr>
              <a:t>героїчні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» </a:t>
            </a:r>
            <a:r>
              <a:rPr lang="ru-RU" sz="1200" b="1" dirty="0" err="1" smtClean="0">
                <a:solidFill>
                  <a:schemeClr val="bg2">
                    <a:lumMod val="50000"/>
                  </a:schemeClr>
                </a:solidFill>
              </a:rPr>
              <a:t>вчинки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членів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банди.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2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Серед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експонатів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Музею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мафії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величезна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кількість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документів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що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свідчать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про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непримиренну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боротьбу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правоохоронних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органів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із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злочинним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угрупуванням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, є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дуже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цікаві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матеріали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що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розповідають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про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гучні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суди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над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лідерами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мафії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, в тому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числі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і над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Тото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Ріна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заарештованому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в 1993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році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. </a:t>
            </a:r>
            <a:br>
              <a:rPr lang="ru-RU" sz="12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Головна мета музею - НЕ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прославляння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злочинців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, а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спроба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позбавити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не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тільки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сицилійців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, а й гостей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сонячної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Італії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від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сталих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забобонів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ru-RU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99609" cy="2061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53" y="1628800"/>
            <a:ext cx="3584309" cy="2688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482" y="4509120"/>
            <a:ext cx="1309100" cy="2016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" y="3928376"/>
            <a:ext cx="4097376" cy="29296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29451"/>
            <a:ext cx="1800200" cy="28128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10056"/>
            <a:ext cx="2090113" cy="156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5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3052668" cy="6120680"/>
          </a:xfrm>
        </p:spPr>
        <p:txBody>
          <a:bodyPr/>
          <a:lstStyle/>
          <a:p>
            <a:r>
              <a:rPr lang="ru-RU" sz="1400" b="1" u="sng" dirty="0" err="1">
                <a:solidFill>
                  <a:schemeClr val="accent1"/>
                </a:solidFill>
              </a:rPr>
              <a:t>Міжнародний</a:t>
            </a:r>
            <a:r>
              <a:rPr lang="ru-RU" sz="1400" b="1" u="sng" dirty="0">
                <a:solidFill>
                  <a:schemeClr val="accent1"/>
                </a:solidFill>
              </a:rPr>
              <a:t> музей </a:t>
            </a:r>
            <a:r>
              <a:rPr lang="ru-RU" sz="1400" b="1" u="sng" dirty="0" err="1" smtClean="0">
                <a:solidFill>
                  <a:schemeClr val="accent1"/>
                </a:solidFill>
              </a:rPr>
              <a:t>шпигунства</a:t>
            </a:r>
            <a:r>
              <a:rPr lang="en-US" sz="1400" b="1" u="sng" dirty="0" smtClean="0">
                <a:solidFill>
                  <a:schemeClr val="accent1"/>
                </a:solidFill>
              </a:rPr>
              <a:t> 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перший у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світі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музей,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присвячений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 smtClean="0">
                <a:solidFill>
                  <a:schemeClr val="bg2">
                    <a:lumMod val="50000"/>
                  </a:schemeClr>
                </a:solidFill>
              </a:rPr>
              <a:t>шпигунській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діяльності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,</a:t>
            </a:r>
            <a:b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який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охоплює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всі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аспекти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цієї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 smtClean="0">
                <a:solidFill>
                  <a:schemeClr val="bg2">
                    <a:lumMod val="50000"/>
                  </a:schemeClr>
                </a:solidFill>
              </a:rPr>
              <a:t>професії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2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Музей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заснований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в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липні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2002 року і </a:t>
            </a:r>
            <a:r>
              <a:rPr lang="ru-RU" sz="1200" b="1" dirty="0" err="1" smtClean="0">
                <a:solidFill>
                  <a:schemeClr val="bg2">
                    <a:lumMod val="50000"/>
                  </a:schemeClr>
                </a:solidFill>
              </a:rPr>
              <a:t>розташований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в самому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центрі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Вашингтона (США), недалеко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від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Національної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 smtClean="0">
                <a:solidFill>
                  <a:schemeClr val="bg2">
                    <a:lumMod val="50000"/>
                  </a:schemeClr>
                </a:solidFill>
              </a:rPr>
              <a:t>алеї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У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музеї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представлено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більше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600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експонатів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вилучених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у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шпигунів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запальнички-фотоапарати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підслуховуючі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пристрої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приховані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відеокамери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шифрувальні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машини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, а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також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пістолет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у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вигляді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губної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помади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парасолька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-шприц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зі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смертельною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отрутою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і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ін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. Один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із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залів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музею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присвячений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історії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розвідки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СРСР і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Росії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60" y="2365650"/>
            <a:ext cx="3157220" cy="1864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60" y="4509120"/>
            <a:ext cx="2058440" cy="15673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421" y="2706244"/>
            <a:ext cx="1985501" cy="15841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946" y="130545"/>
            <a:ext cx="1595794" cy="23699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824" y="4230150"/>
            <a:ext cx="3559712" cy="25671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328" y="682380"/>
            <a:ext cx="3116751" cy="202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1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90610" y="144760"/>
            <a:ext cx="3816424" cy="6480720"/>
          </a:xfrm>
        </p:spPr>
        <p:txBody>
          <a:bodyPr/>
          <a:lstStyle/>
          <a:p>
            <a:r>
              <a:rPr lang="ru-RU" sz="1400" b="1" u="sng" dirty="0">
                <a:solidFill>
                  <a:schemeClr val="accent1"/>
                </a:solidFill>
              </a:rPr>
              <a:t>Музей </a:t>
            </a:r>
            <a:r>
              <a:rPr lang="ru-RU" sz="1400" b="1" u="sng" dirty="0" err="1">
                <a:solidFill>
                  <a:schemeClr val="accent1"/>
                </a:solidFill>
              </a:rPr>
              <a:t>дитинства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 у 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</a:rPr>
              <a:t>Лондоні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є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філією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Музею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Вікторії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та Альберта —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всесвітньо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відомого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британського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музею декоративно-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</a:rPr>
              <a:t>ужиткового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мистецтва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Музейна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колекція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, яку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складають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дитячі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</a:rPr>
              <a:t>іграшки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 та 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</a:rPr>
              <a:t>ігри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ляльковий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одяг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меблі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інші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речі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пов'язані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з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дитинством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охоплює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період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від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XVI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століття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 і до наших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часів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. Музей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веде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активну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просвітницьку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діяльність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щомісяця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приймає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близько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30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тисяч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</a:rPr>
              <a:t>відвідувачів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Окрім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того,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будівля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, в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якій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розміщується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музей, є 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пам'яткою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архітектури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 і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охороняється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законом</a:t>
            </a:r>
            <a:r>
              <a:rPr lang="ru-RU" sz="1200" baseline="30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Музей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дитинства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має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два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поверхи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експонати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розміщуються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у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чотирьох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галереях,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кожну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з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яких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поділено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секції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. На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додаток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до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постійної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експозиції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ще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проводяться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тимчасові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тематичні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</a:rPr>
              <a:t>виставки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Свої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об'єкти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Музей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дитинства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також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експонує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і в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інших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британських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та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закордонних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музеях.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89392"/>
            <a:ext cx="2117355" cy="1588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46" y="2348880"/>
            <a:ext cx="1698122" cy="1248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00846"/>
            <a:ext cx="1648331" cy="10961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58" y="5377408"/>
            <a:ext cx="1664096" cy="12480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91608"/>
            <a:ext cx="1828800" cy="1371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1198"/>
            <a:ext cx="2188693" cy="16458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29374"/>
            <a:ext cx="354294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9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4221088"/>
            <a:ext cx="8856984" cy="2448272"/>
          </a:xfrm>
        </p:spPr>
        <p:txBody>
          <a:bodyPr/>
          <a:lstStyle/>
          <a:p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У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Німеччині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(г.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Кюриц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), </a:t>
            </a:r>
            <a:r>
              <a:rPr lang="ru-RU" sz="1200" b="1" dirty="0" err="1" smtClean="0">
                <a:solidFill>
                  <a:schemeClr val="accent3">
                    <a:lumMod val="50000"/>
                  </a:schemeClr>
                </a:solidFill>
              </a:rPr>
              <a:t>існує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b="1" u="sng" dirty="0" smtClean="0">
                <a:solidFill>
                  <a:schemeClr val="accent1"/>
                </a:solidFill>
              </a:rPr>
              <a:t>Музей </a:t>
            </a:r>
            <a:r>
              <a:rPr lang="ru-RU" sz="1400" b="1" u="sng" dirty="0" err="1" smtClean="0">
                <a:solidFill>
                  <a:schemeClr val="accent1"/>
                </a:solidFill>
              </a:rPr>
              <a:t>брехні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який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оповитий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ілюзіями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містикою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безліччю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загадок. Директор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цього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музею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не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став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приховувати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той факт,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музеї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знаходяться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тільки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підробки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Також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, з самого порога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можна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почути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девіз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який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ще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не раз повториться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протягом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екскурсії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який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свідчить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: «Не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вірте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тому,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можна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тут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побачити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».</a:t>
            </a:r>
            <a:b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Сама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будівля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музею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виглядає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, як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старовинний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замок,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однак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теж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є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зоровим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обманом. Музей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був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споруджений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зовсім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недавно.</a:t>
            </a:r>
            <a:b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Перед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експонатами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встановлені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таблички, в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яких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зазначено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вони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можуть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бути не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справжніми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однак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відвідувачів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цього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менше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не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стає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b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" y="104618"/>
            <a:ext cx="3571418" cy="27483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317862"/>
            <a:ext cx="2768221" cy="20734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56241"/>
            <a:ext cx="1596111" cy="15961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40683"/>
            <a:ext cx="2514299" cy="17637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434" y="104618"/>
            <a:ext cx="3646362" cy="242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4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72304"/>
            <a:ext cx="3960440" cy="6624736"/>
          </a:xfrm>
        </p:spPr>
        <p:txBody>
          <a:bodyPr/>
          <a:lstStyle/>
          <a:p>
            <a:pPr fontAlgn="base"/>
            <a:r>
              <a:rPr lang="ru-RU" sz="1400" u="sng" dirty="0">
                <a:solidFill>
                  <a:schemeClr val="accent1"/>
                </a:solidFill>
              </a:rPr>
              <a:t>Музей </a:t>
            </a:r>
            <a:r>
              <a:rPr lang="ru-RU" sz="1400" u="sng" dirty="0" err="1">
                <a:solidFill>
                  <a:schemeClr val="accent1"/>
                </a:solidFill>
              </a:rPr>
              <a:t>чаклунства</a:t>
            </a:r>
            <a:r>
              <a:rPr lang="ru-RU" sz="1400" u="sng" dirty="0">
                <a:solidFill>
                  <a:schemeClr val="accent1"/>
                </a:solidFill>
              </a:rPr>
              <a:t> 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- один з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найпопулярніших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південному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заході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Великобританії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.</a:t>
            </a:r>
            <a:br>
              <a:rPr lang="ru-RU" sz="1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У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британському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графстві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Корнуолл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зібрана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найбільша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в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світі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колекція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всіляких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чаклунських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інструментів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заклинань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і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</a:rPr>
              <a:t>рецептів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. 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Колекція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збиралася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протягом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40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років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і як і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раніше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привертає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натовпи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туристів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. Музей створив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якийсь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Сесіл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Вільямсон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який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все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життя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захоплювався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окультними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науками і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навіть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працював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в Мі-6 агентом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під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прикриттям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збираючи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інформацію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про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окультних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інтересах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великих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нацистських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чинів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. 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Експонати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розбиті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по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категоріях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–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від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сатанізму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до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</a:rPr>
              <a:t>знищення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</a:rPr>
              <a:t>відьом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. 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Відвідувачі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можуть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побачити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старовинні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стільці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</a:rPr>
              <a:t>що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</a:rPr>
              <a:t>використовувалися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як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докази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чи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є та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чи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інша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жінка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відьмою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;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ритуальних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ляльок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, за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допомогою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яких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нібито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заподіювалася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шкоду живим людям, а в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бібліотеці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зберігаються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понад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три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тисячи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томів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з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чаклунства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і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окультних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наук.</a:t>
            </a:r>
            <a:br>
              <a:rPr lang="ru-RU" sz="12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521" y="172438"/>
            <a:ext cx="2292555" cy="15283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29" y="2571828"/>
            <a:ext cx="2433843" cy="15195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872" y="4806641"/>
            <a:ext cx="2692557" cy="17457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688" y="4509120"/>
            <a:ext cx="2168298" cy="16326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30" y="135896"/>
            <a:ext cx="2870698" cy="22443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431" y="3357494"/>
            <a:ext cx="2051474" cy="13676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391" y="1930680"/>
            <a:ext cx="1945178" cy="12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99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56176" y="404664"/>
            <a:ext cx="2606084" cy="6025482"/>
          </a:xfrm>
        </p:spPr>
        <p:txBody>
          <a:bodyPr/>
          <a:lstStyle/>
          <a:p>
            <a:r>
              <a:rPr lang="ru-RU" sz="1400" b="1" u="sng" dirty="0" smtClean="0">
                <a:solidFill>
                  <a:schemeClr val="accent1"/>
                </a:solidFill>
              </a:rPr>
              <a:t/>
            </a:r>
            <a:br>
              <a:rPr lang="ru-RU" sz="1400" b="1" u="sng" dirty="0" smtClean="0">
                <a:solidFill>
                  <a:schemeClr val="accent1"/>
                </a:solidFill>
              </a:rPr>
            </a:br>
            <a:r>
              <a:rPr lang="ru-RU" sz="1400" b="1" u="sng" dirty="0" smtClean="0">
                <a:solidFill>
                  <a:schemeClr val="accent1"/>
                </a:solidFill>
              </a:rPr>
              <a:t>Перший </a:t>
            </a:r>
            <a:r>
              <a:rPr lang="ru-RU" sz="1400" b="1" u="sng" dirty="0" err="1" smtClean="0">
                <a:solidFill>
                  <a:schemeClr val="accent1"/>
                </a:solidFill>
              </a:rPr>
              <a:t>міжнародний</a:t>
            </a:r>
            <a:r>
              <a:rPr lang="ru-RU" sz="1400" b="1" u="sng" dirty="0" smtClean="0">
                <a:solidFill>
                  <a:schemeClr val="accent1"/>
                </a:solidFill>
              </a:rPr>
              <a:t> музей </a:t>
            </a:r>
            <a:r>
              <a:rPr lang="ru-RU" sz="1400" b="1" u="sng" dirty="0" err="1" smtClean="0">
                <a:solidFill>
                  <a:schemeClr val="accent1"/>
                </a:solidFill>
              </a:rPr>
              <a:t>нло</a:t>
            </a:r>
            <a:r>
              <a:rPr lang="ru-RU" sz="1400" b="1" u="sng" dirty="0" smtClean="0">
                <a:solidFill>
                  <a:schemeClr val="accent1"/>
                </a:solidFill>
              </a:rPr>
              <a:t> –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</a:rPr>
              <a:t>це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</a:rPr>
              <a:t>четвертий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 в </a:t>
            </a: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</a:rPr>
              <a:t>світі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 і перший схожий музей на </a:t>
            </a: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</a:rPr>
              <a:t>близькому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</a:rPr>
              <a:t>сході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</a:rPr>
              <a:t>який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</a:rPr>
              <a:t>був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</a:rPr>
              <a:t>відкритий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 в 2002 </a:t>
            </a: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</a:rPr>
              <a:t>році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. В </a:t>
            </a: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</a:rPr>
              <a:t>експозиції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</a:rPr>
              <a:t>наданідокументи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</a:rPr>
              <a:t>фотографії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 і </a:t>
            </a: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</a:rPr>
              <a:t>інші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</a:rPr>
              <a:t>докази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</a:rPr>
              <a:t>відвідування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</a:rPr>
              <a:t>нашої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</a:rPr>
              <a:t>планети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</a:rPr>
              <a:t>інопланетянами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. А </a:t>
            </a: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</a:rPr>
              <a:t>також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</a:rPr>
              <a:t>моделірізних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</a:rPr>
              <a:t>неопізнаних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</a:rPr>
              <a:t>літаючих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 об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’</a:t>
            </a:r>
            <a:r>
              <a:rPr lang="uk-UA" sz="1400" dirty="0" err="1" smtClean="0">
                <a:solidFill>
                  <a:schemeClr val="bg2">
                    <a:lumMod val="50000"/>
                  </a:schemeClr>
                </a:solidFill>
              </a:rPr>
              <a:t>єктів</a:t>
            </a:r>
            <a:r>
              <a:rPr lang="uk-UA" sz="1400" dirty="0" smtClean="0">
                <a:solidFill>
                  <a:schemeClr val="bg2">
                    <a:lumMod val="50000"/>
                  </a:schemeClr>
                </a:solidFill>
              </a:rPr>
              <a:t>, які були зроблені за описами очевидців.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4610"/>
            <a:ext cx="5486950" cy="33048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44" y="2383972"/>
            <a:ext cx="1413092" cy="10454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241" y="3413788"/>
            <a:ext cx="2185517" cy="16346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263" y="5160811"/>
            <a:ext cx="4258151" cy="12355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61535"/>
            <a:ext cx="3574276" cy="23569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" y="5297376"/>
            <a:ext cx="2249832" cy="149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14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402</TotalTime>
  <Words>244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Сетка</vt:lpstr>
      <vt:lpstr>«7 незвичайних музеїв світу»</vt:lpstr>
      <vt:lpstr>Музей людського тіла під назвою «Corpus» знаходиться в Нідерландах.     Ззовні це величезна 35-метрова фігура людського тіла зі сталі, увійшовши всередину якої можна опинитись всередині «людського тіла». Будівництво музею почалося в 2006 році, але ідея його створення зародилась ще в 1996 році. Музей був урочисто відкритий 20 березня 2008 року. Унікальність цього музею полягає в тому, що конструкція експозицій дозволяє побачити організм людини і роботу всіх органів всередині. </vt:lpstr>
      <vt:lpstr>Екскурсія по «людському тілі» виявляється дуже пізнавальною і цікавою для кожного відвідувача. Вона триває близько години, і за цей час можна побувати у всіх «людських органах». Музей обладнаний звуковою системою, і коли відвідувачі заходять в якусь кімнату, символізуючи певний орган, то чують саме ті звуки, які видає організм при роботі цього конкретного органа. Вхід в музей знаходиться в колінному суглобі цього великого макета-статуї , до нього піднімаються на ескалаторі, а далі потрапляють до середини «тіла». Там детально можна вивчити анатомічну будову людини, її кістки, м’язи, судини, серце, легені, нирки, вуха, очі, мозок. Екскурсовод також показує на екрані роботу органів. </vt:lpstr>
      <vt:lpstr>Музей мафії знаходиться в невеличкому містечку Корлеоні на острові Сицилія в Італії.  Експозиція Музею мафії гранично відверто розповідає про «героїчні» вчинки членів банди. Серед експонатів Музею мафії величезна кількість документів, що свідчать про непримиренну боротьбу правоохоронних органів із злочинним угрупуванням, є дуже цікаві матеріали, що розповідають про гучні суди над лідерами мафії, в тому числі і над Тото Ріна, заарештованому в 1993 році.  Головна мета музею - НЕ прославляння злочинців, а спроба позбавити не тільки сицилійців, а й гостей сонячної Італії від сталих забобонів. </vt:lpstr>
      <vt:lpstr>Міжнародний музей шпигунства - перший у світі музей, присвячений шпигунській діяльності,  який охоплює всі аспекти цієї професії.  Музей заснований в липні 2002 року і розташований в самому центрі Вашингтона (США), недалеко від Національної алеї.  У музеї представлено більше 600 експонатів, вилучених у шпигунів: запальнички-фотоапарати, підслуховуючі пристрої, приховані відеокамери, шифрувальні машини, а також пістолет у вигляді губної помади, парасолька-шприц зі смертельною отрутою і ін. Один із залів музею присвячений історії розвідки СРСР і Росії.</vt:lpstr>
      <vt:lpstr>Музей дитинства у Лондоні  є філією Музею Вікторії та Альберта — всесвітньо відомого британського музею декоративно-ужиткового мистецтва. Музейна колекція, яку складають дитячі іграшки  та ігри,  ляльковий одяг, меблі, інші речі, пов'язані з дитинством, охоплює період від XVI століття і до наших часів. Музей веде активну просвітницьку діяльність, щомісяця приймає близько 30 тисяч відвідувачів. Окрім того, будівля, в якій розміщується музей, є пам'яткою архітектури і охороняється законом. Музей дитинства має два поверхи, експонати розміщуються у чотирьох галереях, кожну з яких поділено на секції. На додаток до постійної експозиції, ще проводяться тимчасові тематичні виставки. Свої об'єкти Музей дитинства також експонує і в інших британських та закордонних музеях.</vt:lpstr>
      <vt:lpstr>У Німеччині (г. Кюриц), існує Музей брехні, який оповитий ілюзіями і містикою, безліччю загадок. Директор цього музею не став приховувати той факт, що в музеї знаходяться тільки підробки. Також, з самого порога можна почути девіз, який ще не раз повториться протягом екскурсії, який свідчить: «Не вірте тому, що можна тут побачити ». Сама будівля музею виглядає, як старовинний замок, однак, це теж є зоровим обманом. Музей був споруджений зовсім недавно. Перед експонатами встановлені таблички, в яких зазначено, що вони можуть бути не справжніми, однак, відвідувачів від цього менше не стає. </vt:lpstr>
      <vt:lpstr>Музей чаклунства - один з найпопулярніших на південному заході Великобританії. У британському графстві Корнуолл зібрана найбільша в світі колекція всіляких чаклунських інструментів, заклинань і рецептів. Колекція збиралася протягом 40 років і як і раніше привертає натовпи туристів. Музей створив якийсь Сесіл Вільямсон, який все життя захоплювався окультними науками і навіть працював в Мі-6 агентом під прикриттям, збираючи інформацію про окультних інтересах великих нацистських чинів. Експонати розбиті по категоріях – від сатанізму до знищення відьом. Відвідувачі можуть побачити старовинні стільці, що використовувалися як докази, чи є та чи інша жінка відьмою; ритуальних ляльок, за допомогою яких нібито заподіювалася шкоду живим людям, а в бібліотеці зберігаються понад три тисячи томів з чаклунства і окультних наук. </vt:lpstr>
      <vt:lpstr> Перший міжнародний музей нло –   це четвертий в світі і перший схожий музей на близькому сході, який був відкритий в 2002 році. В експозиції наданідокументи, фотографії і інші докази відвідування нашої планети інопланетянами. А також моделірізних неопізнаних літаючих об’єктів, які були зроблені за описами очевидців.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«7 незвичайних музеїв світу»</dc:title>
  <dc:creator>Оля</dc:creator>
  <cp:lastModifiedBy>Admin</cp:lastModifiedBy>
  <cp:revision>23</cp:revision>
  <dcterms:created xsi:type="dcterms:W3CDTF">2014-09-04T17:55:34Z</dcterms:created>
  <dcterms:modified xsi:type="dcterms:W3CDTF">2014-09-10T20:11:03Z</dcterms:modified>
</cp:coreProperties>
</file>