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1/1/2005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1/1/2005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1/1/2005</a:t>
            </a:fld>
            <a:endParaRPr lang="en-US"/>
          </a:p>
        </p:txBody>
      </p:sp>
      <p:sp>
        <p:nvSpPr>
          <p:cNvPr id="5" name="Нижний колонтитул 4"/>
          <p:cNvSpPr>
            <a:spLocks noGrp="1"/>
          </p:cNvSpPr>
          <p:nvPr>
            <p:ph type="ftr" sz="quarter" idx="11"/>
          </p:nvPr>
        </p:nvSpPr>
        <p:spPr>
          <a:xfrm>
            <a:off x="2640597" y="6377459"/>
            <a:ext cx="3836404" cy="365125"/>
          </a:xfrm>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1/1/2005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1/1/2005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1/1/2005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1/1/2005</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1/1/2005</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1/1/2005</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1/1/2005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7EAF463A-BC7C-46EE-9F1E-7F377CCA4891}" type="datetimeFigureOut">
              <a:rPr lang="en-US" smtClean="0"/>
              <a:pPr/>
              <a:t>1/1/2005</a:t>
            </a:fld>
            <a:endParaRPr lang="en-US"/>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Номер слайда 6"/>
          <p:cNvSpPr>
            <a:spLocks noGrp="1"/>
          </p:cNvSpPr>
          <p:nvPr>
            <p:ph type="sldNum" sz="quarter" idx="12"/>
          </p:nvPr>
        </p:nvSpPr>
        <p:spPr>
          <a:xfrm>
            <a:off x="8339328" y="1170432"/>
            <a:ext cx="733864" cy="201168"/>
          </a:xfrm>
        </p:spPr>
        <p:txBody>
          <a:bodyPr/>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EAF463A-BC7C-46EE-9F1E-7F377CCA4891}" type="datetimeFigureOut">
              <a:rPr lang="en-US" smtClean="0"/>
              <a:pPr/>
              <a:t>1/1/2005</a:t>
            </a:fld>
            <a:endParaRPr lang="en-US"/>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uk.wikipedia.org/wiki/%D0%9D%D0%B0%D1%83%D0%BA%D0%B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uk.wikipedia.org/wiki/%D0%9E%D0%B1%D0%BB%D0%B0%D0%B4%D0%BD%D0%B0%D0%BD%D0%BD%D1%8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Ергономіка та ергономічні </a:t>
            </a:r>
            <a:r>
              <a:rPr lang="uk-UA" dirty="0" err="1" smtClean="0"/>
              <a:t>дослідженння</a:t>
            </a:r>
            <a:endParaRPr lang="uk-UA" dirty="0"/>
          </a:p>
        </p:txBody>
      </p:sp>
      <p:sp>
        <p:nvSpPr>
          <p:cNvPr id="3" name="Подзаголовок 2"/>
          <p:cNvSpPr>
            <a:spLocks noGrp="1"/>
          </p:cNvSpPr>
          <p:nvPr>
            <p:ph type="subTitle" idx="1"/>
          </p:nvPr>
        </p:nvSpPr>
        <p:spPr/>
        <p:txBody>
          <a:bodyPr/>
          <a:lstStyle/>
          <a:p>
            <a:r>
              <a:rPr lang="uk-UA" dirty="0" err="1" smtClean="0"/>
              <a:t>Півовар</a:t>
            </a:r>
            <a:r>
              <a:rPr lang="uk-UA" dirty="0" smtClean="0"/>
              <a:t> Влас </a:t>
            </a:r>
          </a:p>
          <a:p>
            <a:r>
              <a:rPr lang="uk-UA" dirty="0" err="1" smtClean="0"/>
              <a:t>Літвинюк</a:t>
            </a:r>
            <a:r>
              <a:rPr lang="uk-UA" dirty="0" smtClean="0"/>
              <a:t> Микита</a:t>
            </a: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Поняття про ергономіку</a:t>
            </a:r>
            <a:endParaRPr lang="uk-UA" dirty="0"/>
          </a:p>
        </p:txBody>
      </p:sp>
      <p:sp>
        <p:nvSpPr>
          <p:cNvPr id="3" name="Содержимое 2"/>
          <p:cNvSpPr>
            <a:spLocks noGrp="1"/>
          </p:cNvSpPr>
          <p:nvPr>
            <p:ph idx="1"/>
          </p:nvPr>
        </p:nvSpPr>
        <p:spPr/>
        <p:txBody>
          <a:bodyPr>
            <a:normAutofit fontScale="85000" lnSpcReduction="10000"/>
          </a:bodyPr>
          <a:lstStyle/>
          <a:p>
            <a:r>
              <a:rPr lang="vi-VN" b="1" dirty="0" smtClean="0"/>
              <a:t>Ергоно́міка</a:t>
            </a:r>
            <a:r>
              <a:rPr lang="vi-VN" dirty="0" smtClean="0"/>
              <a:t>, </a:t>
            </a:r>
            <a:r>
              <a:rPr lang="vi-VN" b="1" dirty="0" smtClean="0"/>
              <a:t>Ергономія</a:t>
            </a:r>
            <a:r>
              <a:rPr lang="vi-VN" dirty="0" smtClean="0"/>
              <a:t> </a:t>
            </a:r>
            <a:r>
              <a:rPr lang="en-US" dirty="0" smtClean="0"/>
              <a:t> — </a:t>
            </a:r>
            <a:r>
              <a:rPr lang="vi-VN" dirty="0" smtClean="0">
                <a:hlinkClick r:id="rId2" tooltip="Наука"/>
              </a:rPr>
              <a:t>наука</a:t>
            </a:r>
            <a:r>
              <a:rPr lang="vi-VN" dirty="0" smtClean="0"/>
              <a:t>, яка комплексно вивчає особливості виробничої діяльності людини в системі «людина-техніка-довкілля» з метою забезпечення її ефективності, безпеки та комфорту. Сформувалася у США у 1920-х роках на межі психології, фізіології, гігієни, біомеханіки, антропології та низки технічних наук у зв'язку з ускладненням техніки, якою повинна керувати людина. Наука, що вивчає людину в умовах її діяльності на сучасному виробництві, насиченому машинами.</a:t>
            </a:r>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pic>
        <p:nvPicPr>
          <p:cNvPr id="5" name="Содержимое 4" descr="images.jpeg"/>
          <p:cNvPicPr>
            <a:picLocks noGrp="1" noChangeAspect="1"/>
          </p:cNvPicPr>
          <p:nvPr>
            <p:ph idx="1"/>
          </p:nvPr>
        </p:nvPicPr>
        <p:blipFill>
          <a:blip r:embed="rId2"/>
          <a:stretch>
            <a:fillRect/>
          </a:stretch>
        </p:blipFill>
        <p:spPr>
          <a:xfrm>
            <a:off x="609600" y="3810000"/>
            <a:ext cx="3657600" cy="2619375"/>
          </a:xfrm>
        </p:spPr>
      </p:pic>
      <p:sp>
        <p:nvSpPr>
          <p:cNvPr id="1026" name="AutoShape 2" descr="data:image/jpeg;base64,/9j/4AAQSkZJRgABAQAAAQABAAD/2wCEAAkGBhQSERUUExQVFRUVFRgVFxcXGBQVFBgYGBYXFBcVFxYXGyYfFxokGhYVHy8gIycsLCwsFR4xNTAqNScrLCoBCQoKDgwOGg8PGCwhHyQxLykpLDAsKiotMCkqNSwsLCksLCwqKSwsLC8sKS0sLCwpLSwpLC81LCkpLCksKSwsLP/AABEIAPAA0gMBIgACEQEDEQH/xAAcAAEAAQUBAQAAAAAAAAAAAAAABQEEBgcIAwL/xABVEAACAQICBQQIEAoJBQEBAAABAgMAEQQSBQYTITEHQVGRFCIyVGFxgaEWIzNCUlNzdJKTlLGy0dPhFRckNHKCg6KzwTVDYqOkwsPS8ERjhOPxtAj/xAAZAQEBAQEBAQAAAAAAAAAAAAAAAQIDBAX/xAAvEQACAgAEAwcEAQUAAAAAAAAAAQIRAxIhMQRBURMiMmGBwfBScZHRsRQzQpLh/9oADAMBAAIRAxEAPwDeNKUoBSqXqtAKUpQClKUApSlAKUpQClKUApSlAKUpQClKUApSlAKUpQClKUApSlAKttJY5YYZJWuViRpGsLmyKWNhzmwqx1t0hJBgcTNFbaRwu63FwCqk3I57cfJWr9R+VLETY/sad9ohl2JzJGpBIfI6mMDcSoBUg93e+6gJnRnKI/Z0SSSLImIEgyIYWjiYFCgR07ZgFLqWY9swJAUWvsmfEKilnYKoFyzEKoHSSdwFYm3JhhOyRiVXI+bMctgD/wA3VKwQdkzs774oHKRKe5aRdzzMOcq10W/Aq54kWzFNLVg9V1hDb4oZ5R7JUCKfEZmTMPCLiq+iONTaVZIL7gZVypc821F0B8Ba55qlRVHQEEEAgixB3gjoIrQKg1WoTAx9jTiAX2MqkxA3OzdN7Qg+wKnMo5sjjhlAm6AUpSgFKUoBSlKAUpSgFKUoBSlKAUpSgFKUoBSlKAUpSgIXXZCdHYwDeThprfFtXP3J7OF0wC3DsuM+RhKin4UkfmronWVCcHiQBcmCUAdJMbbq5UwWPMWPzLxOzKeFhs5Y+tkUfrUB14KitVj+Sx9Jzlv0jIxf969XeidJJiII5o+4lRXXpswvY+EcPJVnogGOeeH1txOngEzOXXySpI3ikHRQEvSlKAiNYDlEEg/q8RHfxSXw5801/JUsDWHa5YafbwSZ27EiKzTRhVyhopYmVi/dHtWdsvD0q9SeksfjFlKxQI0Vrh75mvzgrmW3kvwrMpUS0tyfpWLjT843O2HjP/djxEfnawPkNX0UuLYXVsKw6RtSOsGop2dVCL2mvyTVKiLY3pw3VL9dVtjenDdUv11c3ka7JfUvnoS1L1EWxvThuqX6617yp6Znw5j2zAFon2QhaeNTJtYRdsrrmIQtuJ4E1HOldGMSOSN2n9jbF6rWu+TPSePmwahzF2nahpdqzneTvbNvte3PuArLbY3pw3VL9dW/I0sO1eZEvSoi2N6cN1S/XVbY3pw3VL9dM3kXsl9S+ehLUqItjenDdUv10tjenDdUv10zeQ7JfUvnoS9UvUUBjL7zhreAS3+eozSWMlbEyLHM8YjWNbKIypdgzsSHU37Voujnqp2YlHLzTMpvSovVzFvLAHkIYl5ACBluqyMim1zvIUHd01KVTApSlAKUpQFrpVSYJQN5MbgfBNcb6VcrMCOISEjyRJXZ04ureI/NXG2lIb4hFtxSFbfs0UjruKA6c5KJi2jlBBsk06DxCZyOq9vIam8Ac+LxDjgixQc3dANMw6pU/wCXrHNRcZsNERyBSzO8pRb+qPLiHEa+C5K+LeTwrLtF4Vo41V3Lva7ufXMTmYgcwuTYcwsOagLulUvUTiNIyyStFh8g2dtrI4ZlVmXMsaoGXM2Uqx3gAMvG+4Dz04gmlhw5uVYu8yglQYlRlAYqQcpkaMZfXWPMDU0o3VHYDRzrK0srq7lRGMibNQoJbgWYkknje27cBvvJUBQio+XQMDG+zVW9kl42+EljUjSo1ZHFPdEWdFSL6niJB4Hyyr+8M371Npil4pFKOlWaNvgsGH71SlLVMpnIuToi/wAOBfVIpo/CUzr8KLMB5axHSPKBgsQywTRtspWQK5aIXzm0chiD5wjbrG17EEgDfWwGW9aX1j5LcWJDHC+fDtkG8WYrGfS0c3s2UWGbLcgVmWe1l9TLU7Vam4cBhUjjVYwAoG63RVzUDonV0xwxqJJY2VQDlcst+ftJMy9Qq62OKXhJFIOh0MbfDQkfu1u30NZnzRKUqL/Ckq+qYd/HGVlHVcN+7X3Fp+AmxkCN7GQGJupwDUzIZ49SRpXyrgi4Nx081VvWjZWsGONsk8/G7zS+NUuidaRL11l2lMZsoJJPYRs/wVJA81YPpCFkghgUgM7ww3IzDtbPIStxmGSN+cceNAZvofB7LDxR86Rop8YUAnrvV5URoXTZlJjkASZRmIFyjrw2kZO+19xB3qSAeIJl6AUpSgFKUoCjVyBjYvy6EEeujBB8D2I8hBHkrr81yXpcW0gt+IMvWJZ/OCPNQG/NR4s0Gj4+aHCLiW90mDJH5jiD47VMT6wySMww6JlUlTLIWyFlNmEaLvcAgjMSouCBe1QWh5SmBfZkIzJgsOhHFdpBh0DDwrtmYDwVMwQKiqiCyqoVR0ACwHh3CuGNiZVSOuHBS3KjS2KTeVhmXnVA8Mnhy53dWPgJXxivrUrSCS4bcTtA7mcEWYSl2Lkg7wCb26AAOYgVqNwuCcYid4LCVRFKFJssquGSSJjzXMBZW9axJ4MwbOFiuTpmsXDSVozOlWujtILNGHS9jcEEWZWBsyOPWsDcEdIq6r0nAUpSgFKUoBVLVWlAUtVaUoClq+ZIQwswBHQQCOo190oCNbV6HiqmM9MTNF5kIB8or4Oj5l9TxBPglRXHWmRvOalapWcqMZI8jFtK4jEGExzpGu0nRFKMTmQNtGup7ntI25zxqMxPbYqEewSWU+M5YV8zy9RqZ1jkzYiFPYJJKfGcsS+Z5eqojB9tiJ29iIoR+qpmbzzAfq1UqRqKpVZ6Y+bZ5J72MLhyf7FwswPg2ZY+NVPNWYYPGpKuaN1dbkZlIYXBsRcdFYTrA/pDIO6lKwoOctIcpt4lzt4ApPNWQ6qG6T++ZfnFUpOUpSgFKUoChrlbXDDGPSoDetxUinm/6p5Afgyqa6qIrm7lywOy0hI452jlH7SLIf3sP56A2NqrIDodZQN0cmGc8OGHTDRy38A2cnUKndIuVeGxNtoUboOZHAv+sF66xzkknWfBYrCk7izsP0MQp/8Av64qXxGIL4FJT3SpDMf0kKO/0WFeTiVsz2cJWan8vQma+NFtlxpHtmHB8sUrfbivs14KbYrDEc+1jPiaPafPCtcsJ99ExV3S80iOxpRiBujchMQOYcFjxHjXcjH2BBO6MVNivieIMpVgGVgQQd4IO4gjnFqjdXmZUeFiWMEmyDE3LIESSMsedskiAnnIJ56+geQlqUpQClKUApSlAKUpQClKUApSqGgMUxTZ8VMfY7OEfqrtT557eSojRekEWPMzC80kkiqLs7BpGyBY1uzHIE4CvXso9jySrxk2sq+ORmMXmMY8lZforQsWHQJGiLZQpKqqlrAC7EDfw56Aw6OJ3xJaVCmziVokJGYbUyKzuBuDkR2Aucqsw4sayPVHuJvfMvzirHSn57L7hB9PE1fao+pze+ZfnFATtKUoBSlKAVpT/wDoTR2+OS3dQsvliljYfuyydVbrrXfLZo7aYKNrb1lyX8E0bxfTaPqFAa95DtOZMXEpO6VHw5/SQCWM/BGUfo1tTCYa8U0B9ZJNDb+yzM6f3csdc26qaQaGQOvdIyzJ+nCc5HwC9dMSTqZ45k9TxcKsp/txrnXytE5+IrjjRuJ2wpOMkxoqfPBEx4mNb+OwB84NejfnOF91f/8APNVvoUWR09rmkXyFtov7riveU2xGFP8A3mHlOHmt81eTC8SPXxCpyoymorRLenYsc+3U+Q4bDgfRPVUpeorADLi8SvshDJ1q8e7welfPX0T5xLUpel6AUpSgFKUoBSlKAUpSgFeGNiZo3VCAzIwUngCQQCbeGvelAYfFoOcbGJokCK8WZlkDKEiIcDKyq28ootY8azCqWqtAYppT89l9wg+niavtUfU5vfMvzirHSn57L7hB9PE1fao+pze+ZfnFATtKUoBSlKAVjXKPhc+jMTYXKJth44mEv+SslqN1kYjCT5YzKdi4Ea3u91IyiwJ5+YE9ANAckwPssS6DeFkJA6crGw/WW4/Wre2pGO2uhiB2z6PlJTpZIwJl8WaB2Ty1o7WvBrBiVySGS8UMmcrkzFkVrhOIFrcd/Tattch+OUS4iE9zJAr79w9JkeI/3ckVYTT25nd64afR1+dV7mT47G7GWUh5LOYWRY1jYu0gMY3PYf1Q9cBVNF6fixd4JB21lYA9rmG9ldCjMAbqSCrGxU7wRasa1n0kkapEJYjLAFQEsrJKI2UxNuO+65gy3zBidxBBrD9V8U0c6u7JGI1VUGdUQBGL2u53kkt11xhhzbyuOnWj0SxZTxIx7uVrqrT2+WbwgxM8B7VjiI/YSMomA/7cu4P+jJv/ALYqq6cifGQMjWZg8EkbdpKpK7aMsjb7AxSAHeDtNxNR+D1g2ovFFtB/YmwzfNJVcUTILSYMuBwznDNbxZmNvJWFjSjpJCXC3s1+V+yd1u0g8GDlkjbK6gWawNszqtwG3EgE8RasC1V5Qp20k2Gld5YyGVCyxg5lky5gUijFsvEdtxG+pTEaNzo0fY06owsyCdNmQeYxNIYyP1axvRfJ72POJo0xCsDcZXwinrFXtk2nb+xwfB4uZNNV91+zct6ViMWDJUEy4lT0GdmIPhsSp84r3jmxSdxMso9jMgBPgEsQFvKjV0WNFmXgyRlFUZrVG6G00Jw4K5JImyyR5lYqSodSCOKlWBBsPECCK+9O6JGJw8kJYptFtmAvbeDvB3Mu6xXnBI567WcqK/h3D+3w/GJ9dV/DuH9vh+MT661weRN++Yvk5+1qn4k375i+Tn7WsXLoaqPUybWjXcwPEsJhZHD5nuZQrKM1ikTXUZBIxY7gEr31Q19hxmHWRnije3bKXUW3mxGY3sVsbHhe3NWGYvkQlKnJi0VirL2sLLdXGVlJ2h3FbirWPkafDRBmxERN1UjYm/bssd8205s1+FRua1oxNqMW1qbY/DuH9vh+MT66uMNjEkF0dXANiVYML9Fwa1HpPkqXDqGlxkShmyqBhpHZmsTlVEkLMbAmwB3A1XCLhcEkati1cTSEsI0ngIEccsYzojFwdq1jmtYhRatKXXQ00uTNw0rVPoo0d3w/wsfVPRTo7vh/hY+tWiUzLNKD8tl9wg+niavtUfU5vfMvzisCbWDRhOYzNcgC98dewvYE+C56z00j1m0ejIYpmU7eJj22MAttkMhbN2p7QNe/NS0KZtqlY4OUPR/fcXWfqqR0RrJh8UWGHmSXJbNlPDNfLfx5W6qWhTJKlUvSqQrVDVaUBypr3qysWkJkvlRZXVbliFQBHRRxNgkigAdFSmqeiNtOscUbSsUO9iiR7wN9muN4iPH2B3VNcteCyY8tzSLDJ+7JC30Er15G9+kVU+thmHljZALeSd69UJrDjGUUr1NU3CV9V7kmNW5kJXNEhG4qpxL2PQdjhwt685tCyr/WxeIzTQnqniA89ba01K64eVozZ1jZl4HeozWsfFby1cxuGUMN4IBHhBF60uPx091+B2ODlvK+m/8Aw0ZjtDvGM8sRUc0hUFPJiISQPGWWvvCaUeLLdpJEzKxVp57lAe2CSq/AjpDDwirPCawNHiIMhaGZmG3VJCXZnRto0gzFUyyWGzeMc3Qb59prU1bZiFjvv2yL6WT04iAbl91jt4bCukOOw8dVxEPUx2DX9uXoQUGs6LJFtYzs5VU2jnxAkiMsHZEKlziSWYr2tzGgvcg2G+Iw+u0zr2mJlv3eQp2oFr7PavHnI5s2YsePgqF07qdLFKFdmAVbopYvHlIygxNwaM3tutYGxC7qyXV3VNMUDbbl0sXVJsPmseDqJYFupIPrrggg768b4bEwsPO4xknsyKUZzSlKSrkuZZtymLne8eOkQsCt5jEQoRQVIjT2YY3vzjhVTymQnjg8U36WKxJHisd1qnJtQ4kYmbs6OOwswXDuc3AhhGr8eNxYdI4XRaoaLKh+z51Q+vcRxx8cvdvAF47uNeVJ9F89D0yUU9389SIwnKhAjxFcHJDkkDF07Z8pN5FtlXPnsAczeHiBWVjl0wntGL+LT/fXng+TLAy7osdJJ+g+FY9Qjq8/E5h++MT/AHH2Va7/AEXz0Ofd6smcJyiYSWESRszsQnpIX0/NIbKmUkC99xN7C1yQKvdA61w4q+QlWFu0YoWIZc6upjZldSu8MpI3HorHH5L1iicQzymS6OhfJYNHIslvSgjANlAJDXA4c98a1L1TxcWkopsVcbygtuWyQuFUDosKXO9tDEmktDcNRmsXqP7SH+NHUnUZrF6j+0h/jR1qWxifhZD8oejZpIFeFQ7RbQlDbthJBJASLgqxG0vkYZW3g1rPVzVGXE9lYjEbWIoHlVRlK3AzZTmUnm5rcbCt8EVHadQDCz2H9TJ9A1mUIu20ak+6zDE5HYWAPZOI3i/CDn/Z1X8TMHfOI6oPs6z/AA/cr4h81elOzh0NxnJJKzXn4mYO+cR1QfZ0/EzB3ziOqD7Oth0p2UOhe0l1Ne/ibh75xHVB9nU9qnqTHgDIUkkkMoQHPs92QuRbIo9sPmrJKVpQitUiOcno2Uy0qtKtGRSlKoNS8u2BH5PKRuyyof1THOo6o366xHklxQXSkF92czDyy4cSW64SK2dyxYASYANbuJo+qS8DeaWtEaB0k0LwzLvaIiQDpaFtqV8sbOvlr04Uc2HMkptJROrpUBUg8CLeQ7qx7V/RzHDRlZpVdQUIzZ0vGTGRlYEWup3C1T2GxKyIroQyuoZSN4KsLgjyGsQ0vp+TA5o1QXklllSR98QittpGIRs5IZstrDe6768rnk1vQ7RxMmHLXo/5/ZfDV7DzYjNPGu3UBri+VwDYOL+HcRzeUVklt1qwrQ2txxgjkXDy7SF2ScIEKg5WR1UlwSMwQi44AVkP4cPe2J+An8nqylFpNczXZOSUo1r5oi9YtX4ymVt0JNww44eQ7tot/wCqNwGThv6Cba9gkmwOKva0sLEFRezgi5QE8UkUAqeYhedTW1JNN3BDYbEkEWIMQIIO4g9twrD+UGISKk6wzoYxkkLRlRszvVr34o9iPAzdNezg+JUG8OfhfyznjYE5JSrVeaJ/WrDnG6Oz4Zs11E8a2DLNZSyxOpIDKxtcHdcC4PCtWxS4lkxD5JWijnxB2DRligmEhWbZqcodWyjuTlEhtbjWbcnusmSOSBklbK20UJGzlVe+dSBwAkV7eOsoXSkIzfk84zd1+Ty7/H2u+vFjYcYzcW/IscOdbENyewLitHxHExpIyqE7dFYgKoFrkeCvU43ALJs48RNCwcx9o+IEIcNkKAyAwXzdr491SkWnIIUsI5kQb/zeYKP3K0zrmuK2skaQSZXklZXCTXyvimxKmxjDAjMBl4XFc5ykqyqzE4YsUmo8zdLHFw8MuKTo7WGe3k9LkPxdfMmk1lfCyLmCmSTiCCCIpVZWHrWDAgg7wQa9NUcSZMHE7XLFd973uCVNwd97gjyVY4UWxOXoxsvi7bCiT/P13rctjGIq0fVfyZKrg8N9RusXqP7SH+NHV+cODvtY9I3HzVGawKwh43G0h48fVo+fgaPYmJ4WTFWGn/zWf3GT6Bq7SYHdwPQdxq00/wDms/uMn0DVlsWXhZd4fuV8Q+avSvPD9yviHzV6VUVbClK8BiN43bibA+HfzdG40Ke9KUoBSlKAUpSgIHXrAmbR2KQcTA5X9JBnXzqK5jlkymQr6yUSLf2LEm3iIMddbyxhgQeBBB8R3VyjjsC0c0iEAgKYWsyAhom2fBje/pSHfzGvVwskp1LZqjE1oZZqbywthI0hVY5IlG6N3aKRd97K5UpbwE2vvGW+UZDrRrRo/ScaGWSfByqCoMgkETKSrEGSLMjC6qQbjhWoDoKPpe/jht/Er6gwGzPaSSIf7LRjrtJvqPhW+a/JHJPdG0dS9MxaOkxDRyDEQIUMrFpA9mMabVQY8pW7WAZwW2b24b9qnXTBBc3ZUFunOtuu9cw4iaQRmNZAQxbMSmHVyGy5l2itmKnKva8N3hNfEM5sBtUFv7EJI8rE+asQ4bEtpteWqNZ4o6KxPK1o1OGI2h6I0kfo58tufp5qjNI8rOCljeIw4t0dShOwIUhhlPdEW49FaGnzEfnbkdGaw6g1WX4OQm5m8p/+1v8ApZ+X5RO0RtzUPW6CDFRPNIIleKSJ2kui5hsyCWO4XZW8rmtz4THRyrnidJF5mRg69akiuRVLhAsUguCbHOijeEue2ItuHPV5obGzRShmGH43LZsMfhxhsso6QVJ37iDWuLdzvyJhqkdOY3TuEdWjbERHMCpCurHeLHcpNq89G6eiZQHdLqcme4yORuuGPBuF1O8E9FiYnV/lGw8qwKY2hEgRQbw5A7K1kyK+0RS0cgUsgBy+KpvRkQabFkgEGZFta4NsNCTfp7q3kryxkmq5HeMklT2PTVlgYN28bWe1t4/OJKi45QMYwuL9llvIcAlSerSgRMBuAnxAsOHq7n+dR3/XFTvHZAb4WCZbW/Z+euf+K9CcV45ff3MmFRmsXqP7SH+NHV7siO5NvAd6/d5KjtPyek7xb0yHwj1ePnqy2OU/CyVeIHiL1HadQjDT2NxsZNx49weB+upJZAeBv4t9WOnj+Sz+4yfQNWWxZeFlzhZgVA57Dcdx4V714xxgotxfcPmp2P0MwHk+ci9VFWwnk9aOJ8w6aoq9tYcFFvKfuHnr7CBQesnifKaphxuueJ3ny83VYeShT1pSlAKUpQClKUAqxn0Jh3Ys8ETMeJaNCT4yRc1fUoCO9DuG72g+Kj+qnodw3e8HxUf1VI0oDDuUDQWHXRmLZYIVIgcgiNAQbcQQN1aY5Ohn0uqsAwXGWAIBAGTE7gDwG4dQrevKN/RWM97v81aL5M/6Y/8AN/yYqgOjvwbF7XH8Bfqp+Dova0+Cv1VcilAW34Oi9rj+Cv1VX8HRe1p8Ffqq4pQGlNY9RcccQgVUdFmacyIjIzu7Es8nbkM1iFvwUCy2raGq6ERyk8TPLf8AUIh/06mjUVq56k/SJ8QD4+yJTfzioklsXcauntZh0Ymf+IT/ADrDtecVkEshZlUYyBHKkqdmIYjJvUgqMsjgm43Gsw0B/wBQOjEyecK386jMKmaQE8HxuJHPwWJ4eP7P/lqxJXGicSrb9PY1lqRrw3ZsCxyTSB1kWQTO7G2dNn2pYgZVBCnibm963HrD6j+0h/jR1Z4bUfCRyCRY7MpzA35689YNPQZuxtoNtnhbJZuG1jburZb5SDa97G9rUUcsas5OOWDVmQPAp4gfz66j9Ow2w09iR6TJz3HcHpqUqw0/+az+4yfQNblsbl4WesMhCrmG6w3jxc4q5DA8KxbSuuDQS7FYc+WONiTJk7vMAAMhv3HnqI/GWAGcRRBVNn/KVyBuhjs+1b/m+qVbGdz77L7I28nE/V5a9qwWLlCdrOMOhBHakTggjnIIi8XVXr+MGTvZfjv/AFUKZrSsK/GDJ3svx3/qqf1c072VGzlNmVkaMrmz9yAbg2HshzUBLUpSgFKUoBSlKAUpSgMc5Rv6Kxnvd/mrRfJn/TH/AJv+TFVvTlG/orGe93+atF8mf9Mf+b/kxVAdLilBSgFKUoBURoXdJik9jiMw8UkUUn0mepeonCi2NxA6YoHPjvOnzItANCd3ivfJ88URqO0TvjwTH+skml+NSaX/AD17jEbNdIOOKOXHkwsTfyr7jwuzGBj9h2nwcM6/yrny+dTXE7/6+xOVqHlE0NiV0jHMq+ktPE4ZWJYHLDCVK23b1ve/PW3qi9Yh6T+0h/jR1ZJNHLESykmh3CrHTx/Jp/cZPoGvTSuKaKCSSOMyuiMyxg2LkAkKDY2Jt0GtKQa5O+OmKHNto8QJbNK0YDZdmozhd6qh9aCMxFJSrQk5UqMp1xw+0xMqXK5sNAtxxF9sLitcPpOYYpmKPGVwoi9LSMbOQQmMSxRqQAqkm1rEBiRWzNZvzx/cMP8A61RZhW97C/TUlBS3OkXSMc1V0m00s7ZSqPIzqptuzcb23XJuTbnJrJq+I4VXuQB4havutxVKgKzHk+9Ql98SfRSsOrMeT71CX3xJ9FKoMppSlAKUpQCvFsUoNiyg9BIBpjMWkUbSSMFRFLMx4BVFyT5K5vbRz6Qx0wgVS0kszrn7GzMC7SANtEZlcIR2pI3J4DYDo/s1PZp8Jfrp2ans0+Ev11oT8UGkPaY/8D9lT8UOkPaY/wDA/ZUBtrlDxSHReMAZSex39cOitI8nKFNLgsCoONuC24EZMVvBPHiOupM8j+kPaY+vBfZV5pyMY8G4hTytgz88dAdADGp7NPhL9dOzU9mnwl+utCfig0h7TH/gfsqfih0h7TH/AIH7KgN99mp7NPhL9dfSYlWNgynxEGtBfig0h7TH/gfsq8dUp10bpSPsjKoiaRJGQ4fdeMqRliVS6qxBY2OXL4DYDoiojRZzYjFPzB44R+zjDn96Vh+rUo0oC5r7gL35rWvfqrUmmNccVAoWHOGOSQqixly2KD4gu5lUgRrcRgDLvRrsN1ZnNQVszKairZm2kSdlpO3HKfDxwiDhz1J4xwZcKQbjO1iN4I2EljWK6h6ZfSCSThzFIRDnVQGiLbIBjlbfa68xHjq5jkeCWFAodUlcCAFRJGTE+6IuVV4bNdQbFe5FwAFOPdtdfc7cStFJP6fYzWozWL1H9pD/ABo6+fRNCB24mTpzwTqBz72yZfLe1eemcakmGDo6srSQkMCCp9OS9iPEeqktjhieFkzasc0zqxh1SecRjabKQ5vDkO+skvVhp8/ks/uMn0DR7Fl4WYLrN+eN7hh/9ao6pHWU/lj+4Qf61R1aKthSlKFFZjyfeoS++JPopWHVmPJ96hL74k+ilAZTSlKA0S2uWs3ejfJvvqnoy1m70b5N99b2tS1AaFxWtGskiNG+CLI6lWU4a4KkWIO/haoDQeB03hJttFgZM4BsWw4NiRYtutdrbsxubX6Tfpm1LUBon0Zazd6N8m++noy1m70b5N99b2tS1AaJ9GWs3ejfJvvp6MtZu9G+TffW9rUtQGifRlrN3o3yb76ejLWbvRvk331va1LUBon0Zazd6N8m++sY0jojTM85mfR7lmbMw7HAVidzX5wG9cAQDv6Tfp21LUBoj0X6y2t2G1rWt2Nut0WvwrH9MYTTeKjjjnwDvslCI3Y9pAo3BS43keA10valqA520DjdP4NCkGBdQ1ib4e5NhYc/MK9ptMawtMszYJi6dyexuG5hfqY9Q6K6DtS1A9dzRI1x1m70b5N99R82ktYHV0bBMVklEzDsYd2MpuPgjx3N+NdDWpao1e5Gk1TNE+jLWbvRvk3315YvWjWSRGR8GxV1KkdjcxFjz1vu1LVStWc1YpNYHKnsWdMsaR9rAACqZst7g7+2O/w149i6w+0Yn4lf9tdN2pag2OZOxdYfaMT8Sv8Atp2LrD7RifiV/wBtdN2pagOZOxdYPaMT8Sv+2pfQ+mdY8MhRMLIQWLkth7sSbX3i3QK6EtS1AaJ9GWs3ejfJvvqtb1tVaA//2Q=="/>
          <p:cNvSpPr>
            <a:spLocks noChangeAspect="1" noChangeArrowheads="1"/>
          </p:cNvSpPr>
          <p:nvPr/>
        </p:nvSpPr>
        <p:spPr bwMode="auto">
          <a:xfrm>
            <a:off x="155575" y="-1828800"/>
            <a:ext cx="3333750" cy="3810000"/>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6" name="Рисунок 5" descr="setd.jpg"/>
          <p:cNvPicPr>
            <a:picLocks noChangeAspect="1"/>
          </p:cNvPicPr>
          <p:nvPr/>
        </p:nvPicPr>
        <p:blipFill>
          <a:blip r:embed="rId3"/>
          <a:stretch>
            <a:fillRect/>
          </a:stretch>
        </p:blipFill>
        <p:spPr>
          <a:xfrm>
            <a:off x="4724400" y="3810000"/>
            <a:ext cx="4064000" cy="2590800"/>
          </a:xfrm>
          <a:prstGeom prst="rect">
            <a:avLst/>
          </a:prstGeom>
        </p:spPr>
      </p:pic>
      <p:sp>
        <p:nvSpPr>
          <p:cNvPr id="7" name="TextBox 6"/>
          <p:cNvSpPr txBox="1"/>
          <p:nvPr/>
        </p:nvSpPr>
        <p:spPr>
          <a:xfrm>
            <a:off x="609600" y="1752600"/>
            <a:ext cx="8153400" cy="1754326"/>
          </a:xfrm>
          <a:prstGeom prst="rect">
            <a:avLst/>
          </a:prstGeom>
          <a:noFill/>
        </p:spPr>
        <p:txBody>
          <a:bodyPr wrap="square" rtlCol="0">
            <a:spAutoFit/>
          </a:bodyPr>
          <a:lstStyle/>
          <a:p>
            <a:r>
              <a:rPr lang="uk-UA" dirty="0" smtClean="0"/>
              <a:t>Ергономіка виникла у зв'язку зі значним ускладненням технічних засобів і умов їх функціонування, суттєвими змінами трудової діяльності людини. За цих обставин різко зросла «вартість» помилки людини при управлінні складними системами. Тому при проектуванні нової модернізації існуючої техніки особливо важливо враховувати можливості і особливості людей, які будуть її використовувати.</a:t>
            </a:r>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Методи і засоби ергономічних досліджень</a:t>
            </a:r>
            <a:endParaRPr lang="uk-UA" dirty="0"/>
          </a:p>
        </p:txBody>
      </p:sp>
      <p:sp>
        <p:nvSpPr>
          <p:cNvPr id="3" name="Содержимое 2"/>
          <p:cNvSpPr>
            <a:spLocks noGrp="1"/>
          </p:cNvSpPr>
          <p:nvPr>
            <p:ph idx="1"/>
          </p:nvPr>
        </p:nvSpPr>
        <p:spPr/>
        <p:txBody>
          <a:bodyPr/>
          <a:lstStyle/>
          <a:p>
            <a:r>
              <a:rPr lang="ru-RU" dirty="0" err="1" smtClean="0"/>
              <a:t>Дослідження</a:t>
            </a:r>
            <a:r>
              <a:rPr lang="ru-RU" dirty="0" smtClean="0"/>
              <a:t> </a:t>
            </a:r>
            <a:r>
              <a:rPr lang="ru-RU" dirty="0" err="1" smtClean="0"/>
              <a:t>ергономіки</a:t>
            </a:r>
            <a:r>
              <a:rPr lang="ru-RU" dirty="0" smtClean="0"/>
              <a:t> </a:t>
            </a:r>
            <a:r>
              <a:rPr lang="ru-RU" dirty="0" err="1" smtClean="0"/>
              <a:t>зумовлюють</a:t>
            </a:r>
            <a:r>
              <a:rPr lang="ru-RU" dirty="0" smtClean="0"/>
              <a:t> як </a:t>
            </a:r>
            <a:r>
              <a:rPr lang="ru-RU" dirty="0" err="1" smtClean="0"/>
              <a:t>дизайнерські</a:t>
            </a:r>
            <a:r>
              <a:rPr lang="ru-RU" dirty="0" smtClean="0"/>
              <a:t> </a:t>
            </a:r>
            <a:r>
              <a:rPr lang="ru-RU" dirty="0" err="1" smtClean="0"/>
              <a:t>проекти</a:t>
            </a:r>
            <a:r>
              <a:rPr lang="ru-RU" dirty="0" smtClean="0"/>
              <a:t> </a:t>
            </a:r>
            <a:r>
              <a:rPr lang="ru-RU" dirty="0" err="1" smtClean="0">
                <a:hlinkClick r:id="rId2" tooltip="Обладнання"/>
              </a:rPr>
              <a:t>обладнання</a:t>
            </a:r>
            <a:r>
              <a:rPr lang="ru-RU" dirty="0" smtClean="0"/>
              <a:t>, так </a:t>
            </a:r>
            <a:r>
              <a:rPr lang="ru-RU" dirty="0" err="1" smtClean="0"/>
              <a:t>і</a:t>
            </a:r>
            <a:r>
              <a:rPr lang="ru-RU" dirty="0" smtClean="0"/>
              <a:t> </a:t>
            </a:r>
            <a:r>
              <a:rPr lang="ru-RU" dirty="0" err="1" smtClean="0"/>
              <a:t>створення</a:t>
            </a:r>
            <a:r>
              <a:rPr lang="ru-RU" dirty="0" smtClean="0"/>
              <a:t> </a:t>
            </a:r>
            <a:r>
              <a:rPr lang="ru-RU" dirty="0" err="1" smtClean="0"/>
              <a:t>відповідного</a:t>
            </a:r>
            <a:r>
              <a:rPr lang="ru-RU" dirty="0" smtClean="0"/>
              <a:t> </a:t>
            </a:r>
            <a:r>
              <a:rPr lang="ru-RU" dirty="0" err="1" smtClean="0"/>
              <a:t>просторового</a:t>
            </a:r>
            <a:r>
              <a:rPr lang="ru-RU" dirty="0" smtClean="0"/>
              <a:t> </a:t>
            </a:r>
            <a:r>
              <a:rPr lang="ru-RU" dirty="0" err="1" smtClean="0"/>
              <a:t>середовища</a:t>
            </a:r>
            <a:r>
              <a:rPr lang="ru-RU" dirty="0" smtClean="0"/>
              <a:t>.</a:t>
            </a:r>
          </a:p>
          <a:p>
            <a:r>
              <a:rPr lang="uk-UA" dirty="0" smtClean="0"/>
              <a:t>Е. використовує методи дослідження, які застосовують фізіологія, психологія, соціологія, гігієна праці, функціональна анатомія, кібернетика, системотехніка, технічна естетика тощо.</a:t>
            </a: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Антропометричні вимоги</a:t>
            </a:r>
            <a:endParaRPr lang="uk-UA" dirty="0"/>
          </a:p>
        </p:txBody>
      </p:sp>
      <p:sp>
        <p:nvSpPr>
          <p:cNvPr id="3" name="Содержимое 2"/>
          <p:cNvSpPr>
            <a:spLocks noGrp="1"/>
          </p:cNvSpPr>
          <p:nvPr>
            <p:ph idx="1"/>
          </p:nvPr>
        </p:nvSpPr>
        <p:spPr/>
        <p:txBody>
          <a:bodyPr>
            <a:normAutofit/>
          </a:bodyPr>
          <a:lstStyle/>
          <a:p>
            <a:r>
              <a:rPr lang="uk-UA" sz="2400" b="1" dirty="0" smtClean="0"/>
              <a:t>Антропометричні вимоги</a:t>
            </a:r>
            <a:r>
              <a:rPr lang="uk-UA" sz="2400" dirty="0" smtClean="0"/>
              <a:t> визначають відповідність конструкцій техніки антропометричним характеристикам людини (зріст, розміри тіла та окремі рухові ланки). Показниками е раціональна робоча поза, оптимальні зони досягнення, раціональні трудові рухи.</a:t>
            </a:r>
            <a:endParaRPr lang="uk-UA" sz="2400" dirty="0"/>
          </a:p>
        </p:txBody>
      </p:sp>
      <p:pic>
        <p:nvPicPr>
          <p:cNvPr id="4" name="Рисунок 3" descr="image011.jpg"/>
          <p:cNvPicPr>
            <a:picLocks noChangeAspect="1"/>
          </p:cNvPicPr>
          <p:nvPr/>
        </p:nvPicPr>
        <p:blipFill>
          <a:blip r:embed="rId2"/>
          <a:stretch>
            <a:fillRect/>
          </a:stretch>
        </p:blipFill>
        <p:spPr>
          <a:xfrm>
            <a:off x="838200" y="4191000"/>
            <a:ext cx="3162300" cy="2133600"/>
          </a:xfrm>
          <a:prstGeom prst="rect">
            <a:avLst/>
          </a:prstGeom>
          <a:ln>
            <a:noFill/>
          </a:ln>
          <a:effectLst>
            <a:softEdge rad="112500"/>
          </a:effectLst>
        </p:spPr>
      </p:pic>
      <p:pic>
        <p:nvPicPr>
          <p:cNvPr id="5" name="Рисунок 4" descr="images1111111111111.jpeg"/>
          <p:cNvPicPr>
            <a:picLocks noChangeAspect="1"/>
          </p:cNvPicPr>
          <p:nvPr/>
        </p:nvPicPr>
        <p:blipFill>
          <a:blip r:embed="rId3"/>
          <a:stretch>
            <a:fillRect/>
          </a:stretch>
        </p:blipFill>
        <p:spPr>
          <a:xfrm>
            <a:off x="4953000" y="4191000"/>
            <a:ext cx="3469016" cy="2133600"/>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err="1" smtClean="0"/>
              <a:t>Соматографічний</a:t>
            </a:r>
            <a:r>
              <a:rPr lang="uk-UA" dirty="0" smtClean="0"/>
              <a:t> аналіз</a:t>
            </a:r>
            <a:endParaRPr lang="uk-UA" dirty="0"/>
          </a:p>
        </p:txBody>
      </p:sp>
      <p:sp>
        <p:nvSpPr>
          <p:cNvPr id="3" name="Содержимое 2"/>
          <p:cNvSpPr>
            <a:spLocks noGrp="1"/>
          </p:cNvSpPr>
          <p:nvPr>
            <p:ph idx="1"/>
          </p:nvPr>
        </p:nvSpPr>
        <p:spPr/>
        <p:txBody>
          <a:bodyPr>
            <a:normAutofit/>
          </a:bodyPr>
          <a:lstStyle/>
          <a:p>
            <a:r>
              <a:rPr lang="uk-UA" sz="2400" dirty="0" smtClean="0"/>
              <a:t>Розв’язання ергономічних завдань використовуються для вибору оптимальних співвідношень між пропорціями людської фігури й формою, розмірами машини (предмета), її елементів.</a:t>
            </a:r>
          </a:p>
          <a:p>
            <a:r>
              <a:rPr lang="ru-RU" sz="2400" dirty="0" smtClean="0"/>
              <a:t>При </a:t>
            </a:r>
            <a:r>
              <a:rPr lang="ru-RU" sz="2400" dirty="0" err="1" smtClean="0"/>
              <a:t>цьому</a:t>
            </a:r>
            <a:r>
              <a:rPr lang="ru-RU" sz="2400" dirty="0" smtClean="0"/>
              <a:t> </a:t>
            </a:r>
            <a:r>
              <a:rPr lang="ru-RU" sz="2400" dirty="0" err="1" smtClean="0"/>
              <a:t>використовуються</a:t>
            </a:r>
            <a:r>
              <a:rPr lang="ru-RU" sz="2400" dirty="0" smtClean="0"/>
              <a:t> </a:t>
            </a:r>
            <a:r>
              <a:rPr lang="ru-RU" sz="2400" dirty="0" err="1" smtClean="0"/>
              <a:t>норми</a:t>
            </a:r>
            <a:r>
              <a:rPr lang="ru-RU" sz="2400" dirty="0" smtClean="0"/>
              <a:t> </a:t>
            </a:r>
            <a:r>
              <a:rPr lang="ru-RU" sz="2400" dirty="0" err="1" smtClean="0"/>
              <a:t>й</a:t>
            </a:r>
            <a:r>
              <a:rPr lang="ru-RU" sz="2400" dirty="0" smtClean="0"/>
              <a:t> </a:t>
            </a:r>
            <a:r>
              <a:rPr lang="ru-RU" sz="2400" dirty="0" err="1" smtClean="0"/>
              <a:t>прийоми</a:t>
            </a:r>
            <a:r>
              <a:rPr lang="ru-RU" sz="2400" dirty="0" smtClean="0"/>
              <a:t> </a:t>
            </a:r>
            <a:r>
              <a:rPr lang="ru-RU" sz="2400" dirty="0" err="1" smtClean="0"/>
              <a:t>технічного</a:t>
            </a:r>
            <a:r>
              <a:rPr lang="ru-RU" sz="2400" dirty="0" smtClean="0"/>
              <a:t> </a:t>
            </a:r>
            <a:r>
              <a:rPr lang="ru-RU" sz="2400" dirty="0" err="1" smtClean="0"/>
              <a:t>креслення</a:t>
            </a:r>
            <a:r>
              <a:rPr lang="ru-RU" sz="2400" dirty="0" smtClean="0"/>
              <a:t> </a:t>
            </a:r>
            <a:r>
              <a:rPr lang="ru-RU" sz="2400" dirty="0" err="1" smtClean="0"/>
              <a:t>й</a:t>
            </a:r>
            <a:r>
              <a:rPr lang="ru-RU" sz="2400" dirty="0" smtClean="0"/>
              <a:t> </a:t>
            </a:r>
            <a:r>
              <a:rPr lang="ru-RU" sz="2400" dirty="0" err="1" smtClean="0"/>
              <a:t>нарисної</a:t>
            </a:r>
            <a:r>
              <a:rPr lang="ru-RU" sz="2400" dirty="0" smtClean="0"/>
              <a:t> </a:t>
            </a:r>
            <a:r>
              <a:rPr lang="ru-RU" sz="2400" dirty="0" err="1" smtClean="0"/>
              <a:t>геометрії</a:t>
            </a:r>
            <a:r>
              <a:rPr lang="ru-RU" sz="2400" dirty="0" smtClean="0"/>
              <a:t>.</a:t>
            </a:r>
            <a:endParaRPr lang="uk-UA" sz="2400" dirty="0"/>
          </a:p>
        </p:txBody>
      </p:sp>
      <p:pic>
        <p:nvPicPr>
          <p:cNvPr id="4" name="Рисунок 3" descr="indexййййййййййййййй.jpeg"/>
          <p:cNvPicPr>
            <a:picLocks noChangeAspect="1"/>
          </p:cNvPicPr>
          <p:nvPr/>
        </p:nvPicPr>
        <p:blipFill>
          <a:blip r:embed="rId2"/>
          <a:stretch>
            <a:fillRect/>
          </a:stretch>
        </p:blipFill>
        <p:spPr>
          <a:xfrm>
            <a:off x="1219200" y="4267200"/>
            <a:ext cx="6781800" cy="2057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Метод </a:t>
            </a:r>
            <a:r>
              <a:rPr lang="uk-UA" dirty="0" err="1" smtClean="0"/>
              <a:t>проектографій</a:t>
            </a:r>
            <a:endParaRPr lang="uk-UA" dirty="0"/>
          </a:p>
        </p:txBody>
      </p:sp>
      <p:sp>
        <p:nvSpPr>
          <p:cNvPr id="3" name="Содержимое 2"/>
          <p:cNvSpPr>
            <a:spLocks noGrp="1"/>
          </p:cNvSpPr>
          <p:nvPr>
            <p:ph idx="1"/>
          </p:nvPr>
        </p:nvSpPr>
        <p:spPr/>
        <p:txBody>
          <a:bodyPr/>
          <a:lstStyle/>
          <a:p>
            <a:r>
              <a:rPr lang="ru-RU" dirty="0" smtClean="0"/>
              <a:t>Метод </a:t>
            </a:r>
            <a:r>
              <a:rPr lang="ru-RU" dirty="0" err="1" smtClean="0"/>
              <a:t>проектографії</a:t>
            </a:r>
            <a:r>
              <a:rPr lang="ru-RU" dirty="0" smtClean="0"/>
              <a:t> </a:t>
            </a:r>
            <a:r>
              <a:rPr lang="ru-RU" dirty="0" err="1" smtClean="0"/>
              <a:t>полягає</a:t>
            </a:r>
            <a:r>
              <a:rPr lang="ru-RU" dirty="0" smtClean="0"/>
              <a:t> у тому, </a:t>
            </a:r>
            <a:r>
              <a:rPr lang="ru-RU" dirty="0" err="1" smtClean="0"/>
              <a:t>що</a:t>
            </a:r>
            <a:r>
              <a:rPr lang="ru-RU" dirty="0" smtClean="0"/>
              <a:t> </a:t>
            </a:r>
            <a:r>
              <a:rPr lang="ru-RU" dirty="0" err="1" smtClean="0"/>
              <a:t>зображення</a:t>
            </a:r>
            <a:r>
              <a:rPr lang="ru-RU" dirty="0" smtClean="0"/>
              <a:t> </a:t>
            </a:r>
            <a:r>
              <a:rPr lang="ru-RU" dirty="0" err="1" smtClean="0"/>
              <a:t>фігури</a:t>
            </a:r>
            <a:r>
              <a:rPr lang="ru-RU" dirty="0" smtClean="0"/>
              <a:t> </a:t>
            </a:r>
            <a:r>
              <a:rPr lang="ru-RU" dirty="0" err="1" smtClean="0"/>
              <a:t>чи</a:t>
            </a:r>
            <a:r>
              <a:rPr lang="ru-RU" dirty="0" smtClean="0"/>
              <a:t> </a:t>
            </a:r>
            <a:r>
              <a:rPr lang="ru-RU" dirty="0" err="1" smtClean="0"/>
              <a:t>силуету</a:t>
            </a:r>
            <a:r>
              <a:rPr lang="ru-RU" dirty="0" smtClean="0"/>
              <a:t> </a:t>
            </a:r>
            <a:r>
              <a:rPr lang="ru-RU" dirty="0" err="1" smtClean="0"/>
              <a:t>людини</a:t>
            </a:r>
            <a:r>
              <a:rPr lang="ru-RU" dirty="0" smtClean="0"/>
              <a:t> у </a:t>
            </a:r>
            <a:r>
              <a:rPr lang="ru-RU" dirty="0" err="1" smtClean="0"/>
              <a:t>різних</a:t>
            </a:r>
            <a:r>
              <a:rPr lang="ru-RU" dirty="0" smtClean="0"/>
              <a:t> </a:t>
            </a:r>
            <a:r>
              <a:rPr lang="ru-RU" dirty="0" err="1" smtClean="0"/>
              <a:t>положеннях</a:t>
            </a:r>
            <a:r>
              <a:rPr lang="ru-RU" dirty="0" smtClean="0"/>
              <a:t> </a:t>
            </a:r>
            <a:r>
              <a:rPr lang="ru-RU" dirty="0" err="1" smtClean="0"/>
              <a:t>проектується</a:t>
            </a:r>
            <a:r>
              <a:rPr lang="ru-RU" dirty="0" smtClean="0"/>
              <a:t> </a:t>
            </a:r>
            <a:r>
              <a:rPr lang="ru-RU" dirty="0" err="1" smtClean="0"/>
              <a:t>з</a:t>
            </a:r>
            <a:r>
              <a:rPr lang="ru-RU" dirty="0" smtClean="0"/>
              <a:t> </a:t>
            </a:r>
            <a:r>
              <a:rPr lang="ru-RU" dirty="0" err="1" smtClean="0"/>
              <a:t>діапозитивів</a:t>
            </a:r>
            <a:r>
              <a:rPr lang="ru-RU" dirty="0" smtClean="0"/>
              <a:t> на </a:t>
            </a:r>
            <a:r>
              <a:rPr lang="ru-RU" dirty="0" err="1" smtClean="0"/>
              <a:t>креслення</a:t>
            </a:r>
            <a:r>
              <a:rPr lang="ru-RU" dirty="0" smtClean="0"/>
              <a:t>.</a:t>
            </a:r>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600" dirty="0" smtClean="0"/>
              <a:t>Компоненти санітарно-гігієнічних умов</a:t>
            </a:r>
            <a:endParaRPr lang="uk-UA" sz="3600" dirty="0"/>
          </a:p>
        </p:txBody>
      </p:sp>
      <p:sp>
        <p:nvSpPr>
          <p:cNvPr id="3" name="Содержимое 2"/>
          <p:cNvSpPr>
            <a:spLocks noGrp="1"/>
          </p:cNvSpPr>
          <p:nvPr>
            <p:ph idx="1"/>
          </p:nvPr>
        </p:nvSpPr>
        <p:spPr/>
        <p:txBody>
          <a:bodyPr>
            <a:normAutofit/>
          </a:bodyPr>
          <a:lstStyle/>
          <a:p>
            <a:pPr>
              <a:buNone/>
            </a:pPr>
            <a:r>
              <a:rPr lang="uk-UA" sz="2800" dirty="0" smtClean="0"/>
              <a:t>Вони охоплюють такі елементи:</a:t>
            </a:r>
          </a:p>
          <a:p>
            <a:pPr>
              <a:buNone/>
            </a:pPr>
            <a:endParaRPr lang="uk-UA" sz="2800" dirty="0" smtClean="0"/>
          </a:p>
          <a:p>
            <a:pPr>
              <a:buNone/>
            </a:pPr>
            <a:r>
              <a:rPr lang="uk-UA" sz="2800" dirty="0" smtClean="0"/>
              <a:t>- </a:t>
            </a:r>
            <a:r>
              <a:rPr lang="uk-UA" sz="2800" dirty="0" smtClean="0"/>
              <a:t>освітлення (природне, штучне);</a:t>
            </a:r>
          </a:p>
          <a:p>
            <a:pPr>
              <a:buNone/>
            </a:pPr>
            <a:endParaRPr lang="uk-UA" sz="2800" dirty="0" smtClean="0"/>
          </a:p>
          <a:p>
            <a:pPr>
              <a:buNone/>
            </a:pPr>
            <a:r>
              <a:rPr lang="uk-UA" sz="2800" dirty="0" smtClean="0"/>
              <a:t>- </a:t>
            </a:r>
            <a:r>
              <a:rPr lang="uk-UA" sz="2800" dirty="0" smtClean="0"/>
              <a:t>мікроклімат (фізичні параметри: температура, відносна вологість, швидкість руху повітря; </a:t>
            </a:r>
            <a:r>
              <a:rPr lang="uk-UA" sz="2800" dirty="0" err="1" smtClean="0"/>
              <a:t>йонізація</a:t>
            </a:r>
            <a:r>
              <a:rPr lang="uk-UA" sz="2800" dirty="0" smtClean="0"/>
              <a:t>, хімічний склад повітря);</a:t>
            </a:r>
          </a:p>
          <a:p>
            <a:pPr>
              <a:buNone/>
            </a:pPr>
            <a:endParaRPr lang="uk-UA" sz="2800" dirty="0" smtClean="0"/>
          </a:p>
          <a:p>
            <a:pPr>
              <a:buNone/>
            </a:pPr>
            <a:r>
              <a:rPr lang="uk-UA" sz="2800" dirty="0" smtClean="0"/>
              <a:t>- </a:t>
            </a:r>
            <a:r>
              <a:rPr lang="uk-UA" sz="2800" dirty="0" smtClean="0"/>
              <a:t>звукове наповнення (шум).</a:t>
            </a:r>
          </a:p>
          <a:p>
            <a:endParaRPr lang="uk-UA"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600" dirty="0" smtClean="0"/>
              <a:t>Компоненти санітарно-гігієнічних умов</a:t>
            </a:r>
            <a:endParaRPr lang="uk-UA" sz="3600" dirty="0"/>
          </a:p>
        </p:txBody>
      </p:sp>
      <p:sp>
        <p:nvSpPr>
          <p:cNvPr id="3" name="Содержимое 2"/>
          <p:cNvSpPr>
            <a:spLocks noGrp="1"/>
          </p:cNvSpPr>
          <p:nvPr>
            <p:ph idx="1"/>
          </p:nvPr>
        </p:nvSpPr>
        <p:spPr/>
        <p:txBody>
          <a:bodyPr/>
          <a:lstStyle/>
          <a:p>
            <a:pPr>
              <a:buNone/>
            </a:pPr>
            <a:r>
              <a:rPr lang="uk-UA" dirty="0" smtClean="0"/>
              <a:t>Людина може переносити помірні </a:t>
            </a:r>
            <a:r>
              <a:rPr lang="uk-UA" dirty="0" smtClean="0"/>
              <a:t>зміни</a:t>
            </a:r>
          </a:p>
          <a:p>
            <a:pPr>
              <a:buNone/>
            </a:pPr>
            <a:r>
              <a:rPr lang="uk-UA" dirty="0" smtClean="0"/>
              <a:t>зовнішніх </a:t>
            </a:r>
            <a:r>
              <a:rPr lang="uk-UA" dirty="0" smtClean="0"/>
              <a:t>умов без помітного </a:t>
            </a:r>
            <a:r>
              <a:rPr lang="uk-UA" dirty="0" smtClean="0"/>
              <a:t>погіршення</a:t>
            </a:r>
          </a:p>
          <a:p>
            <a:pPr>
              <a:buNone/>
            </a:pPr>
            <a:r>
              <a:rPr lang="uk-UA" dirty="0" smtClean="0"/>
              <a:t>своєї </a:t>
            </a:r>
            <a:r>
              <a:rPr lang="uk-UA" dirty="0" smtClean="0"/>
              <a:t>працездатності, оскільки її </a:t>
            </a:r>
            <a:r>
              <a:rPr lang="uk-UA" dirty="0" smtClean="0"/>
              <a:t>організм</a:t>
            </a:r>
          </a:p>
          <a:p>
            <a:pPr>
              <a:buNone/>
            </a:pPr>
            <a:r>
              <a:rPr lang="uk-UA" dirty="0" smtClean="0"/>
              <a:t>завдяки </a:t>
            </a:r>
            <a:r>
              <a:rPr lang="uk-UA" dirty="0" smtClean="0"/>
              <a:t>механізмам саморегуляції </a:t>
            </a:r>
            <a:r>
              <a:rPr lang="uk-UA" dirty="0" smtClean="0"/>
              <a:t>здатен</a:t>
            </a:r>
          </a:p>
          <a:p>
            <a:pPr>
              <a:buNone/>
            </a:pPr>
            <a:r>
              <a:rPr lang="uk-UA" dirty="0" smtClean="0"/>
              <a:t>підтримувати </a:t>
            </a:r>
            <a:r>
              <a:rPr lang="uk-UA" dirty="0" smtClean="0"/>
              <a:t>стан життєдіяльності </a:t>
            </a:r>
            <a:r>
              <a:rPr lang="uk-UA" dirty="0" smtClean="0"/>
              <a:t>на</a:t>
            </a:r>
          </a:p>
          <a:p>
            <a:pPr>
              <a:buNone/>
            </a:pPr>
            <a:r>
              <a:rPr lang="uk-UA" dirty="0" smtClean="0"/>
              <a:t>певному </a:t>
            </a:r>
            <a:r>
              <a:rPr lang="uk-UA" dirty="0" smtClean="0"/>
              <a:t>оптимальному рівні (гомеостаз).</a:t>
            </a:r>
            <a:endParaRPr lang="uk-U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28</TotalTime>
  <Words>287</Words>
  <PresentationFormat>Экран (4:3)</PresentationFormat>
  <Paragraphs>31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Модульная</vt:lpstr>
      <vt:lpstr>Ергономіка та ергономічні дослідженння</vt:lpstr>
      <vt:lpstr>Поняття про ергономіку</vt:lpstr>
      <vt:lpstr>Слайд 3</vt:lpstr>
      <vt:lpstr>Методи і засоби ергономічних досліджень</vt:lpstr>
      <vt:lpstr>Антропометричні вимоги</vt:lpstr>
      <vt:lpstr>Соматографічний аналіз</vt:lpstr>
      <vt:lpstr>Метод проектографій</vt:lpstr>
      <vt:lpstr>Компоненти санітарно-гігієнічних умов</vt:lpstr>
      <vt:lpstr>Компоненти санітарно-гігієнічних умов</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Ергономіка та ергономічні дослідженння</dc:title>
  <cp:lastModifiedBy>user</cp:lastModifiedBy>
  <cp:revision>5</cp:revision>
  <dcterms:modified xsi:type="dcterms:W3CDTF">2005-01-01T00:51:29Z</dcterms:modified>
</cp:coreProperties>
</file>