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2" r:id="rId1"/>
  </p:sldMasterIdLst>
  <p:notesMasterIdLst>
    <p:notesMasterId r:id="rId23"/>
  </p:notesMasterIdLst>
  <p:sldIdLst>
    <p:sldId id="256" r:id="rId2"/>
    <p:sldId id="257" r:id="rId3"/>
    <p:sldId id="274" r:id="rId4"/>
    <p:sldId id="258" r:id="rId5"/>
    <p:sldId id="259" r:id="rId6"/>
    <p:sldId id="275" r:id="rId7"/>
    <p:sldId id="260" r:id="rId8"/>
    <p:sldId id="261" r:id="rId9"/>
    <p:sldId id="267" r:id="rId10"/>
    <p:sldId id="276" r:id="rId11"/>
    <p:sldId id="271" r:id="rId12"/>
    <p:sldId id="268" r:id="rId13"/>
    <p:sldId id="270" r:id="rId14"/>
    <p:sldId id="277" r:id="rId15"/>
    <p:sldId id="269" r:id="rId16"/>
    <p:sldId id="272" r:id="rId17"/>
    <p:sldId id="273" r:id="rId18"/>
    <p:sldId id="278" r:id="rId19"/>
    <p:sldId id="266" r:id="rId20"/>
    <p:sldId id="263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5122" autoAdjust="0"/>
  </p:normalViewPr>
  <p:slideViewPr>
    <p:cSldViewPr>
      <p:cViewPr>
        <p:scale>
          <a:sx n="73" d="100"/>
          <a:sy n="73" d="100"/>
        </p:scale>
        <p:origin x="-4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4DA-BEBF-4E10-8836-C3EA2AED4EA4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6BA3-9547-481C-91CB-228558AAF9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7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6BA3-9547-481C-91CB-228558AAF94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70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7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11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84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743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51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72416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90859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40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525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985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365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98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75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40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1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68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5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53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  <p:sldLayoutId id="2147484724" r:id="rId12"/>
    <p:sldLayoutId id="2147484725" r:id="rId13"/>
    <p:sldLayoutId id="2147484726" r:id="rId14"/>
    <p:sldLayoutId id="2147484727" r:id="rId15"/>
    <p:sldLayoutId id="2147484728" r:id="rId16"/>
    <p:sldLayoutId id="2147484729" r:id="rId17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2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3"/>
            <a:ext cx="7175351" cy="1800200"/>
          </a:xfrm>
        </p:spPr>
        <p:txBody>
          <a:bodyPr anchor="ctr">
            <a:noAutofit/>
          </a:bodyPr>
          <a:lstStyle/>
          <a:p>
            <a:pPr marL="182880" indent="0" algn="ctr">
              <a:buNone/>
            </a:pPr>
            <a:r>
              <a:rPr lang="uk-UA" sz="4800" b="1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cs typeface="Aharoni" pitchFamily="2" charset="-79"/>
              </a:rPr>
              <a:t>Вікові особливості дітей шестирічного віку та їх діагностика</a:t>
            </a:r>
            <a:endParaRPr lang="ru-RU" sz="4800" b="1" dirty="0">
              <a:solidFill>
                <a:schemeClr val="tx1"/>
              </a:solidFill>
              <a:latin typeface="Gabriola" panose="04040605051002020D02" pitchFamily="82" charset="0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157192"/>
            <a:ext cx="8568952" cy="1224135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Науково-дослідницьку</a:t>
            </a:r>
            <a:r>
              <a:rPr lang="ru-RU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 роботу </a:t>
            </a:r>
            <a:r>
              <a:rPr lang="ru-RU" sz="24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виконала</a:t>
            </a:r>
            <a:r>
              <a:rPr lang="ru-RU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:</a:t>
            </a:r>
            <a:r>
              <a:rPr lang="uk-UA" sz="24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Мардачова</a:t>
            </a:r>
            <a:r>
              <a:rPr lang="uk-UA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Анастасія </a:t>
            </a:r>
            <a:r>
              <a:rPr lang="uk-UA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Ігорівна,учениця 10 класу Мукачівської ЗОШ  </a:t>
            </a:r>
            <a:r>
              <a:rPr lang="uk-UA" sz="2400" b="1" dirty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І – ІІІ ст. №1 </a:t>
            </a:r>
            <a:r>
              <a:rPr lang="uk-UA" sz="24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ім.О.С.Пушкіна</a:t>
            </a:r>
            <a:endParaRPr lang="uk-UA" sz="2400" b="1" dirty="0" smtClean="0">
              <a:solidFill>
                <a:schemeClr val="tx1"/>
              </a:solidFill>
              <a:latin typeface="Gabriola" panose="04040605051002020D02" pitchFamily="82" charset="0"/>
              <a:cs typeface="JasmineUPC" panose="02020603050405020304" pitchFamily="18" charset="-34"/>
            </a:endParaRPr>
          </a:p>
          <a:p>
            <a:r>
              <a:rPr lang="uk-UA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Науковий керівник:Бойко Андріана </a:t>
            </a:r>
            <a:r>
              <a:rPr lang="uk-UA" sz="2400" b="1" dirty="0" err="1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Тиберіївна</a:t>
            </a:r>
            <a:r>
              <a:rPr lang="uk-UA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, вчитель української мови та </a:t>
            </a:r>
            <a:r>
              <a:rPr lang="uk-UA" sz="2400" b="1" dirty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літератури </a:t>
            </a:r>
            <a:r>
              <a:rPr lang="uk-UA" sz="2400" b="1" dirty="0" smtClean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Мукачівської ЗОШ  І – ІІІ ст. №1 </a:t>
            </a:r>
            <a:r>
              <a:rPr lang="uk-UA" sz="2400" b="1" dirty="0" err="1">
                <a:solidFill>
                  <a:schemeClr val="tx1"/>
                </a:solidFill>
                <a:latin typeface="Gabriola" panose="04040605051002020D02" pitchFamily="82" charset="0"/>
                <a:cs typeface="JasmineUPC" panose="02020603050405020304" pitchFamily="18" charset="-34"/>
              </a:rPr>
              <a:t>ім.О.С.Пушкіна</a:t>
            </a:r>
            <a:endParaRPr lang="ru-RU" sz="2400" b="1" dirty="0">
              <a:solidFill>
                <a:schemeClr val="tx1"/>
              </a:solidFill>
              <a:latin typeface="Gabriola" panose="04040605051002020D02" pitchFamily="82" charset="0"/>
              <a:cs typeface="JasmineUPC" panose="02020603050405020304" pitchFamily="18" charset="-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541589"/>
            <a:ext cx="6156684" cy="2588606"/>
          </a:xfrm>
          <a:prstGeom prst="rect">
            <a:avLst/>
          </a:prstGeom>
        </p:spPr>
      </p:pic>
      <p:pic>
        <p:nvPicPr>
          <p:cNvPr id="7" name="Secret-Garden-Poeme(muzofon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4943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7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936"/>
            <a:ext cx="3822397" cy="37045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8723"/>
            <a:ext cx="424847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8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2942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Gabriola" panose="04040605051002020D02" pitchFamily="82" charset="0"/>
              </a:rPr>
              <a:t>З</a:t>
            </a:r>
            <a:r>
              <a:rPr lang="ru-RU" sz="4000" b="1" dirty="0" err="1" smtClean="0">
                <a:latin typeface="Gabriola" panose="04040605051002020D02" pitchFamily="82" charset="0"/>
              </a:rPr>
              <a:t>міни</a:t>
            </a:r>
            <a:r>
              <a:rPr lang="ru-RU" sz="4000" b="1" dirty="0" smtClean="0">
                <a:latin typeface="Gabriola" panose="04040605051002020D02" pitchFamily="82" charset="0"/>
              </a:rPr>
              <a:t> </a:t>
            </a:r>
            <a:r>
              <a:rPr lang="ru-RU" sz="4000" b="1" dirty="0" err="1">
                <a:latin typeface="Gabriola" panose="04040605051002020D02" pitchFamily="82" charset="0"/>
              </a:rPr>
              <a:t>провід­ної</a:t>
            </a:r>
            <a:r>
              <a:rPr lang="ru-RU" sz="4000" b="1" dirty="0">
                <a:latin typeface="Gabriola" panose="04040605051002020D02" pitchFamily="82" charset="0"/>
              </a:rPr>
              <a:t> </a:t>
            </a:r>
            <a:r>
              <a:rPr lang="ru-RU" sz="4000" b="1" dirty="0" err="1" smtClean="0">
                <a:latin typeface="Gabriola" panose="04040605051002020D02" pitchFamily="82" charset="0"/>
              </a:rPr>
              <a:t>діяльності</a:t>
            </a:r>
            <a:r>
              <a:rPr lang="ru-RU" sz="4000" b="1" dirty="0" smtClean="0">
                <a:latin typeface="Gabriola" panose="04040605051002020D02" pitchFamily="82" charset="0"/>
              </a:rPr>
              <a:t> </a:t>
            </a:r>
            <a:r>
              <a:rPr lang="ru-RU" sz="4000" b="1" dirty="0" err="1" smtClean="0">
                <a:latin typeface="Gabriola" panose="04040605051002020D02" pitchFamily="82" charset="0"/>
              </a:rPr>
              <a:t>дитини</a:t>
            </a:r>
            <a:r>
              <a:rPr lang="ru-RU" sz="4000" b="1" dirty="0" smtClean="0">
                <a:latin typeface="Gabriola" panose="04040605051002020D02" pitchFamily="82" charset="0"/>
              </a:rPr>
              <a:t>  </a:t>
            </a:r>
            <a:r>
              <a:rPr lang="ru-RU" sz="4000" b="1" dirty="0" err="1" smtClean="0">
                <a:latin typeface="Gabriola" panose="04040605051002020D02" pitchFamily="82" charset="0"/>
              </a:rPr>
              <a:t>дошкільного</a:t>
            </a:r>
            <a:r>
              <a:rPr lang="ru-RU" sz="4000" b="1" dirty="0" smtClean="0">
                <a:latin typeface="Gabriola" panose="04040605051002020D02" pitchFamily="82" charset="0"/>
              </a:rPr>
              <a:t> </a:t>
            </a:r>
            <a:r>
              <a:rPr lang="ru-RU" sz="4000" b="1" dirty="0" err="1" smtClean="0">
                <a:latin typeface="Gabriola" panose="04040605051002020D02" pitchFamily="82" charset="0"/>
              </a:rPr>
              <a:t>віку</a:t>
            </a:r>
            <a:r>
              <a:rPr lang="ru-RU" sz="4000" b="1" dirty="0" smtClean="0">
                <a:latin typeface="Gabriola" panose="04040605051002020D02" pitchFamily="82" charset="0"/>
              </a:rPr>
              <a:t>: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406381"/>
            <a:ext cx="3888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рагнення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суспільно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значимої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датність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довільно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управляти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поведінкою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Спрямовування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зусиль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розв'язання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пізнавальних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загальнені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елемент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теоретичного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смислове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запам'ятовування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завершеність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практичного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ово­лодіння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датність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налагоджувати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стосунки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ровес­никами,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елементарні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спільної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916832"/>
            <a:ext cx="41764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2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6000">
              <a:schemeClr val="accent1"/>
            </a:gs>
            <a:gs pos="1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90" y="298059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Gabriola" panose="04040605051002020D02" pitchFamily="82" charset="0"/>
              </a:rPr>
              <a:t>    </a:t>
            </a:r>
            <a:r>
              <a:rPr lang="ru-RU" sz="4000" dirty="0" err="1" smtClean="0">
                <a:latin typeface="Gabriola" panose="04040605051002020D02" pitchFamily="82" charset="0"/>
              </a:rPr>
              <a:t>Лонгітюд</a:t>
            </a:r>
            <a:r>
              <a:rPr lang="ru-RU" sz="4000" dirty="0" smtClean="0">
                <a:latin typeface="Gabriola" panose="04040605051002020D02" pitchFamily="82" charset="0"/>
              </a:rPr>
              <a:t>  </a:t>
            </a:r>
            <a:r>
              <a:rPr lang="ru-RU" sz="4000" dirty="0">
                <a:latin typeface="Gabriola" panose="04040605051002020D02" pitchFamily="82" charset="0"/>
              </a:rPr>
              <a:t>як  о</a:t>
            </a:r>
            <a:r>
              <a:rPr lang="uk-UA" sz="4000" dirty="0">
                <a:latin typeface="Gabriola" panose="04040605051002020D02" pitchFamily="82" charset="0"/>
              </a:rPr>
              <a:t>дин  з  ключових  методів</a:t>
            </a:r>
            <a:r>
              <a:rPr lang="ru-RU" sz="4000" dirty="0">
                <a:latin typeface="Gabriola" panose="04040605051002020D02" pitchFamily="82" charset="0"/>
              </a:rPr>
              <a:t>  </a:t>
            </a:r>
            <a:r>
              <a:rPr lang="ru-RU" sz="4000" dirty="0" smtClean="0">
                <a:latin typeface="Gabriola" panose="04040605051002020D02" pitchFamily="82" charset="0"/>
              </a:rPr>
              <a:t>     </a:t>
            </a:r>
            <a:r>
              <a:rPr lang="ru-RU" sz="4000" dirty="0" err="1" smtClean="0">
                <a:latin typeface="Gabriola" panose="04040605051002020D02" pitchFamily="82" charset="0"/>
              </a:rPr>
              <a:t>психологічно</a:t>
            </a:r>
            <a:r>
              <a:rPr lang="uk-UA" sz="4000" dirty="0" err="1">
                <a:latin typeface="Gabriola" panose="04040605051002020D02" pitchFamily="82" charset="0"/>
              </a:rPr>
              <a:t>го</a:t>
            </a:r>
            <a:r>
              <a:rPr lang="uk-UA" sz="4000" dirty="0">
                <a:latin typeface="Gabriola" panose="04040605051002020D02" pitchFamily="82" charset="0"/>
              </a:rPr>
              <a:t>  </a:t>
            </a:r>
            <a:r>
              <a:rPr lang="ru-RU" sz="4000" dirty="0" err="1">
                <a:latin typeface="Gabriola" panose="04040605051002020D02" pitchFamily="82" charset="0"/>
              </a:rPr>
              <a:t>вивченн</a:t>
            </a:r>
            <a:r>
              <a:rPr lang="uk-UA" sz="4000" dirty="0">
                <a:latin typeface="Gabriola" panose="04040605051002020D02" pitchFamily="82" charset="0"/>
              </a:rPr>
              <a:t>я</a:t>
            </a:r>
            <a:r>
              <a:rPr lang="ru-RU" sz="4000" dirty="0">
                <a:latin typeface="Gabriola" panose="04040605051002020D02" pitchFamily="82" charset="0"/>
              </a:rPr>
              <a:t>  </a:t>
            </a:r>
            <a:r>
              <a:rPr lang="ru-RU" sz="4000" dirty="0" err="1">
                <a:latin typeface="Gabriola" panose="04040605051002020D02" pitchFamily="82" charset="0"/>
              </a:rPr>
              <a:t>учн</a:t>
            </a:r>
            <a:r>
              <a:rPr lang="uk-UA" sz="4000" dirty="0">
                <a:latin typeface="Gabriola" panose="04040605051002020D02" pitchFamily="82" charset="0"/>
              </a:rPr>
              <a:t>і</a:t>
            </a:r>
            <a:r>
              <a:rPr lang="ru-RU" sz="4000" dirty="0" smtClean="0">
                <a:latin typeface="Gabriola" panose="04040605051002020D02" pitchFamily="82" charset="0"/>
              </a:rPr>
              <a:t>в-</a:t>
            </a:r>
            <a:r>
              <a:rPr lang="ru-RU" sz="4000" dirty="0" err="1" smtClean="0">
                <a:latin typeface="Gabriola" panose="04040605051002020D02" pitchFamily="82" charset="0"/>
              </a:rPr>
              <a:t>шестир</a:t>
            </a:r>
            <a:r>
              <a:rPr lang="uk-UA" sz="4000" dirty="0">
                <a:latin typeface="Gabriola" panose="04040605051002020D02" pitchFamily="82" charset="0"/>
              </a:rPr>
              <a:t>і</a:t>
            </a:r>
            <a:r>
              <a:rPr lang="ru-RU" sz="4000" dirty="0" err="1">
                <a:latin typeface="Gabriola" panose="04040605051002020D02" pitchFamily="82" charset="0"/>
              </a:rPr>
              <a:t>чок</a:t>
            </a:r>
            <a:endParaRPr lang="ru-RU" sz="4000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603" y="1625799"/>
            <a:ext cx="445343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лонгітюдний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(метод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повздовжника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) - належить до методів організаційних. Передбачає роботу з однією і тією ж групою людей - або з однією людиною - регулярно й досить часто обстежуючи їх упродовж тривалого часу - відстежується розвиток, здійснюється "повздовжній зріз".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1" y="3546491"/>
            <a:ext cx="51956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 err="1">
                <a:latin typeface="Times New Roman"/>
                <a:ea typeface="Times New Roman"/>
              </a:rPr>
              <a:t>Лонгітюд</a:t>
            </a:r>
            <a:r>
              <a:rPr lang="uk-UA" sz="1400" dirty="0">
                <a:latin typeface="Times New Roman"/>
                <a:ea typeface="Times New Roman"/>
              </a:rPr>
              <a:t> дозволяє досить повно і різнопланово охопити </a:t>
            </a:r>
            <a:r>
              <a:rPr lang="uk-UA" sz="1400" dirty="0" smtClean="0">
                <a:latin typeface="Times New Roman"/>
                <a:ea typeface="Times New Roman"/>
              </a:rPr>
              <a:t>проблему </a:t>
            </a:r>
            <a:r>
              <a:rPr lang="uk-UA" sz="1400" dirty="0">
                <a:latin typeface="Times New Roman"/>
                <a:ea typeface="Times New Roman"/>
              </a:rPr>
              <a:t>розрізнення вікових та індивідуальних особливостей школяра. </a:t>
            </a:r>
            <a:r>
              <a:rPr lang="ru-RU" sz="1400" dirty="0">
                <a:latin typeface="Times New Roman"/>
                <a:ea typeface="Times New Roman"/>
              </a:rPr>
              <a:t>У межах </a:t>
            </a:r>
            <a:r>
              <a:rPr lang="ru-RU" sz="1400" dirty="0" err="1">
                <a:latin typeface="Times New Roman"/>
                <a:ea typeface="Times New Roman"/>
              </a:rPr>
              <a:t>однієї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часово-вікової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популяції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діти</a:t>
            </a:r>
            <a:r>
              <a:rPr lang="ru-RU" sz="1400" dirty="0">
                <a:latin typeface="Times New Roman"/>
                <a:ea typeface="Times New Roman"/>
              </a:rPr>
              <a:t> одного паспортного </a:t>
            </a:r>
            <a:r>
              <a:rPr lang="ru-RU" sz="1400" dirty="0" err="1">
                <a:latin typeface="Times New Roman"/>
                <a:ea typeface="Times New Roman"/>
              </a:rPr>
              <a:t>віку</a:t>
            </a:r>
            <a:r>
              <a:rPr lang="ru-RU" sz="1400" dirty="0">
                <a:latin typeface="Times New Roman"/>
                <a:ea typeface="Times New Roman"/>
              </a:rPr>
              <a:t> часто </a:t>
            </a:r>
            <a:r>
              <a:rPr lang="ru-RU" sz="1400" dirty="0" err="1">
                <a:latin typeface="Times New Roman"/>
                <a:ea typeface="Times New Roman"/>
              </a:rPr>
              <a:t>можуть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помітно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відрізнятися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своїми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індивідуальними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особливостями</a:t>
            </a:r>
            <a:r>
              <a:rPr lang="ru-RU" sz="1400" dirty="0">
                <a:latin typeface="Times New Roman"/>
                <a:ea typeface="Times New Roman"/>
              </a:rPr>
              <a:t>, </a:t>
            </a:r>
            <a:r>
              <a:rPr lang="ru-RU" sz="1400" dirty="0" err="1">
                <a:latin typeface="Times New Roman"/>
                <a:ea typeface="Times New Roman"/>
              </a:rPr>
              <a:t>унікальним</a:t>
            </a:r>
            <a:r>
              <a:rPr lang="ru-RU" sz="1400" dirty="0">
                <a:latin typeface="Times New Roman"/>
                <a:ea typeface="Times New Roman"/>
              </a:rPr>
              <a:t> темпераментом і </a:t>
            </a:r>
            <a:r>
              <a:rPr lang="ru-RU" sz="1400" dirty="0" err="1">
                <a:latin typeface="Times New Roman"/>
                <a:ea typeface="Times New Roman"/>
              </a:rPr>
              <a:t>неповторним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рівнем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вікового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розвитку</a:t>
            </a:r>
            <a:r>
              <a:rPr lang="ru-RU" sz="1400" dirty="0">
                <a:latin typeface="Times New Roman"/>
                <a:ea typeface="Times New Roman"/>
              </a:rPr>
              <a:t>. </a:t>
            </a:r>
            <a:r>
              <a:rPr lang="ru-RU" sz="1400" dirty="0" err="1">
                <a:latin typeface="Times New Roman"/>
                <a:ea typeface="Times New Roman"/>
              </a:rPr>
              <a:t>Диференційований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підхід</a:t>
            </a:r>
            <a:r>
              <a:rPr lang="ru-RU" sz="1400" dirty="0">
                <a:latin typeface="Times New Roman"/>
                <a:ea typeface="Times New Roman"/>
              </a:rPr>
              <a:t> до </a:t>
            </a:r>
            <a:r>
              <a:rPr lang="ru-RU" sz="1400" dirty="0" err="1">
                <a:latin typeface="Times New Roman"/>
                <a:ea typeface="Times New Roman"/>
              </a:rPr>
              <a:t>кожної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особистості</a:t>
            </a:r>
            <a:r>
              <a:rPr lang="ru-RU" sz="1400" dirty="0">
                <a:latin typeface="Times New Roman"/>
                <a:ea typeface="Times New Roman"/>
              </a:rPr>
              <a:t>, </a:t>
            </a:r>
            <a:r>
              <a:rPr lang="ru-RU" sz="1400" dirty="0" err="1">
                <a:latin typeface="Times New Roman"/>
                <a:ea typeface="Times New Roman"/>
              </a:rPr>
              <a:t>розрізнення</a:t>
            </a:r>
            <a:r>
              <a:rPr lang="ru-RU" sz="1400" dirty="0">
                <a:latin typeface="Times New Roman"/>
                <a:ea typeface="Times New Roman"/>
              </a:rPr>
              <a:t>, </a:t>
            </a:r>
            <a:r>
              <a:rPr lang="ru-RU" sz="1400" dirty="0" err="1">
                <a:latin typeface="Times New Roman"/>
                <a:ea typeface="Times New Roman"/>
              </a:rPr>
              <a:t>поєднання</a:t>
            </a:r>
            <a:r>
              <a:rPr lang="ru-RU" sz="1400" dirty="0">
                <a:latin typeface="Times New Roman"/>
                <a:ea typeface="Times New Roman"/>
              </a:rPr>
              <a:t> і </a:t>
            </a:r>
            <a:r>
              <a:rPr lang="ru-RU" sz="1400" dirty="0" err="1">
                <a:latin typeface="Times New Roman"/>
                <a:ea typeface="Times New Roman"/>
              </a:rPr>
              <a:t>порівняння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вікових</a:t>
            </a:r>
            <a:r>
              <a:rPr lang="ru-RU" sz="1400" dirty="0">
                <a:latin typeface="Times New Roman"/>
                <a:ea typeface="Times New Roman"/>
              </a:rPr>
              <a:t> та </a:t>
            </a:r>
            <a:r>
              <a:rPr lang="ru-RU" sz="1400" dirty="0" err="1">
                <a:latin typeface="Times New Roman"/>
                <a:ea typeface="Times New Roman"/>
              </a:rPr>
              <a:t>індивідуальних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особливостей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дитячої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поведінки</a:t>
            </a:r>
            <a:r>
              <a:rPr lang="ru-RU" sz="1400" dirty="0">
                <a:latin typeface="Times New Roman"/>
                <a:ea typeface="Times New Roman"/>
              </a:rPr>
              <a:t> є </a:t>
            </a:r>
            <a:r>
              <a:rPr lang="ru-RU" sz="1400" dirty="0" err="1">
                <a:latin typeface="Times New Roman"/>
                <a:ea typeface="Times New Roman"/>
              </a:rPr>
              <a:t>однією</a:t>
            </a:r>
            <a:r>
              <a:rPr lang="ru-RU" sz="1400" dirty="0">
                <a:latin typeface="Times New Roman"/>
                <a:ea typeface="Times New Roman"/>
              </a:rPr>
              <a:t> з </a:t>
            </a:r>
            <a:r>
              <a:rPr lang="ru-RU" sz="1400" dirty="0" err="1">
                <a:latin typeface="Times New Roman"/>
                <a:ea typeface="Times New Roman"/>
              </a:rPr>
              <a:t>нагальних</a:t>
            </a:r>
            <a:r>
              <a:rPr lang="ru-RU" sz="1400" dirty="0">
                <a:latin typeface="Times New Roman"/>
                <a:ea typeface="Times New Roman"/>
              </a:rPr>
              <a:t> проблем для </a:t>
            </a:r>
            <a:r>
              <a:rPr lang="ru-RU" sz="1400" dirty="0" err="1">
                <a:latin typeface="Times New Roman"/>
                <a:ea typeface="Times New Roman"/>
              </a:rPr>
              <a:t>сучасних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учителів</a:t>
            </a:r>
            <a:r>
              <a:rPr lang="ru-RU" sz="1400" dirty="0">
                <a:latin typeface="Times New Roman"/>
                <a:ea typeface="Times New Roman"/>
              </a:rPr>
              <a:t>, </a:t>
            </a:r>
            <a:r>
              <a:rPr lang="ru-RU" sz="1400" dirty="0" err="1">
                <a:latin typeface="Times New Roman"/>
                <a:ea typeface="Times New Roman"/>
              </a:rPr>
              <a:t>вихователів</a:t>
            </a:r>
            <a:r>
              <a:rPr lang="ru-RU" sz="1400" dirty="0">
                <a:latin typeface="Times New Roman"/>
                <a:ea typeface="Times New Roman"/>
              </a:rPr>
              <a:t>, </a:t>
            </a:r>
            <a:r>
              <a:rPr lang="ru-RU" sz="1400" dirty="0" err="1">
                <a:latin typeface="Times New Roman"/>
                <a:ea typeface="Times New Roman"/>
              </a:rPr>
              <a:t>шкільних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err="1">
                <a:latin typeface="Times New Roman"/>
                <a:ea typeface="Times New Roman"/>
              </a:rPr>
              <a:t>психологів</a:t>
            </a:r>
            <a:r>
              <a:rPr lang="ru-RU" sz="1400" dirty="0">
                <a:latin typeface="Times New Roman"/>
                <a:ea typeface="Times New Roman"/>
              </a:rPr>
              <a:t>, </a:t>
            </a:r>
            <a:r>
              <a:rPr lang="ru-RU" sz="1400" dirty="0" err="1">
                <a:latin typeface="Times New Roman"/>
                <a:ea typeface="Times New Roman"/>
              </a:rPr>
              <a:t>батьків</a:t>
            </a:r>
            <a:r>
              <a:rPr lang="ru-RU" sz="1400" dirty="0">
                <a:latin typeface="Times New Roman"/>
                <a:ea typeface="Times New Roman"/>
              </a:rPr>
              <a:t>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625798"/>
            <a:ext cx="3593976" cy="2077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04" y="3703291"/>
            <a:ext cx="3373318" cy="29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0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706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Franklin Gothic Medium" pitchFamily="34" charset="0"/>
                <a:cs typeface="Times New Roman" pitchFamily="18" charset="0"/>
              </a:rPr>
              <a:t>     </a:t>
            </a:r>
            <a:r>
              <a:rPr lang="ru-RU" sz="4800" b="1" dirty="0" err="1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Основні</a:t>
            </a:r>
            <a:r>
              <a:rPr lang="ru-RU" sz="4800" b="1" dirty="0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принципи</a:t>
            </a:r>
            <a:r>
              <a:rPr lang="ru-RU" sz="4800" b="1" dirty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застосування</a:t>
            </a:r>
            <a:r>
              <a:rPr lang="ru-RU" sz="4800" b="1" dirty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                                   </a:t>
            </a:r>
            <a:r>
              <a:rPr lang="ru-RU" sz="4800" b="1" dirty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                       </a:t>
            </a:r>
            <a:r>
              <a:rPr lang="ru-RU" sz="4800" b="1" dirty="0" err="1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лонгітюдного</a:t>
            </a:r>
            <a:r>
              <a:rPr lang="ru-RU" sz="4800" b="1" dirty="0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  <a:cs typeface="Times New Roman" pitchFamily="18" charset="0"/>
              </a:rPr>
              <a:t>методу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1772816"/>
            <a:ext cx="388843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1) Проведення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досліджень з одними і тими ж досліджуваними в процесі їхнього онтогенетичного розвитку ( у нашому випадку бажано застосовувати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лонгітюд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приблизно з 3-4 років або й від народження);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2) Поєднання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повздовжнього дослідження з поперечними зрізами й іншими науковими психологічними методами;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3) Однакові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методи математичної обробки даних кожного зрізу;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4) Об’єктивна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і виважена якісна інтерпретація кожного етапу та дослідження в цілому, тобто врахування як попередніх вікових і психологічних особливостей (до 6 років), так і наступних (після   6 років).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4104456" cy="2528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157663"/>
            <a:ext cx="4104456" cy="25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99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4392488" cy="3528392"/>
          </a:xfrm>
          <a:prstGeom prst="rect">
            <a:avLst/>
          </a:prstGeom>
        </p:spPr>
      </p:pic>
      <p:pic>
        <p:nvPicPr>
          <p:cNvPr id="1026" name="Picture 2" descr="https://encrypted-tbn1.gstatic.com/images?q=tbn:ANd9GcTauy018_FkT62Ypp209BpzQwtaJRKLlakSmGulwhdnxDlWr4jC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42484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RMeyPjXOh-E3CHMraPt0NT9f2vhzifDFn3L_bRjHyUex9gHznIn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6004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QdHbT8MZ2heyJMC_xjKZCLCgVXdZzeVaF2yVaz4J1h-TCihWqOA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7631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325" y="0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hangingPunct="0"/>
            <a:r>
              <a:rPr lang="uk-UA" sz="4400" b="1" dirty="0">
                <a:latin typeface="Gabriola" panose="04040605051002020D02" pitchFamily="82" charset="0"/>
              </a:rPr>
              <a:t>Система комплексних </a:t>
            </a:r>
            <a:r>
              <a:rPr lang="uk-UA" sz="4400" b="1" dirty="0" smtClean="0">
                <a:latin typeface="Gabriola" panose="04040605051002020D02" pitchFamily="82" charset="0"/>
              </a:rPr>
              <a:t>методик для</a:t>
            </a:r>
          </a:p>
          <a:p>
            <a:pPr hangingPunct="0"/>
            <a:r>
              <a:rPr lang="uk-UA" sz="4400" b="1" dirty="0" smtClean="0">
                <a:latin typeface="Gabriola" panose="04040605051002020D02" pitchFamily="82" charset="0"/>
              </a:rPr>
              <a:t>               діагностики </a:t>
            </a:r>
            <a:r>
              <a:rPr lang="uk-UA" sz="4400" b="1" dirty="0">
                <a:latin typeface="Gabriola" panose="04040605051002020D02" pitchFamily="82" charset="0"/>
              </a:rPr>
              <a:t>молодших школярів</a:t>
            </a:r>
            <a:endParaRPr lang="ru-RU" sz="4400" b="1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108" y="1242976"/>
            <a:ext cx="82393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психодіагностичних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методик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, запропонований Р.С.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Нємовим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дозволяє оцінити: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1. Загальну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орієнтацію дітей у довкіллі.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2. Ставлення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дитини до навчання в школі.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3. Уяву.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4. Пам’ять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5. Мислення.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6. Мовлення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7. Художньо-зображувальні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здібності.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8. Трудові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уміння і навички.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9. Мотивація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досягнення успіхів.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10. Особистісні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якості.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11. Міжособистісні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взаємини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12. Спроможність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вияснити, як розвивається дитина упродовж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навчання в  початкових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класах.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13. Своєчасну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виявленість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її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задатків та здібностей.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14. Встановлення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причини відставання дитини в навчанні або причини поганого виховання.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hangingPunct="0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15. Дитині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 батькам, учителям, вихователям надаються науково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обгрунтовані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і компетентні рекомендації щодо корекції наявних відхилень від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норми.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844824"/>
            <a:ext cx="439248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54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64" y="1105640"/>
            <a:ext cx="3816424" cy="45556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4364" y="31174"/>
            <a:ext cx="7404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Gabriola" panose="04040605051002020D02" pitchFamily="82" charset="0"/>
                <a:ea typeface="Times New Roman"/>
              </a:rPr>
              <a:t>Психолог</a:t>
            </a:r>
            <a:r>
              <a:rPr lang="uk-UA" sz="2400" b="1" dirty="0" err="1">
                <a:solidFill>
                  <a:prstClr val="white"/>
                </a:solidFill>
                <a:latin typeface="Gabriola" panose="04040605051002020D02" pitchFamily="82" charset="0"/>
                <a:ea typeface="Times New Roman"/>
              </a:rPr>
              <a:t>ічна</a:t>
            </a:r>
            <a:r>
              <a:rPr lang="uk-UA" sz="2400" b="1" dirty="0">
                <a:solidFill>
                  <a:prstClr val="white"/>
                </a:solidFill>
                <a:latin typeface="Gabriola" panose="04040605051002020D02" pitchFamily="82" charset="0"/>
                <a:ea typeface="Times New Roman"/>
              </a:rPr>
              <a:t> характеристика вивчення основних компонентів готовності дитини до навчання в школі</a:t>
            </a:r>
            <a:endParaRPr lang="ru-RU" sz="2400" b="1" dirty="0">
              <a:solidFill>
                <a:prstClr val="white"/>
              </a:solidFill>
              <a:latin typeface="Gabriola" panose="04040605051002020D02" pitchFamily="82" charset="0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764704"/>
            <a:ext cx="42732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</a:t>
            </a:r>
            <a:r>
              <a:rPr lang="ru-RU" sz="1600" b="1" dirty="0" err="1">
                <a:latin typeface="Times New Roman"/>
                <a:ea typeface="Times New Roman"/>
              </a:rPr>
              <a:t>Мовна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готовність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дітей</a:t>
            </a:r>
            <a:r>
              <a:rPr lang="uk-UA" sz="1600" dirty="0">
                <a:latin typeface="Times New Roman"/>
                <a:ea typeface="Times New Roman"/>
              </a:rPr>
              <a:t>-</a:t>
            </a:r>
            <a:r>
              <a:rPr lang="uk-UA" sz="1600" dirty="0" err="1">
                <a:latin typeface="Times New Roman"/>
                <a:ea typeface="Times New Roman"/>
              </a:rPr>
              <a:t>шестирічок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навчання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ru-RU" sz="1600" dirty="0" err="1">
                <a:latin typeface="Times New Roman"/>
                <a:ea typeface="Times New Roman"/>
              </a:rPr>
              <a:t>навчання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насамперед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виявляється</a:t>
            </a:r>
            <a:r>
              <a:rPr lang="ru-RU" sz="1600" dirty="0">
                <a:latin typeface="Times New Roman"/>
                <a:ea typeface="Times New Roman"/>
              </a:rPr>
              <a:t> в </a:t>
            </a:r>
            <a:r>
              <a:rPr lang="ru-RU" sz="1600" dirty="0" err="1">
                <a:latin typeface="Times New Roman"/>
                <a:ea typeface="Times New Roman"/>
              </a:rPr>
              <a:t>їхньому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умінні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корист</a:t>
            </a:r>
            <a:r>
              <a:rPr lang="uk-UA" sz="1600" dirty="0" err="1">
                <a:latin typeface="Times New Roman"/>
                <a:ea typeface="Times New Roman"/>
              </a:rPr>
              <a:t>ув</a:t>
            </a:r>
            <a:r>
              <a:rPr lang="ru-RU" sz="1600" dirty="0" err="1">
                <a:latin typeface="Times New Roman"/>
                <a:ea typeface="Times New Roman"/>
              </a:rPr>
              <a:t>атися</a:t>
            </a:r>
            <a:r>
              <a:rPr lang="ru-RU" sz="1600" dirty="0">
                <a:latin typeface="Times New Roman"/>
                <a:ea typeface="Times New Roman"/>
              </a:rPr>
              <a:t> словом для</a:t>
            </a:r>
            <a:r>
              <a:rPr lang="uk-UA" sz="1600" dirty="0">
                <a:latin typeface="Times New Roman"/>
                <a:ea typeface="Times New Roman"/>
              </a:rPr>
              <a:t> довільного 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керування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пов</a:t>
            </a:r>
            <a:r>
              <a:rPr lang="uk-UA" sz="1600" dirty="0" err="1">
                <a:latin typeface="Times New Roman"/>
                <a:ea typeface="Times New Roman"/>
              </a:rPr>
              <a:t>едінкою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ru-RU" sz="1600" dirty="0" err="1">
                <a:latin typeface="Times New Roman"/>
                <a:ea typeface="Times New Roman"/>
              </a:rPr>
              <a:t>пізнавальними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процесами</a:t>
            </a:r>
            <a:r>
              <a:rPr lang="ru-RU" sz="1600" dirty="0">
                <a:latin typeface="Times New Roman"/>
                <a:ea typeface="Times New Roman"/>
              </a:rPr>
              <a:t>. Не </a:t>
            </a:r>
            <a:r>
              <a:rPr lang="ru-RU" sz="1600" dirty="0" err="1">
                <a:latin typeface="Times New Roman"/>
                <a:ea typeface="Times New Roman"/>
              </a:rPr>
              <a:t>менш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важливим</a:t>
            </a:r>
            <a:r>
              <a:rPr lang="ru-RU" sz="1600" dirty="0">
                <a:latin typeface="Times New Roman"/>
                <a:ea typeface="Times New Roman"/>
              </a:rPr>
              <a:t> є </a:t>
            </a:r>
            <a:r>
              <a:rPr lang="ru-RU" sz="1600" dirty="0" err="1">
                <a:latin typeface="Times New Roman"/>
                <a:ea typeface="Times New Roman"/>
              </a:rPr>
              <a:t>розвиток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мови</a:t>
            </a:r>
            <a:r>
              <a:rPr lang="ru-RU" sz="1600" dirty="0">
                <a:latin typeface="Times New Roman"/>
                <a:ea typeface="Times New Roman"/>
              </a:rPr>
              <a:t> як </a:t>
            </a:r>
            <a:r>
              <a:rPr lang="ru-RU" sz="1600" dirty="0" err="1">
                <a:latin typeface="Times New Roman"/>
                <a:ea typeface="Times New Roman"/>
              </a:rPr>
              <a:t>засобу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спілкування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ru-RU" sz="1600" dirty="0" err="1">
                <a:latin typeface="Times New Roman"/>
                <a:ea typeface="Times New Roman"/>
              </a:rPr>
              <a:t>передумови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засвоєння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письма 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 </a:t>
            </a:r>
            <a:r>
              <a:rPr lang="ru-RU" sz="1600" b="1" dirty="0" err="1">
                <a:latin typeface="Times New Roman"/>
                <a:ea typeface="Times New Roman"/>
              </a:rPr>
              <a:t>Особистісна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готовність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дітей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навчання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 є </a:t>
            </a:r>
            <a:r>
              <a:rPr lang="ru-RU" sz="1600" dirty="0">
                <a:latin typeface="Times New Roman"/>
                <a:ea typeface="Times New Roman"/>
              </a:rPr>
              <a:t>не </a:t>
            </a:r>
            <a:r>
              <a:rPr lang="ru-RU" sz="1600" dirty="0" err="1">
                <a:latin typeface="Times New Roman"/>
                <a:ea typeface="Times New Roman"/>
              </a:rPr>
              <a:t>менш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важливо</a:t>
            </a:r>
            <a:r>
              <a:rPr lang="uk-UA" sz="1600" dirty="0">
                <a:latin typeface="Times New Roman"/>
                <a:ea typeface="Times New Roman"/>
              </a:rPr>
              <a:t>ю</a:t>
            </a:r>
            <a:r>
              <a:rPr lang="ru-RU" sz="1600" dirty="0">
                <a:latin typeface="Times New Roman"/>
                <a:ea typeface="Times New Roman"/>
              </a:rPr>
              <a:t>, </a:t>
            </a:r>
            <a:r>
              <a:rPr lang="uk-UA" sz="1600" dirty="0">
                <a:latin typeface="Times New Roman"/>
                <a:ea typeface="Times New Roman"/>
              </a:rPr>
              <a:t>ніж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пізнавальна</a:t>
            </a:r>
            <a:r>
              <a:rPr lang="ru-RU" sz="1600" dirty="0">
                <a:latin typeface="Times New Roman"/>
                <a:ea typeface="Times New Roman"/>
              </a:rPr>
              <a:t> й </a:t>
            </a:r>
            <a:r>
              <a:rPr lang="ru-RU" sz="1600" dirty="0" err="1">
                <a:latin typeface="Times New Roman"/>
                <a:ea typeface="Times New Roman"/>
              </a:rPr>
              <a:t>інтелектуальна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  <a:r>
              <a:rPr lang="ru-RU" sz="1600" dirty="0" err="1">
                <a:latin typeface="Times New Roman"/>
                <a:ea typeface="Times New Roman"/>
              </a:rPr>
              <a:t>Від</a:t>
            </a:r>
            <a:r>
              <a:rPr lang="ru-RU" sz="1600" dirty="0">
                <a:latin typeface="Times New Roman"/>
                <a:ea typeface="Times New Roman"/>
              </a:rPr>
              <a:t>  </a:t>
            </a:r>
            <a:r>
              <a:rPr lang="ru-RU" sz="1600" dirty="0" err="1">
                <a:latin typeface="Times New Roman"/>
                <a:ea typeface="Times New Roman"/>
              </a:rPr>
              <a:t>бажання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дитини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учитися</a:t>
            </a:r>
            <a:r>
              <a:rPr lang="uk-UA" sz="1600" dirty="0">
                <a:latin typeface="Times New Roman"/>
                <a:ea typeface="Times New Roman"/>
              </a:rPr>
              <a:t> залежать 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uk-UA" sz="1600" dirty="0">
                <a:latin typeface="Times New Roman"/>
                <a:ea typeface="Times New Roman"/>
              </a:rPr>
              <a:t>її </a:t>
            </a:r>
            <a:r>
              <a:rPr lang="ru-RU" sz="1600" dirty="0" err="1">
                <a:latin typeface="Times New Roman"/>
                <a:ea typeface="Times New Roman"/>
              </a:rPr>
              <a:t>успіхи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 </a:t>
            </a:r>
            <a:r>
              <a:rPr lang="ru-RU" sz="1600" b="1" dirty="0" err="1">
                <a:latin typeface="Times New Roman"/>
                <a:ea typeface="Times New Roman"/>
              </a:rPr>
              <a:t>Пізнавальна</a:t>
            </a:r>
            <a:r>
              <a:rPr lang="ru-RU" sz="1600" dirty="0">
                <a:latin typeface="Times New Roman"/>
                <a:ea typeface="Times New Roman"/>
              </a:rPr>
              <a:t> потреба </a:t>
            </a:r>
            <a:r>
              <a:rPr lang="ru-RU" sz="1600" dirty="0" err="1">
                <a:latin typeface="Times New Roman"/>
                <a:ea typeface="Times New Roman"/>
              </a:rPr>
              <a:t>відноситься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розряду</a:t>
            </a:r>
            <a:r>
              <a:rPr lang="ru-RU" sz="1600" dirty="0">
                <a:latin typeface="Times New Roman"/>
                <a:ea typeface="Times New Roman"/>
              </a:rPr>
              <a:t> так </a:t>
            </a:r>
            <a:r>
              <a:rPr lang="ru-RU" sz="1600" dirty="0" err="1">
                <a:latin typeface="Times New Roman"/>
                <a:ea typeface="Times New Roman"/>
              </a:rPr>
              <a:t>званих</a:t>
            </a:r>
            <a:r>
              <a:rPr lang="ru-RU" sz="1600" dirty="0">
                <a:latin typeface="Times New Roman"/>
                <a:ea typeface="Times New Roman"/>
              </a:rPr>
              <a:t> «</a:t>
            </a:r>
            <a:r>
              <a:rPr lang="uk-UA" sz="1600" dirty="0" err="1">
                <a:latin typeface="Times New Roman"/>
                <a:ea typeface="Times New Roman"/>
              </a:rPr>
              <a:t>ненасичуваних</a:t>
            </a:r>
            <a:r>
              <a:rPr lang="ru-RU" sz="1600" dirty="0">
                <a:latin typeface="Times New Roman"/>
                <a:ea typeface="Times New Roman"/>
              </a:rPr>
              <a:t>», </a:t>
            </a:r>
            <a:r>
              <a:rPr lang="uk-UA" sz="1600" dirty="0">
                <a:latin typeface="Times New Roman"/>
                <a:ea typeface="Times New Roman"/>
              </a:rPr>
              <a:t>важлива 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особливість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яких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полягає</a:t>
            </a:r>
            <a:r>
              <a:rPr lang="ru-RU" sz="1600" dirty="0">
                <a:latin typeface="Times New Roman"/>
                <a:ea typeface="Times New Roman"/>
              </a:rPr>
              <a:t> в тому, </a:t>
            </a:r>
            <a:r>
              <a:rPr lang="ru-RU" sz="1600" dirty="0" err="1">
                <a:latin typeface="Times New Roman"/>
                <a:ea typeface="Times New Roman"/>
              </a:rPr>
              <a:t>що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чим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більше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задовольняється </a:t>
            </a:r>
            <a:r>
              <a:rPr lang="uk-UA" sz="1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відповідна</a:t>
            </a:r>
            <a:r>
              <a:rPr lang="ru-RU" sz="1600" dirty="0">
                <a:latin typeface="Times New Roman"/>
                <a:ea typeface="Times New Roman"/>
              </a:rPr>
              <a:t> потреба, </a:t>
            </a:r>
            <a:r>
              <a:rPr lang="ru-RU" sz="1600" dirty="0" err="1">
                <a:latin typeface="Times New Roman"/>
                <a:ea typeface="Times New Roman"/>
              </a:rPr>
              <a:t>тим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сильніше</a:t>
            </a:r>
            <a:r>
              <a:rPr lang="ru-RU" sz="1600" dirty="0">
                <a:latin typeface="Times New Roman"/>
                <a:ea typeface="Times New Roman"/>
              </a:rPr>
              <a:t> вона </a:t>
            </a:r>
            <a:r>
              <a:rPr lang="uk-UA" sz="1600" dirty="0">
                <a:latin typeface="Times New Roman"/>
                <a:ea typeface="Times New Roman"/>
              </a:rPr>
              <a:t>по</a:t>
            </a:r>
            <a:r>
              <a:rPr lang="ru-RU" sz="1600" dirty="0" err="1">
                <a:latin typeface="Times New Roman"/>
                <a:ea typeface="Times New Roman"/>
              </a:rPr>
              <a:t>стає</a:t>
            </a:r>
            <a:r>
              <a:rPr lang="ru-RU" sz="1600" dirty="0">
                <a:latin typeface="Times New Roman"/>
                <a:ea typeface="Times New Roman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13756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4680520" cy="5218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</a:t>
            </a:r>
            <a:r>
              <a:rPr lang="ru-RU" sz="1600" b="1" dirty="0" err="1">
                <a:latin typeface="Times New Roman"/>
                <a:ea typeface="Times New Roman"/>
              </a:rPr>
              <a:t>Мовна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готовність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дітей</a:t>
            </a:r>
            <a:r>
              <a:rPr lang="uk-UA" sz="1600" dirty="0">
                <a:latin typeface="Times New Roman"/>
                <a:ea typeface="Times New Roman"/>
              </a:rPr>
              <a:t>-</a:t>
            </a:r>
            <a:r>
              <a:rPr lang="uk-UA" sz="1600" dirty="0" err="1">
                <a:latin typeface="Times New Roman"/>
                <a:ea typeface="Times New Roman"/>
              </a:rPr>
              <a:t>шестирічок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навчання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ru-RU" sz="1600" dirty="0" err="1">
                <a:latin typeface="Times New Roman"/>
                <a:ea typeface="Times New Roman"/>
              </a:rPr>
              <a:t>навчання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насамперед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виявляється</a:t>
            </a:r>
            <a:r>
              <a:rPr lang="ru-RU" sz="1600" dirty="0">
                <a:latin typeface="Times New Roman"/>
                <a:ea typeface="Times New Roman"/>
              </a:rPr>
              <a:t> в </a:t>
            </a:r>
            <a:r>
              <a:rPr lang="ru-RU" sz="1600" dirty="0" err="1">
                <a:latin typeface="Times New Roman"/>
                <a:ea typeface="Times New Roman"/>
              </a:rPr>
              <a:t>їхньому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умінні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корист</a:t>
            </a:r>
            <a:r>
              <a:rPr lang="uk-UA" sz="1600" dirty="0" err="1">
                <a:latin typeface="Times New Roman"/>
                <a:ea typeface="Times New Roman"/>
              </a:rPr>
              <a:t>ув</a:t>
            </a:r>
            <a:r>
              <a:rPr lang="ru-RU" sz="1600" dirty="0" err="1">
                <a:latin typeface="Times New Roman"/>
                <a:ea typeface="Times New Roman"/>
              </a:rPr>
              <a:t>атися</a:t>
            </a:r>
            <a:r>
              <a:rPr lang="ru-RU" sz="1600" dirty="0">
                <a:latin typeface="Times New Roman"/>
                <a:ea typeface="Times New Roman"/>
              </a:rPr>
              <a:t> словом для</a:t>
            </a:r>
            <a:r>
              <a:rPr lang="uk-UA" sz="1600" dirty="0">
                <a:latin typeface="Times New Roman"/>
                <a:ea typeface="Times New Roman"/>
              </a:rPr>
              <a:t> довільного 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керування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пов</a:t>
            </a:r>
            <a:r>
              <a:rPr lang="uk-UA" sz="1600" dirty="0" err="1">
                <a:latin typeface="Times New Roman"/>
                <a:ea typeface="Times New Roman"/>
              </a:rPr>
              <a:t>едінкою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ru-RU" sz="1600" dirty="0" err="1">
                <a:latin typeface="Times New Roman"/>
                <a:ea typeface="Times New Roman"/>
              </a:rPr>
              <a:t>пізнавальними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процесами</a:t>
            </a:r>
            <a:r>
              <a:rPr lang="ru-RU" sz="1600" dirty="0">
                <a:latin typeface="Times New Roman"/>
                <a:ea typeface="Times New Roman"/>
              </a:rPr>
              <a:t>. Не </a:t>
            </a:r>
            <a:r>
              <a:rPr lang="ru-RU" sz="1600" dirty="0" err="1">
                <a:latin typeface="Times New Roman"/>
                <a:ea typeface="Times New Roman"/>
              </a:rPr>
              <a:t>менш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важливим</a:t>
            </a:r>
            <a:r>
              <a:rPr lang="ru-RU" sz="1600" dirty="0">
                <a:latin typeface="Times New Roman"/>
                <a:ea typeface="Times New Roman"/>
              </a:rPr>
              <a:t> є </a:t>
            </a:r>
            <a:r>
              <a:rPr lang="ru-RU" sz="1600" dirty="0" err="1">
                <a:latin typeface="Times New Roman"/>
                <a:ea typeface="Times New Roman"/>
              </a:rPr>
              <a:t>розвиток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мови</a:t>
            </a:r>
            <a:r>
              <a:rPr lang="ru-RU" sz="1600" dirty="0">
                <a:latin typeface="Times New Roman"/>
                <a:ea typeface="Times New Roman"/>
              </a:rPr>
              <a:t> як </a:t>
            </a:r>
            <a:r>
              <a:rPr lang="ru-RU" sz="1600" dirty="0" err="1">
                <a:latin typeface="Times New Roman"/>
                <a:ea typeface="Times New Roman"/>
              </a:rPr>
              <a:t>засобу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спілкування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ru-RU" sz="1600" dirty="0" err="1">
                <a:latin typeface="Times New Roman"/>
                <a:ea typeface="Times New Roman"/>
              </a:rPr>
              <a:t>передумови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засвоєння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письма 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 </a:t>
            </a:r>
            <a:r>
              <a:rPr lang="ru-RU" sz="1600" b="1" dirty="0" err="1">
                <a:latin typeface="Times New Roman"/>
                <a:ea typeface="Times New Roman"/>
              </a:rPr>
              <a:t>Особистісна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готовність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дітей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навчання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 є </a:t>
            </a:r>
            <a:r>
              <a:rPr lang="ru-RU" sz="1600" dirty="0">
                <a:latin typeface="Times New Roman"/>
                <a:ea typeface="Times New Roman"/>
              </a:rPr>
              <a:t>не </a:t>
            </a:r>
            <a:r>
              <a:rPr lang="ru-RU" sz="1600" dirty="0" err="1">
                <a:latin typeface="Times New Roman"/>
                <a:ea typeface="Times New Roman"/>
              </a:rPr>
              <a:t>менш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важливо</a:t>
            </a:r>
            <a:r>
              <a:rPr lang="uk-UA" sz="1600" dirty="0">
                <a:latin typeface="Times New Roman"/>
                <a:ea typeface="Times New Roman"/>
              </a:rPr>
              <a:t>ю</a:t>
            </a:r>
            <a:r>
              <a:rPr lang="ru-RU" sz="1600" dirty="0">
                <a:latin typeface="Times New Roman"/>
                <a:ea typeface="Times New Roman"/>
              </a:rPr>
              <a:t>, </a:t>
            </a:r>
            <a:r>
              <a:rPr lang="uk-UA" sz="1600" dirty="0">
                <a:latin typeface="Times New Roman"/>
                <a:ea typeface="Times New Roman"/>
              </a:rPr>
              <a:t>ніж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пізнавальна</a:t>
            </a:r>
            <a:r>
              <a:rPr lang="ru-RU" sz="1600" dirty="0">
                <a:latin typeface="Times New Roman"/>
                <a:ea typeface="Times New Roman"/>
              </a:rPr>
              <a:t> й </a:t>
            </a:r>
            <a:r>
              <a:rPr lang="ru-RU" sz="1600" dirty="0" err="1">
                <a:latin typeface="Times New Roman"/>
                <a:ea typeface="Times New Roman"/>
              </a:rPr>
              <a:t>інтелектуальна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  <a:r>
              <a:rPr lang="ru-RU" sz="1600" dirty="0" err="1">
                <a:latin typeface="Times New Roman"/>
                <a:ea typeface="Times New Roman"/>
              </a:rPr>
              <a:t>Від</a:t>
            </a:r>
            <a:r>
              <a:rPr lang="ru-RU" sz="1600" dirty="0">
                <a:latin typeface="Times New Roman"/>
                <a:ea typeface="Times New Roman"/>
              </a:rPr>
              <a:t>  </a:t>
            </a:r>
            <a:r>
              <a:rPr lang="ru-RU" sz="1600" dirty="0" err="1">
                <a:latin typeface="Times New Roman"/>
                <a:ea typeface="Times New Roman"/>
              </a:rPr>
              <a:t>бажання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дитини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учитися</a:t>
            </a:r>
            <a:r>
              <a:rPr lang="uk-UA" sz="1600" dirty="0">
                <a:latin typeface="Times New Roman"/>
                <a:ea typeface="Times New Roman"/>
              </a:rPr>
              <a:t> залежать </a:t>
            </a:r>
            <a:r>
              <a:rPr lang="ru-RU" sz="1600" dirty="0">
                <a:latin typeface="Times New Roman"/>
                <a:ea typeface="Times New Roman"/>
              </a:rPr>
              <a:t> і </a:t>
            </a:r>
            <a:r>
              <a:rPr lang="uk-UA" sz="1600" dirty="0">
                <a:latin typeface="Times New Roman"/>
                <a:ea typeface="Times New Roman"/>
              </a:rPr>
              <a:t>її </a:t>
            </a:r>
            <a:r>
              <a:rPr lang="ru-RU" sz="1600" dirty="0" err="1">
                <a:latin typeface="Times New Roman"/>
                <a:ea typeface="Times New Roman"/>
              </a:rPr>
              <a:t>успіхи</a:t>
            </a:r>
            <a:r>
              <a:rPr lang="ru-RU" sz="1600" dirty="0">
                <a:latin typeface="Times New Roman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 </a:t>
            </a:r>
            <a:r>
              <a:rPr lang="ru-RU" sz="1600" b="1" dirty="0" err="1">
                <a:latin typeface="Times New Roman"/>
                <a:ea typeface="Times New Roman"/>
              </a:rPr>
              <a:t>Пізнавальна</a:t>
            </a:r>
            <a:r>
              <a:rPr lang="ru-RU" sz="1600" dirty="0">
                <a:latin typeface="Times New Roman"/>
                <a:ea typeface="Times New Roman"/>
              </a:rPr>
              <a:t> потреба </a:t>
            </a:r>
            <a:r>
              <a:rPr lang="ru-RU" sz="1600" dirty="0" err="1">
                <a:latin typeface="Times New Roman"/>
                <a:ea typeface="Times New Roman"/>
              </a:rPr>
              <a:t>відноситься</a:t>
            </a:r>
            <a:r>
              <a:rPr lang="ru-RU" sz="1600" dirty="0">
                <a:latin typeface="Times New Roman"/>
                <a:ea typeface="Times New Roman"/>
              </a:rPr>
              <a:t> до </a:t>
            </a:r>
            <a:r>
              <a:rPr lang="ru-RU" sz="1600" dirty="0" err="1">
                <a:latin typeface="Times New Roman"/>
                <a:ea typeface="Times New Roman"/>
              </a:rPr>
              <a:t>розряду</a:t>
            </a:r>
            <a:r>
              <a:rPr lang="ru-RU" sz="1600" dirty="0">
                <a:latin typeface="Times New Roman"/>
                <a:ea typeface="Times New Roman"/>
              </a:rPr>
              <a:t> так </a:t>
            </a:r>
            <a:r>
              <a:rPr lang="ru-RU" sz="1600" dirty="0" err="1">
                <a:latin typeface="Times New Roman"/>
                <a:ea typeface="Times New Roman"/>
              </a:rPr>
              <a:t>званих</a:t>
            </a:r>
            <a:r>
              <a:rPr lang="ru-RU" sz="1600" dirty="0">
                <a:latin typeface="Times New Roman"/>
                <a:ea typeface="Times New Roman"/>
              </a:rPr>
              <a:t> «</a:t>
            </a:r>
            <a:r>
              <a:rPr lang="uk-UA" sz="1600" dirty="0" err="1">
                <a:latin typeface="Times New Roman"/>
                <a:ea typeface="Times New Roman"/>
              </a:rPr>
              <a:t>ненасичуваних</a:t>
            </a:r>
            <a:r>
              <a:rPr lang="ru-RU" sz="1600" dirty="0">
                <a:latin typeface="Times New Roman"/>
                <a:ea typeface="Times New Roman"/>
              </a:rPr>
              <a:t>», </a:t>
            </a:r>
            <a:r>
              <a:rPr lang="uk-UA" sz="1600" dirty="0">
                <a:latin typeface="Times New Roman"/>
                <a:ea typeface="Times New Roman"/>
              </a:rPr>
              <a:t>важлива 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особливість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яких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полягає</a:t>
            </a:r>
            <a:r>
              <a:rPr lang="ru-RU" sz="1600" dirty="0">
                <a:latin typeface="Times New Roman"/>
                <a:ea typeface="Times New Roman"/>
              </a:rPr>
              <a:t> в тому, </a:t>
            </a:r>
            <a:r>
              <a:rPr lang="ru-RU" sz="1600" dirty="0" err="1">
                <a:latin typeface="Times New Roman"/>
                <a:ea typeface="Times New Roman"/>
              </a:rPr>
              <a:t>що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чим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більше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uk-UA" sz="1600" dirty="0">
                <a:latin typeface="Times New Roman"/>
                <a:ea typeface="Times New Roman"/>
              </a:rPr>
              <a:t>задовольняється </a:t>
            </a:r>
            <a:r>
              <a:rPr lang="uk-UA" sz="1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відповідна</a:t>
            </a:r>
            <a:r>
              <a:rPr lang="ru-RU" sz="1600" dirty="0">
                <a:latin typeface="Times New Roman"/>
                <a:ea typeface="Times New Roman"/>
              </a:rPr>
              <a:t> потреба, </a:t>
            </a:r>
            <a:r>
              <a:rPr lang="ru-RU" sz="1600" dirty="0" err="1">
                <a:latin typeface="Times New Roman"/>
                <a:ea typeface="Times New Roman"/>
              </a:rPr>
              <a:t>тим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</a:rPr>
              <a:t>сильніше</a:t>
            </a:r>
            <a:r>
              <a:rPr lang="ru-RU" sz="1600" dirty="0">
                <a:latin typeface="Times New Roman"/>
                <a:ea typeface="Times New Roman"/>
              </a:rPr>
              <a:t> вона </a:t>
            </a:r>
            <a:r>
              <a:rPr lang="uk-UA" sz="1600" dirty="0">
                <a:latin typeface="Times New Roman"/>
                <a:ea typeface="Times New Roman"/>
              </a:rPr>
              <a:t>по</a:t>
            </a:r>
            <a:r>
              <a:rPr lang="ru-RU" sz="1600" dirty="0" err="1">
                <a:latin typeface="Times New Roman"/>
                <a:ea typeface="Times New Roman"/>
              </a:rPr>
              <a:t>стає</a:t>
            </a:r>
            <a:r>
              <a:rPr lang="ru-RU" sz="1600" dirty="0">
                <a:latin typeface="Times New Roman"/>
                <a:ea typeface="Times New Roman"/>
              </a:rPr>
              <a:t>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980728"/>
            <a:ext cx="3960440" cy="43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SzBxXJegUbhAjL2Eu9u2D3LdFGKLyf7NHdHOqXWIod5He1TZL_7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4663"/>
            <a:ext cx="4776465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Q2hqSPjJ62FBJLk8ABJ_J2hVNug1usv1dDqjWcKKiZQpdjETaW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52565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43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-171400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atin typeface="Gabriola" panose="04040605051002020D02" pitchFamily="82" charset="0"/>
              </a:rPr>
              <a:t>Висновки:</a:t>
            </a:r>
            <a:endParaRPr lang="ru-RU" sz="6000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836712" y="773415"/>
            <a:ext cx="993710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 algn="just">
              <a:lnSpc>
                <a:spcPct val="150000"/>
              </a:lnSpc>
            </a:pP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Діти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шестирічного віку  відзначаються цілою низкою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симптомокомплексів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вікового та психологічного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характеру.Тому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психодіагностичному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вивченні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таких дітей особливу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увагу треба робити на дослідження соціальної ситуації розвитку дитини, її провідній діяльності, психічних новоутвореннях, особливостях вікової кризи 6-7 років, спричиненої переходом у соціальний статус –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школяр-шестирічка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6"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• Психологічні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й вікові параметри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психоструктури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сучасних дітей шестилітнього віку дають підстави стверджувати про можливість і доцільність навчання дітей з цього вікового етапу. Однак завжди слід пам’ятати про індивідуально-диференційований,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особистісно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зорієнтований, підхід до вивчення психіки дитини.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6"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Лонгітюд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доцільно визнати одним з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найплідніших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та найінформативніших методів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психодіагностичного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вивчення дитини шестирічного віку, яка вступає на навчання у перший клас загальноосвітньої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школи,за допомогою якого можна цілісно і різнопланово визначити психологію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особистістості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шестилітки.</a:t>
            </a:r>
          </a:p>
          <a:p>
            <a:pPr lvl="6"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• Достовірне вивчення дитини шестирічного віку повинно здійснюватися за допомогою сучасних психолого-педагогічних програм, які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різновекторно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охоплюють психічний світ дитини.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6"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• Для діагностики дітей молодшого шкільного віку, зокрема  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шестирічок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, потрібно залучати блоки системи комплексних методик (спеціальної карти індивідуального психологічного розвитку дитини), яка дозволяє діагностувати основні й найтиповіші параметри особистісного розвитку.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6"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• Основні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компоненти готовності дитини шестирічного віку до школи дозволяють констатувати у переважній більшості випадків готовність (інтелектуальну, психофізичну та іншу) сучасних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шестирічок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до правильно організованого навчання у загальноосвітній школі.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6"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• Проблематика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психодіагностичного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інструментарію для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дітей шестирічного  віку залишається однією з найскладніших у віковій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психології та потребує подальшого старанного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вивчення.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/>
              <a:t> </a:t>
            </a:r>
            <a:endParaRPr lang="ru-RU" sz="1600" dirty="0"/>
          </a:p>
          <a:p>
            <a:r>
              <a:rPr lang="uk-UA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75738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-216964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latin typeface="Gabriola" panose="04040605051002020D02" pitchFamily="82" charset="0"/>
                <a:cs typeface="Gisha" pitchFamily="34" charset="-79"/>
              </a:rPr>
              <a:t>Проблематика  роботи</a:t>
            </a:r>
            <a:endParaRPr lang="ru-RU" sz="6000" dirty="0">
              <a:latin typeface="Gabriola" panose="04040605051002020D02" pitchFamily="82" charset="0"/>
              <a:cs typeface="Gisha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42484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300" b="1" dirty="0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   Активна </a:t>
            </a:r>
            <a:r>
              <a:rPr lang="ru-RU" sz="1300" b="1" dirty="0" err="1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трансформація</a:t>
            </a:r>
            <a:r>
              <a:rPr lang="ru-RU" sz="1300" b="1" dirty="0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нашого</a:t>
            </a:r>
            <a:r>
              <a:rPr lang="ru-RU" sz="1300" b="1" dirty="0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суспільства</a:t>
            </a:r>
            <a:r>
              <a:rPr lang="ru-RU" sz="1300" b="1" dirty="0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складно й неоднозначно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впливає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1300" b="1" dirty="0" err="1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соціально-психологічне</a:t>
            </a:r>
            <a:r>
              <a:rPr lang="ru-RU" sz="1300" b="1" dirty="0" smtClean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життя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людини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. Особливого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загострення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набувають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проблеми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сучасної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школи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зокрема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психолого-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педагогічного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забезпечення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навчально-виховного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процесу</a:t>
            </a:r>
            <a:r>
              <a:rPr lang="ru-RU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. </a:t>
            </a:r>
            <a:endParaRPr lang="ru-RU" sz="1300" b="1" dirty="0" smtClean="0">
              <a:latin typeface="Book Antiqua" panose="02040602050305030304" pitchFamily="18" charset="0"/>
              <a:ea typeface="Times New Roman"/>
              <a:cs typeface="Times New Roman" pitchFamily="18" charset="0"/>
            </a:endParaRPr>
          </a:p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uk-UA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Особливої актуальності набувають проблеми психологічного вивчення дітей шестирічного віку, які, перебуваючи на дуже складному етапі вікового онтогенезу, переживають низку проблем психогенного характеру. Це спричинено як перебігом кризи 6-7 років, так і складними соціальними змінами, що переживає дитина, змінюючи свій статус дошкільника на соціально </a:t>
            </a:r>
            <a:r>
              <a:rPr lang="uk-UA" sz="1300" b="1" dirty="0" err="1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поціновуваний</a:t>
            </a:r>
            <a:r>
              <a:rPr lang="uk-UA" sz="1300" b="1" dirty="0">
                <a:latin typeface="Book Antiqua" panose="02040602050305030304" pitchFamily="18" charset="0"/>
                <a:ea typeface="Times New Roman"/>
                <a:cs typeface="Times New Roman" pitchFamily="18" charset="0"/>
              </a:rPr>
              <a:t> статус учня школи.</a:t>
            </a:r>
            <a:endParaRPr lang="ru-RU" sz="1300" b="1" dirty="0">
              <a:latin typeface="Book Antiqua" panose="02040602050305030304" pitchFamily="18" charset="0"/>
              <a:ea typeface="Times New Roman"/>
              <a:cs typeface="Times New Roman" pitchFamily="18" charset="0"/>
            </a:endParaRPr>
          </a:p>
          <a:p>
            <a:endParaRPr lang="ru-RU" sz="1600" b="1" dirty="0" smtClean="0">
              <a:latin typeface="Gabriola" panose="04040605051002020D02" pitchFamily="82" charset="0"/>
              <a:ea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700809"/>
            <a:ext cx="396044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62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100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tx1">
                    <a:lumMod val="95000"/>
                  </a:schemeClr>
                </a:solidFill>
                <a:latin typeface="Gabriola" panose="04040605051002020D02" pitchFamily="82" charset="0"/>
              </a:rPr>
              <a:t>Результати дослідження:</a:t>
            </a:r>
            <a:endParaRPr lang="ru-RU" sz="4800" dirty="0">
              <a:solidFill>
                <a:schemeClr val="tx1">
                  <a:lumMod val="9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96752"/>
            <a:ext cx="338437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 hangingPunct="0">
              <a:lnSpc>
                <a:spcPct val="150000"/>
              </a:lnSpc>
            </a:pPr>
            <a:r>
              <a:rPr lang="uk-UA" sz="1600" dirty="0">
                <a:latin typeface="Franklin Gothic Medium" pitchFamily="34" charset="0"/>
                <a:ea typeface="Times New Roman"/>
                <a:cs typeface="Times New Roman"/>
              </a:rPr>
              <a:t>Теоретичне </a:t>
            </a:r>
            <a:r>
              <a:rPr lang="uk-UA" sz="1600" dirty="0" smtClean="0">
                <a:latin typeface="Franklin Gothic Medium" pitchFamily="34" charset="0"/>
                <a:ea typeface="Times New Roman"/>
                <a:cs typeface="Times New Roman"/>
              </a:rPr>
              <a:t>значення  </a:t>
            </a:r>
            <a:r>
              <a:rPr lang="uk-UA" sz="1600" dirty="0">
                <a:latin typeface="Times New Roman CYR"/>
                <a:ea typeface="Times New Roman"/>
                <a:cs typeface="Times New Roman"/>
              </a:rPr>
              <a:t>роботи полягає в розширенні та поглибленні уявлень про процес становлення дітей шестирічного віку та особливості їхнього </a:t>
            </a:r>
            <a:r>
              <a:rPr lang="uk-UA" sz="1600" dirty="0" err="1">
                <a:latin typeface="Times New Roman CYR"/>
                <a:ea typeface="Times New Roman"/>
                <a:cs typeface="Times New Roman"/>
              </a:rPr>
              <a:t>психодіагностичного</a:t>
            </a:r>
            <a:r>
              <a:rPr lang="uk-UA" sz="1600" dirty="0">
                <a:latin typeface="Times New Roman CYR"/>
                <a:ea typeface="Times New Roman"/>
                <a:cs typeface="Times New Roman"/>
              </a:rPr>
              <a:t> вивчення</a:t>
            </a:r>
            <a:r>
              <a:rPr lang="uk-UA" sz="1600" dirty="0" smtClean="0">
                <a:latin typeface="Times New Roman CYR"/>
                <a:ea typeface="Times New Roman"/>
                <a:cs typeface="Times New Roman"/>
              </a:rPr>
              <a:t>.</a:t>
            </a:r>
          </a:p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endParaRPr lang="uk-UA" dirty="0">
              <a:latin typeface="Franklin Gothic Medium" pitchFamily="34" charset="0"/>
              <a:ea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252" y="1247581"/>
            <a:ext cx="4320480" cy="2289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920575"/>
            <a:ext cx="4186754" cy="26767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07732" y="396630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215" algn="ctr" hangingPunct="0">
              <a:lnSpc>
                <a:spcPct val="150000"/>
              </a:lnSpc>
            </a:pPr>
            <a:r>
              <a:rPr lang="uk-UA" dirty="0">
                <a:latin typeface="Franklin Gothic Medium" pitchFamily="34" charset="0"/>
                <a:ea typeface="Times New Roman"/>
                <a:cs typeface="Times New Roman" pitchFamily="18" charset="0"/>
              </a:rPr>
              <a:t>Практичне значення 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дослідження випливає з того, що його теоретичні й практичні узагальнення можуть бути використані у безпосередній діяльності вчителів, практикуючих психологів, батьків  з дітьми-</a:t>
            </a:r>
            <a:r>
              <a:rPr lang="uk-UA" dirty="0" err="1">
                <a:latin typeface="Times New Roman CYR"/>
                <a:ea typeface="Times New Roman"/>
                <a:cs typeface="Times New Roman"/>
              </a:rPr>
              <a:t>шестирічками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276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850">
              <a:srgbClr val="053264"/>
            </a:gs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420888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latin typeface="Franklin Gothic Medium" pitchFamily="34" charset="0"/>
              </a:rPr>
              <a:t>Дякую за увагу!</a:t>
            </a:r>
            <a:endParaRPr lang="ru-RU" sz="6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3461878" cy="4615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779912" cy="40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501364"/>
            <a:ext cx="4628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b="1" dirty="0" smtClean="0">
                <a:latin typeface="Gabriola" panose="04040605051002020D02" pitchFamily="82" charset="0"/>
              </a:rPr>
              <a:t>Актуальність роботи</a:t>
            </a:r>
            <a:endParaRPr lang="ru-RU" sz="4800" b="1" dirty="0"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28800"/>
            <a:ext cx="46085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Недостатня розробленість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проблематики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практичні запити освітнього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процесу для створення універсального пакету методик,за допомогою яких можна різнобічно вивчати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дітей-шестирічок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439871" cy="2576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74" y="4061367"/>
            <a:ext cx="377870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04664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sz="4400" dirty="0" smtClean="0">
                <a:latin typeface="Gabriola" panose="04040605051002020D02" pitchFamily="82" charset="0"/>
                <a:ea typeface="Times New Roman"/>
                <a:cs typeface="Times New Roman"/>
              </a:rPr>
              <a:t>Об</a:t>
            </a:r>
            <a:r>
              <a:rPr lang="en-US" sz="4400" dirty="0" smtClean="0">
                <a:latin typeface="Gabriola" panose="04040605051002020D02" pitchFamily="82" charset="0"/>
                <a:ea typeface="Times New Roman"/>
                <a:cs typeface="Times New Roman"/>
              </a:rPr>
              <a:t>’</a:t>
            </a:r>
            <a:r>
              <a:rPr lang="uk-UA" sz="4400" dirty="0" err="1" smtClean="0">
                <a:latin typeface="Gabriola" panose="04040605051002020D02" pitchFamily="82" charset="0"/>
                <a:ea typeface="Times New Roman"/>
                <a:cs typeface="Times New Roman"/>
              </a:rPr>
              <a:t>єктом</a:t>
            </a:r>
            <a:r>
              <a:rPr lang="uk-UA" sz="4400" dirty="0" smtClean="0">
                <a:latin typeface="Gabriola" panose="04040605051002020D02" pitchFamily="82" charset="0"/>
                <a:ea typeface="Times New Roman"/>
                <a:cs typeface="Times New Roman"/>
              </a:rPr>
              <a:t> </a:t>
            </a:r>
          </a:p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 CYR"/>
                <a:ea typeface="Times New Roman"/>
                <a:cs typeface="Times New Roman"/>
              </a:rPr>
              <a:t>дослідження 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є психологія дітей шестирічного віку.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8472" y="332656"/>
            <a:ext cx="44644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sz="4400" dirty="0" smtClean="0">
                <a:latin typeface="Gabriola" panose="04040605051002020D02" pitchFamily="82" charset="0"/>
                <a:ea typeface="Times New Roman"/>
                <a:cs typeface="Times New Roman"/>
              </a:rPr>
              <a:t>Предмет</a:t>
            </a:r>
          </a:p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 CYR"/>
                <a:ea typeface="Times New Roman"/>
                <a:cs typeface="Times New Roman"/>
              </a:rPr>
              <a:t>дослідження 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склали психологічні особливості </a:t>
            </a:r>
            <a:r>
              <a:rPr lang="uk-UA" dirty="0" err="1">
                <a:latin typeface="Times New Roman CYR"/>
                <a:ea typeface="Times New Roman"/>
                <a:cs typeface="Times New Roman"/>
              </a:rPr>
              <a:t>дітей-шестиліток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 та їхня психодіагностика.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24944"/>
            <a:ext cx="3600400" cy="3413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2924944"/>
            <a:ext cx="396044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03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888432" cy="3960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07522"/>
            <a:ext cx="4392488" cy="35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4355" y="116632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sz="5400" dirty="0" smtClean="0">
                <a:latin typeface="Gabriola" panose="04040605051002020D02" pitchFamily="82" charset="0"/>
                <a:ea typeface="Times New Roman"/>
                <a:cs typeface="Times New Roman"/>
              </a:rPr>
              <a:t>Мета</a:t>
            </a:r>
          </a:p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 CYR"/>
                <a:ea typeface="Times New Roman"/>
                <a:cs typeface="Times New Roman"/>
              </a:rPr>
              <a:t>наукової 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роботи полягала у розкритті специфічності </a:t>
            </a:r>
            <a:r>
              <a:rPr lang="uk-UA" dirty="0" smtClean="0">
                <a:latin typeface="Times New Roman CYR"/>
                <a:ea typeface="Times New Roman"/>
                <a:cs typeface="Times New Roman"/>
              </a:rPr>
              <a:t>  психічного 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розвитку дітей шестирічного віку та визначенні основних </a:t>
            </a:r>
            <a:r>
              <a:rPr lang="uk-UA" dirty="0" err="1">
                <a:latin typeface="Times New Roman CYR"/>
                <a:ea typeface="Times New Roman"/>
                <a:cs typeface="Times New Roman"/>
              </a:rPr>
              <a:t>психодіагностичних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  параметрів їхнього вивчення. 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702" y="2960214"/>
            <a:ext cx="453650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 hangingPunct="0">
              <a:lnSpc>
                <a:spcPct val="150000"/>
              </a:lnSpc>
              <a:spcAft>
                <a:spcPts val="0"/>
              </a:spcAft>
            </a:pPr>
            <a:r>
              <a:rPr lang="uk-UA" sz="4000" dirty="0" smtClean="0">
                <a:latin typeface="Gabriola" panose="04040605051002020D02" pitchFamily="82" charset="0"/>
                <a:ea typeface="Times New Roman"/>
                <a:cs typeface="Times New Roman"/>
              </a:rPr>
              <a:t>Гіпотеза дослідження</a:t>
            </a:r>
            <a:r>
              <a:rPr lang="uk-UA" dirty="0" smtClean="0">
                <a:latin typeface="Times New Roman CYR"/>
                <a:ea typeface="Times New Roman"/>
                <a:cs typeface="Times New Roman"/>
              </a:rPr>
              <a:t/>
            </a:r>
            <a:br>
              <a:rPr lang="uk-UA" dirty="0" smtClean="0">
                <a:latin typeface="Times New Roman CYR"/>
                <a:ea typeface="Times New Roman"/>
                <a:cs typeface="Times New Roman"/>
              </a:rPr>
            </a:br>
            <a:r>
              <a:rPr lang="uk-UA" dirty="0" smtClean="0">
                <a:latin typeface="Times New Roman CYR"/>
                <a:ea typeface="Times New Roman"/>
                <a:cs typeface="Times New Roman"/>
              </a:rPr>
              <a:t>Якщо 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вважати, що дітям шестирічного віку властиві особливі психологічні якості, властивості й показники, то можна стверджувати, що потрібна спеціальна </a:t>
            </a:r>
            <a:r>
              <a:rPr lang="uk-UA" dirty="0" err="1">
                <a:latin typeface="Times New Roman CYR"/>
                <a:ea typeface="Times New Roman"/>
                <a:cs typeface="Times New Roman"/>
              </a:rPr>
              <a:t>психодіагностична</a:t>
            </a:r>
            <a:r>
              <a:rPr lang="uk-UA" dirty="0">
                <a:latin typeface="Times New Roman CYR"/>
                <a:ea typeface="Times New Roman"/>
                <a:cs typeface="Times New Roman"/>
              </a:rPr>
              <a:t> система прийомів і методів для їхнього вивчення на дуже складному етапі онтогенезу.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3960440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457168"/>
            <a:ext cx="3744416" cy="32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1000">
              <a:schemeClr val="accent1"/>
            </a:gs>
            <a:gs pos="11000">
              <a:schemeClr val="bg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16632"/>
            <a:ext cx="6120680" cy="980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uk-UA" sz="4400" dirty="0" smtClean="0">
                <a:latin typeface="Gabriola" panose="04040605051002020D02" pitchFamily="82" charset="0"/>
                <a:ea typeface="Times New Roman"/>
                <a:cs typeface="Times New Roman"/>
              </a:rPr>
              <a:t>Завдання дослідження</a:t>
            </a:r>
            <a:r>
              <a:rPr lang="uk-UA" sz="4400" dirty="0">
                <a:latin typeface="Gabriola" panose="04040605051002020D02" pitchFamily="82" charset="0"/>
                <a:ea typeface="Times New Roman"/>
                <a:cs typeface="Times New Roman"/>
              </a:rPr>
              <a:t>:</a:t>
            </a:r>
            <a:endParaRPr lang="ru-RU" sz="4400" dirty="0">
              <a:effectLst/>
              <a:latin typeface="Gabriola" panose="04040605051002020D02" pitchFamily="82" charset="0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4464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hangingPunct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164590" algn="l"/>
              </a:tabLst>
            </a:pPr>
            <a:r>
              <a:rPr lang="uk-UA" dirty="0">
                <a:latin typeface="Times New Roman" pitchFamily="18" charset="0"/>
                <a:ea typeface="Times New Roman"/>
                <a:cs typeface="Times New Roman" pitchFamily="18" charset="0"/>
              </a:rPr>
              <a:t>Встановити  основні вікові й психологічні особливості дітей шестирічного віку й обґрунтувати потребу переходу  на початок їхнього шкільного навчання якраз із цього онтогенетичного етапу;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 hangingPunct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1164590" algn="l"/>
              </a:tabLst>
            </a:pPr>
            <a:r>
              <a:rPr lang="uk-UA" dirty="0">
                <a:latin typeface="Times New Roman" pitchFamily="18" charset="0"/>
                <a:ea typeface="Times New Roman"/>
                <a:cs typeface="Times New Roman" pitchFamily="18" charset="0"/>
              </a:rPr>
              <a:t>Дослідити особливості </a:t>
            </a:r>
            <a:r>
              <a:rPr lang="uk-UA" dirty="0" err="1">
                <a:latin typeface="Times New Roman" pitchFamily="18" charset="0"/>
                <a:ea typeface="Times New Roman"/>
                <a:cs typeface="Times New Roman" pitchFamily="18" charset="0"/>
              </a:rPr>
              <a:t>лонгітюдного</a:t>
            </a:r>
            <a:r>
              <a:rPr lang="uk-UA" dirty="0">
                <a:latin typeface="Times New Roman" pitchFamily="18" charset="0"/>
                <a:ea typeface="Times New Roman"/>
                <a:cs typeface="Times New Roman" pitchFamily="18" charset="0"/>
              </a:rPr>
              <a:t> методу як ключового у вивченні шестиліток;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 startAt="3"/>
            </a:pPr>
            <a:r>
              <a:rPr lang="ru-RU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Здійснити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аналіз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програми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психодіагностування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молодших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школярів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шестирічок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628800"/>
            <a:ext cx="374441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4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Gabriola" panose="04040605051002020D02" pitchFamily="82" charset="0"/>
              </a:rPr>
              <a:t>Психологічні особливості й об</a:t>
            </a:r>
            <a:r>
              <a:rPr lang="ru-RU" sz="3200" b="1" dirty="0">
                <a:latin typeface="Gabriola" panose="04040605051002020D02" pitchFamily="82" charset="0"/>
              </a:rPr>
              <a:t>’</a:t>
            </a:r>
            <a:r>
              <a:rPr lang="uk-UA" sz="3200" b="1" dirty="0" err="1">
                <a:latin typeface="Gabriola" panose="04040605051002020D02" pitchFamily="82" charset="0"/>
              </a:rPr>
              <a:t>єктивна</a:t>
            </a:r>
            <a:r>
              <a:rPr lang="uk-UA" sz="3200" b="1" dirty="0">
                <a:latin typeface="Gabriola" panose="04040605051002020D02" pitchFamily="82" charset="0"/>
              </a:rPr>
              <a:t>  зумовленість переходу на навчання дітей з шести  років</a:t>
            </a:r>
            <a:endParaRPr lang="ru-RU" sz="3200" b="1" dirty="0"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1737616"/>
            <a:ext cx="48965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Вступ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до школи у звичному розумінні являє собою своєрідний рубіж, за яким істотно змінюється життя дитини, зростають вимоги до її самостійності і відпо­відальності. Ігри та інші звичні для дошкільника види ді­яльності витісняються навчальними заняттями. Ці мірку­вання про особливості учнівського життя </a:t>
            </a:r>
            <a:r>
              <a:rPr lang="uk-UA" sz="1400" dirty="0" err="1">
                <a:latin typeface="Times New Roman" pitchFamily="18" charset="0"/>
                <a:cs typeface="Times New Roman" pitchFamily="18" charset="0"/>
              </a:rPr>
              <a:t>грунтуються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, як правило, на тих уявленнях, які склалися у дорослих на ос­нові досвіду власних шкільних років. Це породжує у свою чергу думку про те, що навчати шестирічних дітей перед­часно. Підставою для протилежного висновку є той факт, що «сьогоднішні діти стали розумнішими». Істина ж у дос­товірному знанні фізичних і психічних можливостей сучас­ної шестирічної дитини, тенденцій її розвитку і умов, що забезпечують успішне навчання та виховання.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58300"/>
            <a:ext cx="3672408" cy="50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1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</TotalTime>
  <Words>1311</Words>
  <Application>Microsoft Office PowerPoint</Application>
  <PresentationFormat>Экран (4:3)</PresentationFormat>
  <Paragraphs>77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Сектор</vt:lpstr>
      <vt:lpstr>Вікові особливості дітей шестирічного віку та їх діагностика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Fujitsu</dc:creator>
  <cp:lastModifiedBy>Fujitsu</cp:lastModifiedBy>
  <cp:revision>48</cp:revision>
  <dcterms:created xsi:type="dcterms:W3CDTF">2014-01-10T16:38:15Z</dcterms:created>
  <dcterms:modified xsi:type="dcterms:W3CDTF">2014-01-15T19:43:05Z</dcterms:modified>
</cp:coreProperties>
</file>