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9B4021-9C2D-4C95-BECC-70A95F1A25EE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65C91A-4FC1-4CF0-A719-B0A990729D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AE3BA4B-D990-4CF3-AC4A-7D47E701BA9E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EA583A2-FFC0-451B-BE1B-D1E4E318B5A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E3BA4B-D990-4CF3-AC4A-7D47E701BA9E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A583A2-FFC0-451B-BE1B-D1E4E318B5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AE3BA4B-D990-4CF3-AC4A-7D47E701BA9E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EA583A2-FFC0-451B-BE1B-D1E4E318B5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E3BA4B-D990-4CF3-AC4A-7D47E701BA9E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A583A2-FFC0-451B-BE1B-D1E4E318B5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AE3BA4B-D990-4CF3-AC4A-7D47E701BA9E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EA583A2-FFC0-451B-BE1B-D1E4E318B5A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E3BA4B-D990-4CF3-AC4A-7D47E701BA9E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A583A2-FFC0-451B-BE1B-D1E4E318B5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E3BA4B-D990-4CF3-AC4A-7D47E701BA9E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A583A2-FFC0-451B-BE1B-D1E4E318B5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E3BA4B-D990-4CF3-AC4A-7D47E701BA9E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A583A2-FFC0-451B-BE1B-D1E4E318B5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AE3BA4B-D990-4CF3-AC4A-7D47E701BA9E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A583A2-FFC0-451B-BE1B-D1E4E318B5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E3BA4B-D990-4CF3-AC4A-7D47E701BA9E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A583A2-FFC0-451B-BE1B-D1E4E318B5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E3BA4B-D990-4CF3-AC4A-7D47E701BA9E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A583A2-FFC0-451B-BE1B-D1E4E318B5A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AE3BA4B-D990-4CF3-AC4A-7D47E701BA9E}" type="datetimeFigureOut">
              <a:rPr lang="ru-RU" smtClean="0"/>
              <a:t>22.04.2014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EA583A2-FFC0-451B-BE1B-D1E4E318B5A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736725"/>
          </a:xfrm>
        </p:spPr>
        <p:txBody>
          <a:bodyPr/>
          <a:lstStyle/>
          <a:p>
            <a:r>
              <a:rPr lang="uk-UA" sz="7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nstantia" pitchFamily="18" charset="0"/>
              </a:rPr>
              <a:t>Сімейне право</a:t>
            </a:r>
            <a:endParaRPr lang="ru-RU" sz="72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5301208"/>
            <a:ext cx="6400800" cy="1556792"/>
          </a:xfrm>
        </p:spPr>
        <p:txBody>
          <a:bodyPr/>
          <a:lstStyle/>
          <a:p>
            <a:pPr algn="r"/>
            <a:r>
              <a:rPr lang="uk-UA" sz="2400" b="1" i="1" dirty="0" smtClean="0">
                <a:latin typeface="Constantia" pitchFamily="18" charset="0"/>
              </a:rPr>
              <a:t>Виконала:</a:t>
            </a:r>
          </a:p>
          <a:p>
            <a:pPr algn="r"/>
            <a:r>
              <a:rPr lang="uk-UA" sz="2400" b="1" i="1" dirty="0" smtClean="0">
                <a:latin typeface="Constantia" pitchFamily="18" charset="0"/>
              </a:rPr>
              <a:t>Учениця 10 класу</a:t>
            </a:r>
          </a:p>
          <a:p>
            <a:pPr algn="r"/>
            <a:r>
              <a:rPr lang="uk-UA" sz="2400" b="1" i="1" dirty="0" smtClean="0">
                <a:latin typeface="Constantia" pitchFamily="18" charset="0"/>
              </a:rPr>
              <a:t>Дика Ірина</a:t>
            </a:r>
            <a:endParaRPr lang="ru-RU" sz="2400" b="1" i="1" dirty="0">
              <a:latin typeface="Constant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172400" cy="6858000"/>
          </a:xfrm>
        </p:spPr>
        <p:txBody>
          <a:bodyPr/>
          <a:lstStyle/>
          <a:p>
            <a:pPr>
              <a:buNone/>
            </a:pP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  При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цьому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усі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інші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родичі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(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двоюрідні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брати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та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сестри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,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тітки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, дядьки,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племінники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,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племінниці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та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ін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.) не е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учасниками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сімейних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правовідносин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за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винятками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,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встановленими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законами.</a:t>
            </a:r>
          </a:p>
          <a:p>
            <a:pPr>
              <a:buNone/>
            </a:pP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  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23728" y="2204864"/>
            <a:ext cx="4680520" cy="144016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800" b="1" i="1" dirty="0" err="1" smtClean="0">
                <a:solidFill>
                  <a:srgbClr val="002060"/>
                </a:solidFill>
                <a:latin typeface="Constantia" pitchFamily="18" charset="0"/>
              </a:rPr>
              <a:t>Об'єктами</a:t>
            </a:r>
            <a:r>
              <a:rPr lang="ru-RU" sz="2800" b="1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Constantia" pitchFamily="18" charset="0"/>
              </a:rPr>
              <a:t>сімейних</a:t>
            </a:r>
            <a:r>
              <a:rPr lang="ru-RU" sz="2800" b="1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Constantia" pitchFamily="18" charset="0"/>
              </a:rPr>
              <a:t>правовідносин</a:t>
            </a:r>
            <a:r>
              <a:rPr lang="ru-RU" sz="2800" b="1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Constantia" pitchFamily="18" charset="0"/>
              </a:rPr>
              <a:t>можуть</a:t>
            </a:r>
            <a:r>
              <a:rPr lang="ru-RU" sz="2800" b="1" i="1" dirty="0" smtClean="0">
                <a:solidFill>
                  <a:srgbClr val="002060"/>
                </a:solidFill>
                <a:latin typeface="Constantia" pitchFamily="18" charset="0"/>
              </a:rPr>
              <a:t> бути: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971600" y="3645024"/>
            <a:ext cx="1584176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6372200" y="3645024"/>
            <a:ext cx="1368152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971600" y="3645024"/>
            <a:ext cx="0" cy="936104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355976" y="3645024"/>
            <a:ext cx="0" cy="864096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7740352" y="3645024"/>
            <a:ext cx="0" cy="936104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Скругленный прямоугольник 16"/>
          <p:cNvSpPr/>
          <p:nvPr/>
        </p:nvSpPr>
        <p:spPr>
          <a:xfrm>
            <a:off x="179512" y="4509120"/>
            <a:ext cx="2232248" cy="115212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3200" b="1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Constantia" pitchFamily="18" charset="0"/>
              </a:rPr>
              <a:t>майнові</a:t>
            </a:r>
            <a:r>
              <a:rPr lang="ru-RU" sz="2800" b="1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Constantia" pitchFamily="18" charset="0"/>
              </a:rPr>
              <a:t>речі</a:t>
            </a:r>
            <a:endParaRPr lang="ru-RU" sz="2400" b="1" i="1" dirty="0" smtClean="0">
              <a:solidFill>
                <a:srgbClr val="002060"/>
              </a:solidFill>
              <a:latin typeface="Constantia" pitchFamily="18" charset="0"/>
            </a:endParaRPr>
          </a:p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   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275856" y="4509120"/>
            <a:ext cx="2304256" cy="115212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400" b="1" i="1" dirty="0" err="1" smtClean="0">
                <a:solidFill>
                  <a:srgbClr val="002060"/>
                </a:solidFill>
                <a:latin typeface="Constantia" pitchFamily="18" charset="0"/>
              </a:rPr>
              <a:t>особисті</a:t>
            </a:r>
            <a:r>
              <a:rPr lang="ru-RU" sz="2400" b="1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Constantia" pitchFamily="18" charset="0"/>
              </a:rPr>
              <a:t>немайнові</a:t>
            </a:r>
            <a:r>
              <a:rPr lang="ru-RU" sz="2400" b="1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Constantia" pitchFamily="18" charset="0"/>
              </a:rPr>
              <a:t>речі</a:t>
            </a:r>
            <a:r>
              <a:rPr lang="ru-RU" sz="2400" b="1" i="1" dirty="0" smtClean="0">
                <a:solidFill>
                  <a:srgbClr val="002060"/>
                </a:solidFill>
                <a:latin typeface="Constantia" pitchFamily="18" charset="0"/>
              </a:rPr>
              <a:t>;</a:t>
            </a:r>
          </a:p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   </a:t>
            </a:r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372200" y="4509120"/>
            <a:ext cx="2160240" cy="12241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err="1" smtClean="0">
                <a:solidFill>
                  <a:srgbClr val="002060"/>
                </a:solidFill>
                <a:latin typeface="Constantia" pitchFamily="18" charset="0"/>
              </a:rPr>
              <a:t>дії</a:t>
            </a:r>
            <a:r>
              <a:rPr lang="ru-RU" sz="2400" b="1" i="1" dirty="0" smtClean="0">
                <a:solidFill>
                  <a:srgbClr val="002060"/>
                </a:solidFill>
                <a:latin typeface="Constantia" pitchFamily="18" charset="0"/>
              </a:rPr>
              <a:t>, у тому </a:t>
            </a:r>
            <a:r>
              <a:rPr lang="ru-RU" sz="2400" b="1" i="1" dirty="0" err="1" smtClean="0">
                <a:solidFill>
                  <a:srgbClr val="002060"/>
                </a:solidFill>
                <a:latin typeface="Constantia" pitchFamily="18" charset="0"/>
              </a:rPr>
              <a:t>числі</a:t>
            </a:r>
            <a:r>
              <a:rPr lang="ru-RU" sz="2400" b="1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Constantia" pitchFamily="18" charset="0"/>
              </a:rPr>
              <a:t>послуги</a:t>
            </a:r>
            <a:r>
              <a:rPr lang="ru-RU" sz="2400" b="1" i="1" dirty="0" smtClean="0">
                <a:solidFill>
                  <a:srgbClr val="002060"/>
                </a:solidFill>
                <a:latin typeface="Constantia" pitchFamily="18" charset="0"/>
              </a:rPr>
              <a:t>.</a:t>
            </a:r>
            <a:endParaRPr lang="ru-RU" sz="24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04664"/>
            <a:ext cx="7516688" cy="4655280"/>
          </a:xfrm>
        </p:spPr>
        <p:txBody>
          <a:bodyPr/>
          <a:lstStyle/>
          <a:p>
            <a:pPr>
              <a:buNone/>
            </a:pPr>
            <a:r>
              <a:rPr lang="ru-RU" sz="2800" i="1" dirty="0" smtClean="0">
                <a:solidFill>
                  <a:srgbClr val="000000"/>
                </a:solidFill>
                <a:latin typeface="Constantia" pitchFamily="18" charset="0"/>
              </a:rPr>
              <a:t>  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Шлюбно-сімейне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право —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сукупність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правових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норм,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які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регулюють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особисті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й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пов'язані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з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ними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майнові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відносини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громадян,що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виникають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із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шлюбу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й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належності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до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сім'ї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 t="10899"/>
          <a:stretch>
            <a:fillRect/>
          </a:stretch>
        </p:blipFill>
        <p:spPr bwMode="auto">
          <a:xfrm>
            <a:off x="3203848" y="2708920"/>
            <a:ext cx="4716462" cy="3696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7239000" cy="980728"/>
          </a:xfrm>
        </p:spPr>
        <p:txBody>
          <a:bodyPr>
            <a:normAutofit/>
          </a:bodyPr>
          <a:lstStyle/>
          <a:p>
            <a:r>
              <a:rPr lang="uk-UA" sz="4400" i="1" dirty="0" smtClean="0">
                <a:latin typeface="Constantia" pitchFamily="18" charset="0"/>
              </a:rPr>
              <a:t>Шлюб – це…</a:t>
            </a:r>
            <a:endParaRPr lang="ru-RU" sz="4400" i="1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7696200" cy="4267856"/>
          </a:xfrm>
        </p:spPr>
        <p:txBody>
          <a:bodyPr/>
          <a:lstStyle/>
          <a:p>
            <a:pPr>
              <a:buNone/>
            </a:pP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 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Сімейний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союз одного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чоловіка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й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однієї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жінки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(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моногамний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),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або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полігамний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,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який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має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два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види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: союз одного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чоловіка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і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двох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або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декількох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жінок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(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полігінний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),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однієї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жінки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і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двох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чи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декількох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чоловіків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(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поліандричний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),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закріплений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законом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або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культурними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традиціями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7" name="Рисунок 6" descr="obruchalnoe_kol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4" y="3807042"/>
            <a:ext cx="4067944" cy="3050958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272808" cy="1412776"/>
          </a:xfrm>
        </p:spPr>
        <p:txBody>
          <a:bodyPr>
            <a:noAutofit/>
          </a:bodyPr>
          <a:lstStyle/>
          <a:p>
            <a:pPr algn="ctr"/>
            <a:r>
              <a:rPr lang="uk-UA" sz="4000" i="1" dirty="0" smtClean="0">
                <a:latin typeface="Constantia" pitchFamily="18" charset="0"/>
              </a:rPr>
              <a:t>Умови укладення шлюбу</a:t>
            </a:r>
            <a:endParaRPr lang="ru-RU" sz="4000" i="1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None/>
            </a:pPr>
            <a:r>
              <a:rPr lang="ru-RU" sz="2400" b="1" i="1" dirty="0" smtClean="0">
                <a:solidFill>
                  <a:srgbClr val="002060"/>
                </a:solidFill>
                <a:latin typeface="Constantia" pitchFamily="18" charset="0"/>
              </a:rPr>
              <a:t>1. </a:t>
            </a:r>
            <a:r>
              <a:rPr lang="ru-RU" sz="2400" b="1" i="1" dirty="0" err="1" smtClean="0">
                <a:solidFill>
                  <a:srgbClr val="002060"/>
                </a:solidFill>
                <a:latin typeface="Constantia" pitchFamily="18" charset="0"/>
              </a:rPr>
              <a:t>Взаємне</a:t>
            </a:r>
            <a:r>
              <a:rPr lang="ru-RU" sz="2400" b="1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Constantia" pitchFamily="18" charset="0"/>
              </a:rPr>
              <a:t>добровільну</a:t>
            </a:r>
            <a:r>
              <a:rPr lang="ru-RU" sz="2400" b="1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Constantia" pitchFamily="18" charset="0"/>
              </a:rPr>
              <a:t>згоду</a:t>
            </a:r>
            <a:r>
              <a:rPr lang="ru-RU" sz="2400" b="1" i="1" dirty="0" smtClean="0">
                <a:solidFill>
                  <a:srgbClr val="002060"/>
                </a:solidFill>
                <a:latin typeface="Constantia" pitchFamily="18" charset="0"/>
              </a:rPr>
              <a:t>.</a:t>
            </a:r>
          </a:p>
          <a:p>
            <a:pPr marL="342900" indent="-342900">
              <a:buNone/>
            </a:pPr>
            <a:r>
              <a:rPr lang="ru-RU" sz="2400" b="1" i="1" dirty="0" smtClean="0">
                <a:solidFill>
                  <a:srgbClr val="002060"/>
                </a:solidFill>
                <a:latin typeface="Constantia" pitchFamily="18" charset="0"/>
              </a:rPr>
              <a:t>2</a:t>
            </a:r>
            <a:r>
              <a:rPr lang="ru-RU" sz="2400" b="1" i="1" dirty="0" smtClean="0">
                <a:solidFill>
                  <a:srgbClr val="002060"/>
                </a:solidFill>
                <a:latin typeface="Constantia" pitchFamily="18" charset="0"/>
              </a:rPr>
              <a:t>. </a:t>
            </a:r>
            <a:r>
              <a:rPr lang="ru-RU" sz="2400" b="1" i="1" dirty="0" err="1" smtClean="0">
                <a:solidFill>
                  <a:srgbClr val="002060"/>
                </a:solidFill>
                <a:latin typeface="Constantia" pitchFamily="18" charset="0"/>
              </a:rPr>
              <a:t>Шлюбний</a:t>
            </a:r>
            <a:r>
              <a:rPr lang="ru-RU" sz="2400" b="1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Constantia" pitchFamily="18" charset="0"/>
              </a:rPr>
              <a:t>вік</a:t>
            </a:r>
            <a:r>
              <a:rPr lang="ru-RU" sz="2400" b="1" i="1" dirty="0" smtClean="0">
                <a:solidFill>
                  <a:srgbClr val="002060"/>
                </a:solidFill>
                <a:latin typeface="Constantia" pitchFamily="18" charset="0"/>
              </a:rPr>
              <a:t>.</a:t>
            </a:r>
          </a:p>
          <a:p>
            <a:pPr marL="342900" indent="-342900">
              <a:buNone/>
            </a:pPr>
            <a:r>
              <a:rPr lang="ru-RU" sz="2400" b="1" i="1" dirty="0" smtClean="0">
                <a:solidFill>
                  <a:srgbClr val="002060"/>
                </a:solidFill>
                <a:latin typeface="Constantia" pitchFamily="18" charset="0"/>
              </a:rPr>
              <a:t>3. </a:t>
            </a:r>
            <a:r>
              <a:rPr lang="ru-RU" sz="2400" b="1" i="1" dirty="0" err="1" smtClean="0">
                <a:solidFill>
                  <a:srgbClr val="002060"/>
                </a:solidFill>
                <a:latin typeface="Constantia" pitchFamily="18" charset="0"/>
              </a:rPr>
              <a:t>Сторони</a:t>
            </a:r>
            <a:r>
              <a:rPr lang="ru-RU" sz="2400" b="1" i="1" dirty="0" smtClean="0">
                <a:solidFill>
                  <a:srgbClr val="002060"/>
                </a:solidFill>
                <a:latin typeface="Constantia" pitchFamily="18" charset="0"/>
              </a:rPr>
              <a:t> не </a:t>
            </a:r>
            <a:r>
              <a:rPr lang="ru-RU" sz="2400" b="1" i="1" dirty="0" err="1" smtClean="0">
                <a:solidFill>
                  <a:srgbClr val="002060"/>
                </a:solidFill>
                <a:latin typeface="Constantia" pitchFamily="18" charset="0"/>
              </a:rPr>
              <a:t>перебувають</a:t>
            </a:r>
            <a:r>
              <a:rPr lang="ru-RU" sz="2400" b="1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</a:p>
          <a:p>
            <a:pPr marL="342900" indent="-342900">
              <a:buNone/>
            </a:pPr>
            <a:r>
              <a:rPr lang="ru-RU" sz="2400" b="1" i="1" dirty="0" smtClean="0">
                <a:solidFill>
                  <a:srgbClr val="002060"/>
                </a:solidFill>
                <a:latin typeface="Constantia" pitchFamily="18" charset="0"/>
              </a:rPr>
              <a:t>в </a:t>
            </a:r>
            <a:r>
              <a:rPr lang="ru-RU" sz="2400" b="1" i="1" dirty="0" err="1" smtClean="0">
                <a:solidFill>
                  <a:srgbClr val="002060"/>
                </a:solidFill>
                <a:latin typeface="Constantia" pitchFamily="18" charset="0"/>
              </a:rPr>
              <a:t>іншому</a:t>
            </a:r>
            <a:r>
              <a:rPr lang="ru-RU" sz="2400" b="1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Constantia" pitchFamily="18" charset="0"/>
              </a:rPr>
              <a:t>шлюбі</a:t>
            </a:r>
            <a:r>
              <a:rPr lang="ru-RU" sz="2400" b="1" i="1" dirty="0" smtClean="0">
                <a:solidFill>
                  <a:srgbClr val="002060"/>
                </a:solidFill>
                <a:latin typeface="Constantia" pitchFamily="18" charset="0"/>
              </a:rPr>
              <a:t>(</a:t>
            </a:r>
            <a:r>
              <a:rPr lang="ru-RU" sz="2400" b="1" i="1" dirty="0" err="1" smtClean="0">
                <a:solidFill>
                  <a:srgbClr val="002060"/>
                </a:solidFill>
                <a:latin typeface="Constantia" pitchFamily="18" charset="0"/>
              </a:rPr>
              <a:t>моногамія</a:t>
            </a:r>
            <a:r>
              <a:rPr lang="ru-RU" sz="2400" b="1" i="1" dirty="0" smtClean="0">
                <a:solidFill>
                  <a:srgbClr val="002060"/>
                </a:solidFill>
                <a:latin typeface="Constantia" pitchFamily="18" charset="0"/>
              </a:rPr>
              <a:t>).</a:t>
            </a:r>
          </a:p>
          <a:p>
            <a:pPr marL="342900" indent="-342900">
              <a:buNone/>
            </a:pPr>
            <a:r>
              <a:rPr lang="ru-RU" sz="2400" b="1" i="1" dirty="0" smtClean="0">
                <a:solidFill>
                  <a:srgbClr val="002060"/>
                </a:solidFill>
                <a:latin typeface="Constantia" pitchFamily="18" charset="0"/>
              </a:rPr>
              <a:t>4</a:t>
            </a:r>
            <a:r>
              <a:rPr lang="ru-RU" sz="2400" b="1" i="1" dirty="0" smtClean="0">
                <a:solidFill>
                  <a:srgbClr val="002060"/>
                </a:solidFill>
                <a:latin typeface="Constantia" pitchFamily="18" charset="0"/>
              </a:rPr>
              <a:t>. </a:t>
            </a:r>
            <a:r>
              <a:rPr lang="ru-RU" sz="2400" b="1" i="1" dirty="0" err="1" smtClean="0">
                <a:solidFill>
                  <a:srgbClr val="002060"/>
                </a:solidFill>
                <a:latin typeface="Constantia" pitchFamily="18" charset="0"/>
              </a:rPr>
              <a:t>Сторони</a:t>
            </a:r>
            <a:r>
              <a:rPr lang="ru-RU" sz="2400" b="1" i="1" dirty="0" smtClean="0">
                <a:solidFill>
                  <a:srgbClr val="002060"/>
                </a:solidFill>
                <a:latin typeface="Constantia" pitchFamily="18" charset="0"/>
              </a:rPr>
              <a:t> не </a:t>
            </a:r>
            <a:r>
              <a:rPr lang="ru-RU" sz="2400" b="1" i="1" dirty="0" err="1" smtClean="0">
                <a:solidFill>
                  <a:srgbClr val="002060"/>
                </a:solidFill>
                <a:latin typeface="Constantia" pitchFamily="18" charset="0"/>
              </a:rPr>
              <a:t>є</a:t>
            </a:r>
            <a:r>
              <a:rPr lang="ru-RU" sz="2400" b="1" i="1" dirty="0" smtClean="0">
                <a:solidFill>
                  <a:srgbClr val="002060"/>
                </a:solidFill>
                <a:latin typeface="Constantia" pitchFamily="18" charset="0"/>
              </a:rPr>
              <a:t> родичами.</a:t>
            </a:r>
          </a:p>
          <a:p>
            <a:pPr marL="342900" indent="-342900">
              <a:buNone/>
            </a:pPr>
            <a:r>
              <a:rPr lang="ru-RU" sz="2400" b="1" i="1" dirty="0" smtClean="0">
                <a:solidFill>
                  <a:srgbClr val="002060"/>
                </a:solidFill>
                <a:latin typeface="Constantia" pitchFamily="18" charset="0"/>
              </a:rPr>
              <a:t>5</a:t>
            </a:r>
            <a:r>
              <a:rPr lang="ru-RU" sz="2400" b="1" i="1" dirty="0" smtClean="0">
                <a:solidFill>
                  <a:srgbClr val="002060"/>
                </a:solidFill>
                <a:latin typeface="Constantia" pitchFamily="18" charset="0"/>
              </a:rPr>
              <a:t>. </a:t>
            </a:r>
            <a:r>
              <a:rPr lang="ru-RU" sz="2400" b="1" i="1" dirty="0" err="1" smtClean="0">
                <a:solidFill>
                  <a:srgbClr val="002060"/>
                </a:solidFill>
                <a:latin typeface="Constantia" pitchFamily="18" charset="0"/>
              </a:rPr>
              <a:t>Сторони</a:t>
            </a:r>
            <a:r>
              <a:rPr lang="ru-RU" sz="2400" b="1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Constantia" pitchFamily="18" charset="0"/>
              </a:rPr>
              <a:t>дієздатні</a:t>
            </a:r>
            <a:r>
              <a:rPr lang="ru-RU" sz="2400" b="1" i="1" dirty="0" smtClean="0">
                <a:solidFill>
                  <a:srgbClr val="002060"/>
                </a:solidFill>
                <a:latin typeface="Constantia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212976"/>
            <a:ext cx="3132137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239000" cy="980728"/>
          </a:xfrm>
        </p:spPr>
        <p:txBody>
          <a:bodyPr>
            <a:normAutofit/>
          </a:bodyPr>
          <a:lstStyle/>
          <a:p>
            <a:pPr algn="ctr"/>
            <a:r>
              <a:rPr lang="uk-UA" sz="4400" i="1" dirty="0" smtClean="0">
                <a:latin typeface="Constantia" pitchFamily="18" charset="0"/>
              </a:rPr>
              <a:t>Шлюб не можливий:</a:t>
            </a:r>
            <a:endParaRPr lang="ru-RU" sz="4400" i="1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7696200" cy="547260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  <a:defRPr/>
            </a:pP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   1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.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між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особами,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з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яких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хоча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б одна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перебуває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в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іншому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шлюбі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;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між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родичами по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прямій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висхідній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низхідній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лінії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;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   2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.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між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повнорідними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неповнорідними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братами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 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сестрами;                   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   3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.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між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усиновителями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усиновленими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;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   4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.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між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особами,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з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яких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принаймні,одну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визнано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  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судомнедієздатною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endParaRPr lang="ru-RU" i="1" dirty="0" smtClean="0">
              <a:solidFill>
                <a:srgbClr val="00206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nstantia" pitchFamily="18" charset="0"/>
            </a:endParaRPr>
          </a:p>
          <a:p>
            <a:pPr>
              <a:lnSpc>
                <a:spcPct val="80000"/>
              </a:lnSpc>
              <a:buNone/>
              <a:defRPr/>
            </a:pP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внаслідок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душевної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хвороби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чи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недоумства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1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4221088"/>
            <a:ext cx="3313113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100392" cy="1484784"/>
          </a:xfrm>
        </p:spPr>
        <p:txBody>
          <a:bodyPr>
            <a:normAutofit/>
          </a:bodyPr>
          <a:lstStyle/>
          <a:p>
            <a:pPr algn="ctr"/>
            <a:r>
              <a:rPr lang="uk-UA" sz="4400" i="1" dirty="0" smtClean="0">
                <a:latin typeface="Constantia" pitchFamily="18" charset="0"/>
              </a:rPr>
              <a:t>Права і </a:t>
            </a:r>
            <a:r>
              <a:rPr lang="uk-UA" sz="4400" i="1" dirty="0" err="1" smtClean="0">
                <a:latin typeface="Constantia" pitchFamily="18" charset="0"/>
              </a:rPr>
              <a:t>обов</a:t>
            </a:r>
            <a:r>
              <a:rPr lang="en-US" sz="4400" i="1" dirty="0" smtClean="0">
                <a:latin typeface="Constantia" pitchFamily="18" charset="0"/>
              </a:rPr>
              <a:t>’</a:t>
            </a:r>
            <a:r>
              <a:rPr lang="uk-UA" sz="4400" i="1" dirty="0" err="1" smtClean="0">
                <a:latin typeface="Constantia" pitchFamily="18" charset="0"/>
              </a:rPr>
              <a:t>язки</a:t>
            </a:r>
            <a:r>
              <a:rPr lang="uk-UA" sz="4400" i="1" dirty="0" smtClean="0">
                <a:latin typeface="Constantia" pitchFamily="18" charset="0"/>
              </a:rPr>
              <a:t> подружжя:</a:t>
            </a:r>
            <a:endParaRPr lang="ru-RU" sz="4400" i="1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sz="28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особисті</a:t>
            </a:r>
            <a:endParaRPr lang="ru-RU" sz="2800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nstantia" pitchFamily="18" charset="0"/>
            </a:endParaRPr>
          </a:p>
          <a:p>
            <a:pPr>
              <a:defRPr/>
            </a:pPr>
            <a:r>
              <a:rPr lang="ru-RU" sz="28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майнові</a:t>
            </a:r>
            <a:endParaRPr lang="ru-RU" sz="2800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nstantia" pitchFamily="18" charset="0"/>
            </a:endParaRPr>
          </a:p>
          <a:p>
            <a:endParaRPr lang="ru-RU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3068638"/>
            <a:ext cx="3888556" cy="2602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12794943.jpg"/>
          <p:cNvPicPr>
            <a:picLocks noChangeAspect="1"/>
          </p:cNvPicPr>
          <p:nvPr/>
        </p:nvPicPr>
        <p:blipFill>
          <a:blip r:embed="rId3" cstate="print"/>
          <a:srcRect r="-202" b="8582"/>
          <a:stretch>
            <a:fillRect/>
          </a:stretch>
        </p:blipFill>
        <p:spPr>
          <a:xfrm>
            <a:off x="4427984" y="1628800"/>
            <a:ext cx="3384376" cy="4608512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239000" cy="1143000"/>
          </a:xfrm>
        </p:spPr>
        <p:txBody>
          <a:bodyPr>
            <a:normAutofit/>
          </a:bodyPr>
          <a:lstStyle/>
          <a:p>
            <a:pPr algn="ctr"/>
            <a:r>
              <a:rPr lang="uk-UA" sz="4400" i="1" dirty="0" smtClean="0">
                <a:latin typeface="Constantia" pitchFamily="18" charset="0"/>
              </a:rPr>
              <a:t>Особисті Права</a:t>
            </a:r>
            <a:endParaRPr lang="ru-RU" sz="4400" i="1" dirty="0">
              <a:latin typeface="Constantia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699792" y="1700808"/>
            <a:ext cx="3312368" cy="144016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i="1" dirty="0" smtClean="0">
                <a:solidFill>
                  <a:srgbClr val="002060"/>
                </a:solidFill>
                <a:latin typeface="Constantia" pitchFamily="18" charset="0"/>
              </a:rPr>
              <a:t>Вибір</a:t>
            </a:r>
            <a:endParaRPr lang="ru-RU" sz="4400" b="1" i="1" dirty="0">
              <a:solidFill>
                <a:srgbClr val="002060"/>
              </a:solidFill>
              <a:latin typeface="Constantia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9512" y="3717032"/>
            <a:ext cx="2448272" cy="13681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i="1" dirty="0" smtClean="0">
                <a:solidFill>
                  <a:srgbClr val="002060"/>
                </a:solidFill>
                <a:latin typeface="Constantia" pitchFamily="18" charset="0"/>
              </a:rPr>
              <a:t>Прізвища</a:t>
            </a:r>
            <a:endParaRPr lang="ru-RU" sz="3200" b="1" i="1" dirty="0">
              <a:solidFill>
                <a:srgbClr val="002060"/>
              </a:solidFill>
              <a:latin typeface="Constantia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915816" y="3717032"/>
            <a:ext cx="2520280" cy="13681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i="1" dirty="0" smtClean="0">
                <a:solidFill>
                  <a:srgbClr val="002060"/>
                </a:solidFill>
                <a:latin typeface="Constantia" pitchFamily="18" charset="0"/>
              </a:rPr>
              <a:t>Занять, професії</a:t>
            </a:r>
            <a:endParaRPr lang="ru-RU" sz="3200" b="1" i="1" dirty="0">
              <a:solidFill>
                <a:srgbClr val="002060"/>
              </a:solidFill>
              <a:latin typeface="Constantia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652120" y="3717032"/>
            <a:ext cx="2952328" cy="13681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i="1" dirty="0" smtClean="0">
                <a:solidFill>
                  <a:srgbClr val="002060"/>
                </a:solidFill>
                <a:latin typeface="Constantia" pitchFamily="18" charset="0"/>
              </a:rPr>
              <a:t>Місця проживання</a:t>
            </a:r>
            <a:endParaRPr lang="ru-RU" sz="3200" b="1" i="1" dirty="0">
              <a:solidFill>
                <a:srgbClr val="002060"/>
              </a:solidFill>
              <a:latin typeface="Constantia" pitchFamily="18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H="1">
            <a:off x="1763688" y="3068960"/>
            <a:ext cx="1008112" cy="648072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5940152" y="3068960"/>
            <a:ext cx="864096" cy="648072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3995936" y="3140968"/>
            <a:ext cx="0" cy="576064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239000" cy="1143000"/>
          </a:xfrm>
        </p:spPr>
        <p:txBody>
          <a:bodyPr>
            <a:normAutofit/>
          </a:bodyPr>
          <a:lstStyle/>
          <a:p>
            <a:pPr algn="ctr"/>
            <a:r>
              <a:rPr lang="uk-UA" sz="4400" i="1" dirty="0" smtClean="0">
                <a:latin typeface="Constantia" pitchFamily="18" charset="0"/>
              </a:rPr>
              <a:t>Майнові права</a:t>
            </a:r>
            <a:endParaRPr lang="ru-RU" sz="4400" i="1" dirty="0">
              <a:latin typeface="Constantia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339752" y="1844824"/>
            <a:ext cx="3528392" cy="144016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i="1" dirty="0" smtClean="0">
                <a:solidFill>
                  <a:srgbClr val="002060"/>
                </a:solidFill>
                <a:latin typeface="Constantia" pitchFamily="18" charset="0"/>
              </a:rPr>
              <a:t>Майно</a:t>
            </a:r>
            <a:endParaRPr lang="ru-RU" sz="4400" b="1" i="1" dirty="0">
              <a:solidFill>
                <a:srgbClr val="002060"/>
              </a:solidFill>
              <a:latin typeface="Constantia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0" y="3645024"/>
            <a:ext cx="2304256" cy="12241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i="1" dirty="0" smtClean="0">
                <a:solidFill>
                  <a:srgbClr val="002060"/>
                </a:solidFill>
                <a:latin typeface="Constantia" pitchFamily="18" charset="0"/>
              </a:rPr>
              <a:t>Дошлюбне</a:t>
            </a:r>
            <a:endParaRPr lang="ru-RU" sz="2800" b="1" i="1" dirty="0">
              <a:solidFill>
                <a:srgbClr val="002060"/>
              </a:solidFill>
              <a:latin typeface="Constantia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987824" y="3645024"/>
            <a:ext cx="2232248" cy="115212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i="1" dirty="0" smtClean="0">
                <a:solidFill>
                  <a:srgbClr val="002060"/>
                </a:solidFill>
                <a:latin typeface="Constantia" pitchFamily="18" charset="0"/>
              </a:rPr>
              <a:t>Отримане в дар</a:t>
            </a:r>
            <a:endParaRPr lang="ru-RU" sz="2800" b="1" i="1" dirty="0">
              <a:solidFill>
                <a:srgbClr val="002060"/>
              </a:solidFill>
              <a:latin typeface="Constantia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652120" y="3573016"/>
            <a:ext cx="2304256" cy="115212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i="1" dirty="0" smtClean="0">
                <a:solidFill>
                  <a:srgbClr val="002060"/>
                </a:solidFill>
                <a:latin typeface="Constantia" pitchFamily="18" charset="0"/>
              </a:rPr>
              <a:t>Нажите в шлюбі</a:t>
            </a:r>
            <a:endParaRPr lang="ru-RU" sz="2800" b="1" i="1" dirty="0">
              <a:solidFill>
                <a:srgbClr val="002060"/>
              </a:solidFill>
              <a:latin typeface="Constantia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H="1">
            <a:off x="1835696" y="3140968"/>
            <a:ext cx="576064" cy="504056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796136" y="3212976"/>
            <a:ext cx="504056" cy="36004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923928" y="3284984"/>
            <a:ext cx="0" cy="36004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7239000" cy="1143000"/>
          </a:xfrm>
        </p:spPr>
        <p:txBody>
          <a:bodyPr>
            <a:normAutofit/>
          </a:bodyPr>
          <a:lstStyle/>
          <a:p>
            <a:pPr algn="ctr"/>
            <a:r>
              <a:rPr lang="uk-UA" sz="6000" i="1" dirty="0" smtClean="0">
                <a:latin typeface="Constantia" pitchFamily="18" charset="0"/>
              </a:rPr>
              <a:t>Дякую за увагу!</a:t>
            </a:r>
            <a:endParaRPr lang="ru-RU" sz="6000" i="1" dirty="0">
              <a:latin typeface="Constant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3968" y="0"/>
            <a:ext cx="3888432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>
                <a:solidFill>
                  <a:schemeClr val="accent4">
                    <a:lumMod val="10000"/>
                  </a:schemeClr>
                </a:solidFill>
                <a:latin typeface="Constantia" pitchFamily="18" charset="0"/>
              </a:rPr>
              <a:t>  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Сімейне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право -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це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одне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з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цивільних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прав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людини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.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пов'язане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з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подружніми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відносинами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і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дітьми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.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Регулювання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таких прав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людини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відбувається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відповідно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до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Сімейного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кодексу. </a:t>
            </a:r>
            <a:endParaRPr lang="ru-RU" sz="2800" i="1" dirty="0">
              <a:solidFill>
                <a:srgbClr val="002060"/>
              </a:solidFill>
              <a:latin typeface="Constantia" pitchFamily="18" charset="0"/>
            </a:endParaRPr>
          </a:p>
        </p:txBody>
      </p:sp>
      <p:pic>
        <p:nvPicPr>
          <p:cNvPr id="4" name="Рисунок 3" descr="semeknoe prav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228712" cy="436510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4795897"/>
            <a:ext cx="87129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>
                <a:solidFill>
                  <a:srgbClr val="002060"/>
                </a:solidFill>
                <a:latin typeface="Constantia" pitchFamily="18" charset="0"/>
              </a:rPr>
              <a:t>До них </a:t>
            </a:r>
            <a:r>
              <a:rPr lang="ru-RU" sz="2800" i="1" dirty="0" err="1">
                <a:solidFill>
                  <a:srgbClr val="002060"/>
                </a:solidFill>
                <a:latin typeface="Constantia" pitchFamily="18" charset="0"/>
              </a:rPr>
              <a:t>відносяться</a:t>
            </a:r>
            <a:r>
              <a:rPr lang="ru-RU" sz="2800" i="1" dirty="0">
                <a:solidFill>
                  <a:srgbClr val="002060"/>
                </a:solidFill>
                <a:latin typeface="Constantia" pitchFamily="18" charset="0"/>
              </a:rPr>
              <a:t> порядок та </a:t>
            </a:r>
            <a:r>
              <a:rPr lang="ru-RU" sz="2800" i="1" dirty="0" err="1">
                <a:solidFill>
                  <a:srgbClr val="002060"/>
                </a:solidFill>
                <a:latin typeface="Constantia" pitchFamily="18" charset="0"/>
              </a:rPr>
              <a:t>умови</a:t>
            </a:r>
            <a:r>
              <a:rPr lang="ru-RU" sz="2800" i="1" dirty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>
                <a:solidFill>
                  <a:srgbClr val="002060"/>
                </a:solidFill>
                <a:latin typeface="Constantia" pitchFamily="18" charset="0"/>
              </a:rPr>
              <a:t>вступу</a:t>
            </a:r>
            <a:r>
              <a:rPr lang="ru-RU" sz="2800" i="1" dirty="0">
                <a:solidFill>
                  <a:srgbClr val="002060"/>
                </a:solidFill>
                <a:latin typeface="Constantia" pitchFamily="18" charset="0"/>
              </a:rPr>
              <a:t> в </a:t>
            </a:r>
            <a:r>
              <a:rPr lang="ru-RU" sz="2800" i="1" dirty="0" err="1">
                <a:solidFill>
                  <a:srgbClr val="002060"/>
                </a:solidFill>
                <a:latin typeface="Constantia" pitchFamily="18" charset="0"/>
              </a:rPr>
              <a:t>шлюб</a:t>
            </a:r>
            <a:r>
              <a:rPr lang="ru-RU" sz="2800" i="1" dirty="0">
                <a:solidFill>
                  <a:srgbClr val="002060"/>
                </a:solidFill>
                <a:latin typeface="Constantia" pitchFamily="18" charset="0"/>
              </a:rPr>
              <a:t>, </a:t>
            </a:r>
            <a:r>
              <a:rPr lang="ru-RU" sz="2800" i="1" dirty="0" err="1">
                <a:solidFill>
                  <a:srgbClr val="002060"/>
                </a:solidFill>
                <a:latin typeface="Constantia" pitchFamily="18" charset="0"/>
              </a:rPr>
              <a:t>розірвання</a:t>
            </a:r>
            <a:r>
              <a:rPr lang="ru-RU" sz="2800" i="1" dirty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>
                <a:solidFill>
                  <a:srgbClr val="002060"/>
                </a:solidFill>
                <a:latin typeface="Constantia" pitchFamily="18" charset="0"/>
              </a:rPr>
              <a:t>шлюбу</a:t>
            </a:r>
            <a:r>
              <a:rPr lang="ru-RU" sz="2800" i="1" dirty="0">
                <a:solidFill>
                  <a:srgbClr val="002060"/>
                </a:solidFill>
                <a:latin typeface="Constantia" pitchFamily="18" charset="0"/>
              </a:rPr>
              <a:t> та </a:t>
            </a:r>
            <a:r>
              <a:rPr lang="ru-RU" sz="2800" i="1" dirty="0" err="1">
                <a:solidFill>
                  <a:srgbClr val="002060"/>
                </a:solidFill>
                <a:latin typeface="Constantia" pitchFamily="18" charset="0"/>
              </a:rPr>
              <a:t>визнання</a:t>
            </a:r>
            <a:r>
              <a:rPr lang="ru-RU" sz="2800" i="1" dirty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>
                <a:solidFill>
                  <a:srgbClr val="002060"/>
                </a:solidFill>
                <a:latin typeface="Constantia" pitchFamily="18" charset="0"/>
              </a:rPr>
              <a:t>його</a:t>
            </a:r>
            <a:r>
              <a:rPr lang="ru-RU" sz="2800" i="1" dirty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>
                <a:solidFill>
                  <a:srgbClr val="002060"/>
                </a:solidFill>
                <a:latin typeface="Constantia" pitchFamily="18" charset="0"/>
              </a:rPr>
              <a:t>недійсним</a:t>
            </a:r>
            <a:r>
              <a:rPr lang="ru-RU" sz="2800" i="1" dirty="0">
                <a:solidFill>
                  <a:srgbClr val="002060"/>
                </a:solidFill>
                <a:latin typeface="Constantia" pitchFamily="18" charset="0"/>
              </a:rPr>
              <a:t>, </a:t>
            </a:r>
            <a:r>
              <a:rPr lang="ru-RU" sz="2800" i="1" dirty="0" err="1">
                <a:solidFill>
                  <a:srgbClr val="002060"/>
                </a:solidFill>
                <a:latin typeface="Constantia" pitchFamily="18" charset="0"/>
              </a:rPr>
              <a:t>майнові</a:t>
            </a:r>
            <a:r>
              <a:rPr lang="ru-RU" sz="2800" i="1" dirty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>
                <a:solidFill>
                  <a:srgbClr val="002060"/>
                </a:solidFill>
                <a:latin typeface="Constantia" pitchFamily="18" charset="0"/>
              </a:rPr>
              <a:t>і</a:t>
            </a:r>
            <a:r>
              <a:rPr lang="ru-RU" sz="2800" i="1" dirty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>
                <a:solidFill>
                  <a:srgbClr val="002060"/>
                </a:solidFill>
                <a:latin typeface="Constantia" pitchFamily="18" charset="0"/>
              </a:rPr>
              <a:t>немайнові</a:t>
            </a:r>
            <a:r>
              <a:rPr lang="ru-RU" sz="2800" i="1" dirty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>
                <a:solidFill>
                  <a:srgbClr val="002060"/>
                </a:solidFill>
                <a:latin typeface="Constantia" pitchFamily="18" charset="0"/>
              </a:rPr>
              <a:t>відносини</a:t>
            </a:r>
            <a:r>
              <a:rPr lang="ru-RU" sz="2800" i="1" dirty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>
                <a:solidFill>
                  <a:srgbClr val="002060"/>
                </a:solidFill>
                <a:latin typeface="Constantia" pitchFamily="18" charset="0"/>
              </a:rPr>
              <a:t>і</a:t>
            </a:r>
            <a:r>
              <a:rPr lang="ru-RU" sz="2800" i="1" dirty="0">
                <a:solidFill>
                  <a:srgbClr val="002060"/>
                </a:solidFill>
                <a:latin typeface="Constantia" pitchFamily="18" charset="0"/>
              </a:rPr>
              <a:t> т.д.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172400" cy="6130925"/>
          </a:xfrm>
        </p:spPr>
        <p:txBody>
          <a:bodyPr/>
          <a:lstStyle/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    </a:t>
            </a:r>
            <a:r>
              <a:rPr lang="ru-RU" sz="3200" b="1" i="1" dirty="0" err="1" smtClean="0">
                <a:solidFill>
                  <a:srgbClr val="002060"/>
                </a:solidFill>
                <a:latin typeface="Constantia" pitchFamily="18" charset="0"/>
              </a:rPr>
              <a:t>Основними</a:t>
            </a:r>
            <a:r>
              <a:rPr lang="ru-RU" sz="3200" b="1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latin typeface="Constantia" pitchFamily="18" charset="0"/>
              </a:rPr>
              <a:t>джерелами</a:t>
            </a:r>
            <a:r>
              <a:rPr lang="ru-RU" sz="3200" b="1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latin typeface="Constantia" pitchFamily="18" charset="0"/>
              </a:rPr>
              <a:t>сімейного</a:t>
            </a:r>
            <a:r>
              <a:rPr lang="ru-RU" sz="3200" b="1" i="1" dirty="0" smtClean="0">
                <a:solidFill>
                  <a:srgbClr val="002060"/>
                </a:solidFill>
                <a:latin typeface="Constantia" pitchFamily="18" charset="0"/>
              </a:rPr>
              <a:t> права</a:t>
            </a:r>
            <a:r>
              <a:rPr lang="ru-RU" i="1" dirty="0" smtClean="0">
                <a:latin typeface="Constantia" pitchFamily="18" charset="0"/>
              </a:rPr>
              <a:t> </a:t>
            </a:r>
            <a:r>
              <a:rPr lang="ru-RU" sz="3200" i="1" dirty="0" err="1" smtClean="0">
                <a:solidFill>
                  <a:srgbClr val="002060"/>
                </a:solidFill>
                <a:latin typeface="Constantia" pitchFamily="18" charset="0"/>
              </a:rPr>
              <a:t>є</a:t>
            </a:r>
            <a:r>
              <a:rPr lang="ru-RU" sz="32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3200" i="1" dirty="0" err="1" smtClean="0">
                <a:solidFill>
                  <a:srgbClr val="002060"/>
                </a:solidFill>
                <a:latin typeface="Constantia" pitchFamily="18" charset="0"/>
              </a:rPr>
              <a:t>Конституція</a:t>
            </a:r>
            <a:r>
              <a:rPr lang="ru-RU" sz="32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3200" i="1" dirty="0" err="1" smtClean="0">
                <a:solidFill>
                  <a:srgbClr val="002060"/>
                </a:solidFill>
                <a:latin typeface="Constantia" pitchFamily="18" charset="0"/>
              </a:rPr>
              <a:t>України</a:t>
            </a:r>
            <a:r>
              <a:rPr lang="ru-RU" sz="3200" i="1" dirty="0" smtClean="0">
                <a:solidFill>
                  <a:srgbClr val="002060"/>
                </a:solidFill>
                <a:latin typeface="Constantia" pitchFamily="18" charset="0"/>
              </a:rPr>
              <a:t>, </a:t>
            </a:r>
            <a:r>
              <a:rPr lang="ru-RU" sz="3200" i="1" dirty="0" err="1" smtClean="0">
                <a:solidFill>
                  <a:srgbClr val="002060"/>
                </a:solidFill>
                <a:latin typeface="Constantia" pitchFamily="18" charset="0"/>
              </a:rPr>
              <a:t>Сімейний</a:t>
            </a:r>
            <a:r>
              <a:rPr lang="ru-RU" sz="3200" i="1" dirty="0" smtClean="0">
                <a:solidFill>
                  <a:srgbClr val="002060"/>
                </a:solidFill>
                <a:latin typeface="Constantia" pitchFamily="18" charset="0"/>
              </a:rPr>
              <a:t> Кодекс </a:t>
            </a:r>
            <a:r>
              <a:rPr lang="ru-RU" sz="3200" i="1" dirty="0" err="1" smtClean="0">
                <a:solidFill>
                  <a:srgbClr val="002060"/>
                </a:solidFill>
                <a:latin typeface="Constantia" pitchFamily="18" charset="0"/>
              </a:rPr>
              <a:t>України</a:t>
            </a:r>
            <a:r>
              <a:rPr lang="ru-RU" sz="3200" i="1" dirty="0" smtClean="0">
                <a:solidFill>
                  <a:srgbClr val="002060"/>
                </a:solidFill>
                <a:latin typeface="Constantia" pitchFamily="18" charset="0"/>
              </a:rPr>
              <a:t>  та Кодекс про </a:t>
            </a:r>
            <a:r>
              <a:rPr lang="ru-RU" sz="3200" i="1" dirty="0" err="1" smtClean="0">
                <a:solidFill>
                  <a:srgbClr val="002060"/>
                </a:solidFill>
                <a:latin typeface="Constantia" pitchFamily="18" charset="0"/>
              </a:rPr>
              <a:t>шлюб</a:t>
            </a:r>
            <a:r>
              <a:rPr lang="ru-RU" sz="32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3200" i="1" dirty="0" err="1" smtClean="0">
                <a:solidFill>
                  <a:srgbClr val="002060"/>
                </a:solidFill>
                <a:latin typeface="Constantia" pitchFamily="18" charset="0"/>
              </a:rPr>
              <a:t>і</a:t>
            </a:r>
            <a:r>
              <a:rPr lang="ru-RU" sz="32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3200" i="1" dirty="0" err="1" smtClean="0">
                <a:solidFill>
                  <a:srgbClr val="002060"/>
                </a:solidFill>
                <a:latin typeface="Constantia" pitchFamily="18" charset="0"/>
              </a:rPr>
              <a:t>сім'ю</a:t>
            </a:r>
            <a:r>
              <a:rPr lang="ru-RU" sz="3200" i="1" dirty="0" smtClean="0">
                <a:solidFill>
                  <a:srgbClr val="002060"/>
                </a:solidFill>
                <a:latin typeface="Constantia" pitchFamily="18" charset="0"/>
              </a:rPr>
              <a:t>. Так, </a:t>
            </a:r>
            <a:r>
              <a:rPr lang="ru-RU" sz="3200" i="1" dirty="0" err="1" smtClean="0">
                <a:solidFill>
                  <a:srgbClr val="002060"/>
                </a:solidFill>
                <a:latin typeface="Constantia" pitchFamily="18" charset="0"/>
              </a:rPr>
              <a:t>Конституція</a:t>
            </a:r>
            <a:r>
              <a:rPr lang="ru-RU" sz="32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3200" i="1" dirty="0" err="1" smtClean="0">
                <a:solidFill>
                  <a:srgbClr val="002060"/>
                </a:solidFill>
                <a:latin typeface="Constantia" pitchFamily="18" charset="0"/>
              </a:rPr>
              <a:t>України</a:t>
            </a:r>
            <a:r>
              <a:rPr lang="ru-RU" sz="32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3200" i="1" dirty="0" err="1" smtClean="0">
                <a:solidFill>
                  <a:srgbClr val="002060"/>
                </a:solidFill>
                <a:latin typeface="Constantia" pitchFamily="18" charset="0"/>
              </a:rPr>
              <a:t>проголошує</a:t>
            </a:r>
            <a:r>
              <a:rPr lang="ru-RU" sz="3200" i="1" dirty="0" smtClean="0">
                <a:solidFill>
                  <a:srgbClr val="002060"/>
                </a:solidFill>
                <a:latin typeface="Constantia" pitchFamily="18" charset="0"/>
              </a:rPr>
              <a:t>: «</a:t>
            </a:r>
            <a:r>
              <a:rPr lang="ru-RU" sz="3200" i="1" dirty="0" err="1" smtClean="0">
                <a:solidFill>
                  <a:srgbClr val="002060"/>
                </a:solidFill>
                <a:latin typeface="Constantia" pitchFamily="18" charset="0"/>
              </a:rPr>
              <a:t>Шлюб</a:t>
            </a:r>
            <a:r>
              <a:rPr lang="ru-RU" sz="3200" i="1" dirty="0" smtClean="0">
                <a:solidFill>
                  <a:srgbClr val="002060"/>
                </a:solidFill>
                <a:latin typeface="Constantia" pitchFamily="18" charset="0"/>
              </a:rPr>
              <a:t> у </a:t>
            </a:r>
            <a:r>
              <a:rPr lang="ru-RU" sz="3200" i="1" dirty="0" err="1" smtClean="0">
                <a:solidFill>
                  <a:srgbClr val="002060"/>
                </a:solidFill>
                <a:latin typeface="Constantia" pitchFamily="18" charset="0"/>
              </a:rPr>
              <a:t>нашому</a:t>
            </a:r>
            <a:r>
              <a:rPr lang="ru-RU" sz="32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3200" i="1" dirty="0" err="1" smtClean="0">
                <a:solidFill>
                  <a:srgbClr val="002060"/>
                </a:solidFill>
                <a:latin typeface="Constantia" pitchFamily="18" charset="0"/>
              </a:rPr>
              <a:t>суспільстві</a:t>
            </a:r>
            <a:r>
              <a:rPr lang="ru-RU" sz="32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3200" i="1" dirty="0" err="1" smtClean="0">
                <a:solidFill>
                  <a:srgbClr val="002060"/>
                </a:solidFill>
                <a:latin typeface="Constantia" pitchFamily="18" charset="0"/>
              </a:rPr>
              <a:t>ґрунтується</a:t>
            </a:r>
            <a:r>
              <a:rPr lang="ru-RU" sz="3200" i="1" dirty="0" smtClean="0">
                <a:solidFill>
                  <a:srgbClr val="002060"/>
                </a:solidFill>
                <a:latin typeface="Constantia" pitchFamily="18" charset="0"/>
              </a:rPr>
              <a:t> на </a:t>
            </a:r>
            <a:r>
              <a:rPr lang="ru-RU" sz="3200" i="1" dirty="0" err="1" smtClean="0">
                <a:solidFill>
                  <a:srgbClr val="002060"/>
                </a:solidFill>
                <a:latin typeface="Constantia" pitchFamily="18" charset="0"/>
              </a:rPr>
              <a:t>вільній</a:t>
            </a:r>
            <a:r>
              <a:rPr lang="ru-RU" sz="32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3200" i="1" dirty="0" err="1" smtClean="0">
                <a:solidFill>
                  <a:srgbClr val="002060"/>
                </a:solidFill>
                <a:latin typeface="Constantia" pitchFamily="18" charset="0"/>
              </a:rPr>
              <a:t>згоді</a:t>
            </a:r>
            <a:r>
              <a:rPr lang="ru-RU" sz="32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3200" i="1" dirty="0" err="1" smtClean="0">
                <a:solidFill>
                  <a:srgbClr val="002060"/>
                </a:solidFill>
                <a:latin typeface="Constantia" pitchFamily="18" charset="0"/>
              </a:rPr>
              <a:t>жінки</a:t>
            </a:r>
            <a:r>
              <a:rPr lang="ru-RU" sz="32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3200" i="1" dirty="0" err="1" smtClean="0">
                <a:solidFill>
                  <a:srgbClr val="002060"/>
                </a:solidFill>
                <a:latin typeface="Constantia" pitchFamily="18" charset="0"/>
              </a:rPr>
              <a:t>і</a:t>
            </a:r>
            <a:r>
              <a:rPr lang="ru-RU" sz="32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3200" i="1" dirty="0" err="1" smtClean="0">
                <a:solidFill>
                  <a:srgbClr val="002060"/>
                </a:solidFill>
                <a:latin typeface="Constantia" pitchFamily="18" charset="0"/>
              </a:rPr>
              <a:t>чоловіка</a:t>
            </a:r>
            <a:r>
              <a:rPr lang="ru-RU" sz="3200" i="1" dirty="0" smtClean="0">
                <a:solidFill>
                  <a:srgbClr val="002060"/>
                </a:solidFill>
                <a:latin typeface="Constantia" pitchFamily="18" charset="0"/>
              </a:rPr>
              <a:t>. </a:t>
            </a:r>
            <a:r>
              <a:rPr lang="ru-RU" sz="3200" i="1" dirty="0" err="1" smtClean="0">
                <a:solidFill>
                  <a:srgbClr val="002060"/>
                </a:solidFill>
                <a:latin typeface="Constantia" pitchFamily="18" charset="0"/>
              </a:rPr>
              <a:t>Кожен</a:t>
            </a:r>
            <a:r>
              <a:rPr lang="ru-RU" sz="32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3200" i="1" dirty="0" err="1" smtClean="0">
                <a:solidFill>
                  <a:srgbClr val="002060"/>
                </a:solidFill>
                <a:latin typeface="Constantia" pitchFamily="18" charset="0"/>
              </a:rPr>
              <a:t>із</a:t>
            </a:r>
            <a:r>
              <a:rPr lang="ru-RU" sz="32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3200" i="1" dirty="0" err="1" smtClean="0">
                <a:solidFill>
                  <a:srgbClr val="002060"/>
                </a:solidFill>
                <a:latin typeface="Constantia" pitchFamily="18" charset="0"/>
              </a:rPr>
              <a:t>подружжя</a:t>
            </a:r>
            <a:r>
              <a:rPr lang="ru-RU" sz="32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3200" i="1" dirty="0" err="1" smtClean="0">
                <a:solidFill>
                  <a:srgbClr val="002060"/>
                </a:solidFill>
                <a:latin typeface="Constantia" pitchFamily="18" charset="0"/>
              </a:rPr>
              <a:t>має</a:t>
            </a:r>
            <a:r>
              <a:rPr lang="ru-RU" sz="32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3200" i="1" dirty="0" err="1" smtClean="0">
                <a:solidFill>
                  <a:srgbClr val="002060"/>
                </a:solidFill>
                <a:latin typeface="Constantia" pitchFamily="18" charset="0"/>
              </a:rPr>
              <a:t>рівні</a:t>
            </a:r>
            <a:r>
              <a:rPr lang="ru-RU" sz="3200" i="1" dirty="0" smtClean="0">
                <a:solidFill>
                  <a:srgbClr val="002060"/>
                </a:solidFill>
                <a:latin typeface="Constantia" pitchFamily="18" charset="0"/>
              </a:rPr>
              <a:t> права </a:t>
            </a:r>
            <a:r>
              <a:rPr lang="ru-RU" sz="3200" i="1" dirty="0" err="1" smtClean="0">
                <a:solidFill>
                  <a:srgbClr val="002060"/>
                </a:solidFill>
                <a:latin typeface="Constantia" pitchFamily="18" charset="0"/>
              </a:rPr>
              <a:t>і</a:t>
            </a:r>
            <a:r>
              <a:rPr lang="ru-RU" sz="32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3200" i="1" dirty="0" err="1" smtClean="0">
                <a:solidFill>
                  <a:srgbClr val="002060"/>
                </a:solidFill>
                <a:latin typeface="Constantia" pitchFamily="18" charset="0"/>
              </a:rPr>
              <a:t>обов'язки</a:t>
            </a:r>
            <a:r>
              <a:rPr lang="ru-RU" sz="3200" i="1" dirty="0" smtClean="0">
                <a:solidFill>
                  <a:srgbClr val="002060"/>
                </a:solidFill>
                <a:latin typeface="Constantia" pitchFamily="18" charset="0"/>
              </a:rPr>
              <a:t> у </a:t>
            </a:r>
            <a:r>
              <a:rPr lang="ru-RU" sz="3200" i="1" dirty="0" err="1" smtClean="0">
                <a:solidFill>
                  <a:srgbClr val="002060"/>
                </a:solidFill>
                <a:latin typeface="Constantia" pitchFamily="18" charset="0"/>
              </a:rPr>
              <a:t>шлюбі</a:t>
            </a:r>
            <a:r>
              <a:rPr lang="ru-RU" sz="3200" i="1" dirty="0" smtClean="0">
                <a:solidFill>
                  <a:srgbClr val="002060"/>
                </a:solidFill>
                <a:latin typeface="Constantia" pitchFamily="18" charset="0"/>
              </a:rPr>
              <a:t> та </a:t>
            </a:r>
            <a:r>
              <a:rPr lang="ru-RU" sz="3200" i="1" dirty="0" err="1" smtClean="0">
                <a:solidFill>
                  <a:srgbClr val="002060"/>
                </a:solidFill>
                <a:latin typeface="Constantia" pitchFamily="18" charset="0"/>
              </a:rPr>
              <a:t>сім'ї</a:t>
            </a:r>
            <a:r>
              <a:rPr lang="ru-RU" sz="3200" i="1" dirty="0" smtClean="0">
                <a:solidFill>
                  <a:srgbClr val="002060"/>
                </a:solidFill>
                <a:latin typeface="Constantia" pitchFamily="18" charset="0"/>
              </a:rPr>
              <a:t>.» (ст. 51). </a:t>
            </a:r>
            <a:r>
              <a:rPr lang="ru-RU" sz="3200" i="1" dirty="0" err="1" smtClean="0">
                <a:solidFill>
                  <a:srgbClr val="002060"/>
                </a:solidFill>
                <a:latin typeface="Constantia" pitchFamily="18" charset="0"/>
              </a:rPr>
              <a:t>Загалом</a:t>
            </a:r>
            <a:r>
              <a:rPr lang="ru-RU" sz="32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3200" i="1" dirty="0" err="1" smtClean="0">
                <a:solidFill>
                  <a:srgbClr val="002060"/>
                </a:solidFill>
                <a:latin typeface="Constantia" pitchFamily="18" charset="0"/>
              </a:rPr>
              <a:t>сім'я</a:t>
            </a:r>
            <a:r>
              <a:rPr lang="ru-RU" sz="3200" i="1" dirty="0" smtClean="0">
                <a:solidFill>
                  <a:srgbClr val="002060"/>
                </a:solidFill>
                <a:latin typeface="Constantia" pitchFamily="18" charset="0"/>
              </a:rPr>
              <a:t>, </a:t>
            </a:r>
            <a:r>
              <a:rPr lang="ru-RU" sz="3200" i="1" dirty="0" err="1" smtClean="0">
                <a:solidFill>
                  <a:srgbClr val="002060"/>
                </a:solidFill>
                <a:latin typeface="Constantia" pitchFamily="18" charset="0"/>
              </a:rPr>
              <a:t>дитинство</a:t>
            </a:r>
            <a:r>
              <a:rPr lang="ru-RU" sz="3200" i="1" dirty="0" smtClean="0">
                <a:solidFill>
                  <a:srgbClr val="002060"/>
                </a:solidFill>
                <a:latin typeface="Constantia" pitchFamily="18" charset="0"/>
              </a:rPr>
              <a:t>, материнство та </a:t>
            </a:r>
            <a:r>
              <a:rPr lang="ru-RU" sz="3200" i="1" dirty="0" err="1" smtClean="0">
                <a:solidFill>
                  <a:srgbClr val="002060"/>
                </a:solidFill>
                <a:latin typeface="Constantia" pitchFamily="18" charset="0"/>
              </a:rPr>
              <a:t>батьківство</a:t>
            </a:r>
            <a:r>
              <a:rPr lang="ru-RU" sz="32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3200" i="1" dirty="0" err="1" smtClean="0">
                <a:solidFill>
                  <a:srgbClr val="002060"/>
                </a:solidFill>
                <a:latin typeface="Constantia" pitchFamily="18" charset="0"/>
              </a:rPr>
              <a:t>охороняються</a:t>
            </a:r>
            <a:r>
              <a:rPr lang="ru-RU" sz="3200" i="1" dirty="0" smtClean="0">
                <a:solidFill>
                  <a:srgbClr val="002060"/>
                </a:solidFill>
                <a:latin typeface="Constantia" pitchFamily="18" charset="0"/>
              </a:rPr>
              <a:t> державою.</a:t>
            </a:r>
            <a:endParaRPr lang="ru-RU" sz="3200" i="1" dirty="0">
              <a:solidFill>
                <a:srgbClr val="002060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0"/>
            <a:ext cx="8100392" cy="6858000"/>
          </a:xfrm>
        </p:spPr>
        <p:txBody>
          <a:bodyPr/>
          <a:lstStyle/>
          <a:p>
            <a:pPr>
              <a:buNone/>
            </a:pP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  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Сімейний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кодекс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України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регулює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сімейні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особисті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немайнові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та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майнові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відносини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між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подружжям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,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між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батьками та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дітьми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,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усиновлювачами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та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усиновленими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,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між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матір'ю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та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батьком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дитини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щодо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її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виховання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,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розвитку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та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утримання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,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між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бабою,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дідом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,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прабабою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,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прадідом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та внуками, правнуками,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рідними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братами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та сестрами,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мачухою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,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вітчимом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та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падчеркою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,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пасинком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,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між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іншими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членами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сім'ї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,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визначеними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у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ньому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.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Сімейний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кодекс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України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не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регулює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сімейні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відносини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між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двоюрідними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братами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та сестрами,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тіткою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,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дядьком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та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племінницею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,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племінником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і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між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іншими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родичами за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походженням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.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Сімейні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відносини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можуть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бути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врегульовані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за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домовленістю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(договором)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між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їх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учасниками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.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Частиною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національного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сімейного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законодавства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України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є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міжнародні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договори,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згода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на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обов'язковість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яких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надана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Верховною Радою </a:t>
            </a:r>
            <a:r>
              <a:rPr lang="ru-RU" sz="2400" i="1" dirty="0" err="1" smtClean="0">
                <a:solidFill>
                  <a:srgbClr val="002060"/>
                </a:solidFill>
                <a:latin typeface="Constantia" pitchFamily="18" charset="0"/>
              </a:rPr>
              <a:t>України</a:t>
            </a: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.</a:t>
            </a:r>
            <a:endParaRPr lang="ru-RU" sz="2400" i="1" dirty="0">
              <a:solidFill>
                <a:srgbClr val="002060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0" y="0"/>
            <a:ext cx="8172400" cy="68580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Система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сучасного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сімейного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права -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це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його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внутрішня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структурна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організація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елементами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якої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є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сімейні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норми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,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інститути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та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принципи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.</a:t>
            </a:r>
          </a:p>
          <a:p>
            <a:pPr>
              <a:buNone/>
            </a:pPr>
            <a:endParaRPr lang="uk-UA" sz="2800" i="1" dirty="0" smtClean="0">
              <a:solidFill>
                <a:srgbClr val="002060"/>
              </a:solidFill>
              <a:latin typeface="Constantia" pitchFamily="18" charset="0"/>
            </a:endParaRPr>
          </a:p>
          <a:p>
            <a:pPr>
              <a:buNone/>
            </a:pPr>
            <a:r>
              <a:rPr lang="ru-RU" sz="2800" b="1" i="1" dirty="0" smtClean="0">
                <a:solidFill>
                  <a:srgbClr val="002060"/>
                </a:solidFill>
                <a:latin typeface="Constantia" pitchFamily="18" charset="0"/>
              </a:rPr>
              <a:t>  </a:t>
            </a:r>
            <a:r>
              <a:rPr lang="ru-RU" sz="2800" b="1" i="1" dirty="0" err="1" smtClean="0">
                <a:solidFill>
                  <a:srgbClr val="002060"/>
                </a:solidFill>
                <a:latin typeface="Constantia" pitchFamily="18" charset="0"/>
              </a:rPr>
              <a:t>Сімейна</a:t>
            </a:r>
            <a:r>
              <a:rPr lang="ru-RU" sz="2800" b="1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b="1" i="1" dirty="0" smtClean="0">
                <a:solidFill>
                  <a:srgbClr val="002060"/>
                </a:solidFill>
                <a:latin typeface="Constantia" pitchFamily="18" charset="0"/>
              </a:rPr>
              <a:t>норма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 —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це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одиничне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,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формально-визначене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,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загальнообов'язкове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правило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поведінки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,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що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регулює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та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охороняє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сімейні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відносини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.</a:t>
            </a:r>
          </a:p>
          <a:p>
            <a:pPr>
              <a:buNone/>
            </a:pPr>
            <a:endParaRPr lang="uk-UA" sz="2800" i="1" dirty="0" smtClean="0">
              <a:solidFill>
                <a:srgbClr val="002060"/>
              </a:solidFill>
              <a:latin typeface="Constantia" pitchFamily="18" charset="0"/>
            </a:endParaRPr>
          </a:p>
          <a:p>
            <a:pPr>
              <a:buNone/>
            </a:pPr>
            <a:r>
              <a:rPr lang="ru-RU" sz="2800" b="1" i="1" dirty="0" smtClean="0">
                <a:solidFill>
                  <a:srgbClr val="002060"/>
                </a:solidFill>
                <a:latin typeface="Constantia" pitchFamily="18" charset="0"/>
              </a:rPr>
              <a:t>  </a:t>
            </a:r>
            <a:r>
              <a:rPr lang="ru-RU" sz="2800" b="1" i="1" dirty="0" err="1" smtClean="0">
                <a:solidFill>
                  <a:srgbClr val="002060"/>
                </a:solidFill>
                <a:latin typeface="Constantia" pitchFamily="18" charset="0"/>
              </a:rPr>
              <a:t>Сімейний</a:t>
            </a:r>
            <a:r>
              <a:rPr lang="ru-RU" sz="2800" b="1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Constantia" pitchFamily="18" charset="0"/>
              </a:rPr>
              <a:t>інститут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 -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це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сукупність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сімейних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норм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і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принципів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,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що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регулюють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та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охороняють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однорідні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сімейні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відносини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. До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найважливіших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із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них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варто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віднести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інститути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;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шлюбу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, прав та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обов'язків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подружжя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,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батьків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та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дітей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,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усиновлення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,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опіки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та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піклування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,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реєстрації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актів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цивільного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стану.</a:t>
            </a:r>
            <a:endParaRPr lang="ru-RU" sz="2800" i="1" dirty="0">
              <a:solidFill>
                <a:srgbClr val="002060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0" y="0"/>
            <a:ext cx="7696200" cy="6456363"/>
          </a:xfrm>
        </p:spPr>
        <p:txBody>
          <a:bodyPr/>
          <a:lstStyle/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  <a:latin typeface="Constantia" pitchFamily="18" charset="0"/>
              </a:rPr>
              <a:t>   </a:t>
            </a:r>
            <a:r>
              <a:rPr lang="ru-RU" b="1" i="1" dirty="0" err="1" smtClean="0">
                <a:solidFill>
                  <a:srgbClr val="002060"/>
                </a:solidFill>
                <a:latin typeface="Constantia" pitchFamily="18" charset="0"/>
              </a:rPr>
              <a:t>Сімейні</a:t>
            </a:r>
            <a:r>
              <a:rPr lang="ru-RU" b="1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Constantia" pitchFamily="18" charset="0"/>
              </a:rPr>
              <a:t>принципи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-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це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основні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 засади,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керівні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ідеї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відповідно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 до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яких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здійснюються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сімейно-правове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регулювання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 та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охорона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сімейно-правових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відносин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. До них,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наприклад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, належать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принципи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: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одношлюбності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;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свободи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і</a:t>
            </a:r>
            <a:endParaRPr lang="ru-RU" i="1" dirty="0">
              <a:solidFill>
                <a:srgbClr val="002060"/>
              </a:solidFill>
              <a:latin typeface="Constantia" pitchFamily="18" charset="0"/>
            </a:endParaRPr>
          </a:p>
        </p:txBody>
      </p:sp>
      <p:pic>
        <p:nvPicPr>
          <p:cNvPr id="5" name="Рисунок 4" descr="89768_html_m666f248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204864"/>
            <a:ext cx="4211960" cy="402886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44008" y="2060848"/>
            <a:ext cx="352839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i="1" dirty="0" err="1" smtClean="0">
                <a:solidFill>
                  <a:srgbClr val="002060"/>
                </a:solidFill>
                <a:latin typeface="Constantia" pitchFamily="18" charset="0"/>
              </a:rPr>
              <a:t>добровільності</a:t>
            </a:r>
            <a:r>
              <a:rPr lang="ru-RU" sz="2600" i="1" dirty="0" smtClean="0">
                <a:solidFill>
                  <a:srgbClr val="002060"/>
                </a:solidFill>
                <a:latin typeface="Constantia" pitchFamily="18" charset="0"/>
              </a:rPr>
              <a:t> при </a:t>
            </a:r>
            <a:r>
              <a:rPr lang="ru-RU" sz="2600" i="1" dirty="0" err="1" smtClean="0">
                <a:solidFill>
                  <a:srgbClr val="002060"/>
                </a:solidFill>
                <a:latin typeface="Constantia" pitchFamily="18" charset="0"/>
              </a:rPr>
              <a:t>укладанні</a:t>
            </a:r>
            <a:r>
              <a:rPr lang="ru-RU" sz="2600" i="1" dirty="0" smtClean="0">
                <a:solidFill>
                  <a:srgbClr val="002060"/>
                </a:solidFill>
                <a:latin typeface="Constantia" pitchFamily="18" charset="0"/>
              </a:rPr>
              <a:t> та </a:t>
            </a:r>
            <a:r>
              <a:rPr lang="ru-RU" sz="2600" i="1" dirty="0" err="1" smtClean="0">
                <a:solidFill>
                  <a:srgbClr val="002060"/>
                </a:solidFill>
                <a:latin typeface="Constantia" pitchFamily="18" charset="0"/>
              </a:rPr>
              <a:t>розірванні</a:t>
            </a:r>
            <a:r>
              <a:rPr lang="ru-RU" sz="26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600" i="1" dirty="0" err="1" smtClean="0">
                <a:solidFill>
                  <a:srgbClr val="002060"/>
                </a:solidFill>
                <a:latin typeface="Constantia" pitchFamily="18" charset="0"/>
              </a:rPr>
              <a:t>шлюбу</a:t>
            </a:r>
            <a:r>
              <a:rPr lang="ru-RU" sz="2600" i="1" dirty="0" smtClean="0">
                <a:solidFill>
                  <a:srgbClr val="002060"/>
                </a:solidFill>
                <a:latin typeface="Constantia" pitchFamily="18" charset="0"/>
              </a:rPr>
              <a:t>; </a:t>
            </a:r>
            <a:r>
              <a:rPr lang="ru-RU" sz="2600" i="1" dirty="0" err="1" smtClean="0">
                <a:solidFill>
                  <a:srgbClr val="002060"/>
                </a:solidFill>
                <a:latin typeface="Constantia" pitchFamily="18" charset="0"/>
              </a:rPr>
              <a:t>рівності</a:t>
            </a:r>
            <a:r>
              <a:rPr lang="ru-RU" sz="26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600" i="1" dirty="0" err="1" smtClean="0">
                <a:solidFill>
                  <a:srgbClr val="002060"/>
                </a:solidFill>
                <a:latin typeface="Constantia" pitchFamily="18" charset="0"/>
              </a:rPr>
              <a:t>чоловіка</a:t>
            </a:r>
            <a:r>
              <a:rPr lang="ru-RU" sz="26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600" i="1" dirty="0" err="1" smtClean="0">
                <a:solidFill>
                  <a:srgbClr val="002060"/>
                </a:solidFill>
                <a:latin typeface="Constantia" pitchFamily="18" charset="0"/>
              </a:rPr>
              <a:t>і</a:t>
            </a:r>
            <a:r>
              <a:rPr lang="ru-RU" sz="26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600" i="1" dirty="0" err="1" smtClean="0">
                <a:solidFill>
                  <a:srgbClr val="002060"/>
                </a:solidFill>
                <a:latin typeface="Constantia" pitchFamily="18" charset="0"/>
              </a:rPr>
              <a:t>жінки</a:t>
            </a:r>
            <a:r>
              <a:rPr lang="ru-RU" sz="2600" i="1" dirty="0" smtClean="0">
                <a:solidFill>
                  <a:srgbClr val="002060"/>
                </a:solidFill>
                <a:latin typeface="Constantia" pitchFamily="18" charset="0"/>
              </a:rPr>
              <a:t> в </a:t>
            </a:r>
            <a:r>
              <a:rPr lang="ru-RU" sz="2600" i="1" dirty="0" err="1" smtClean="0">
                <a:solidFill>
                  <a:srgbClr val="002060"/>
                </a:solidFill>
                <a:latin typeface="Constantia" pitchFamily="18" charset="0"/>
              </a:rPr>
              <a:t>особистих</a:t>
            </a:r>
            <a:r>
              <a:rPr lang="ru-RU" sz="2600" i="1" dirty="0" smtClean="0">
                <a:solidFill>
                  <a:srgbClr val="002060"/>
                </a:solidFill>
                <a:latin typeface="Constantia" pitchFamily="18" charset="0"/>
              </a:rPr>
              <a:t> та </a:t>
            </a:r>
            <a:r>
              <a:rPr lang="ru-RU" sz="2600" i="1" dirty="0" err="1" smtClean="0">
                <a:solidFill>
                  <a:srgbClr val="002060"/>
                </a:solidFill>
                <a:latin typeface="Constantia" pitchFamily="18" charset="0"/>
              </a:rPr>
              <a:t>майнових</a:t>
            </a:r>
            <a:r>
              <a:rPr lang="ru-RU" sz="2600" i="1" dirty="0" smtClean="0">
                <a:solidFill>
                  <a:srgbClr val="002060"/>
                </a:solidFill>
                <a:latin typeface="Constantia" pitchFamily="18" charset="0"/>
              </a:rPr>
              <a:t> правах; </a:t>
            </a:r>
            <a:r>
              <a:rPr lang="ru-RU" sz="2600" i="1" dirty="0" err="1" smtClean="0">
                <a:solidFill>
                  <a:srgbClr val="002060"/>
                </a:solidFill>
                <a:latin typeface="Constantia" pitchFamily="18" charset="0"/>
              </a:rPr>
              <a:t>моральної</a:t>
            </a:r>
            <a:r>
              <a:rPr lang="ru-RU" sz="2600" i="1" dirty="0" smtClean="0">
                <a:solidFill>
                  <a:srgbClr val="002060"/>
                </a:solidFill>
                <a:latin typeface="Constantia" pitchFamily="18" charset="0"/>
              </a:rPr>
              <a:t> та </a:t>
            </a:r>
            <a:r>
              <a:rPr lang="ru-RU" sz="2600" i="1" dirty="0" err="1" smtClean="0">
                <a:solidFill>
                  <a:srgbClr val="002060"/>
                </a:solidFill>
                <a:latin typeface="Constantia" pitchFamily="18" charset="0"/>
              </a:rPr>
              <a:t>матеріальної</a:t>
            </a:r>
            <a:r>
              <a:rPr lang="ru-RU" sz="26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600" i="1" dirty="0" err="1" smtClean="0">
                <a:solidFill>
                  <a:srgbClr val="002060"/>
                </a:solidFill>
                <a:latin typeface="Constantia" pitchFamily="18" charset="0"/>
              </a:rPr>
              <a:t>підтримки</a:t>
            </a:r>
            <a:r>
              <a:rPr lang="ru-RU" sz="26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600" i="1" dirty="0" err="1" smtClean="0">
                <a:solidFill>
                  <a:srgbClr val="002060"/>
                </a:solidFill>
                <a:latin typeface="Constantia" pitchFamily="18" charset="0"/>
              </a:rPr>
              <a:t>членів</a:t>
            </a:r>
            <a:r>
              <a:rPr lang="ru-RU" sz="26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600" i="1" dirty="0" err="1" smtClean="0">
                <a:solidFill>
                  <a:srgbClr val="002060"/>
                </a:solidFill>
                <a:latin typeface="Constantia" pitchFamily="18" charset="0"/>
              </a:rPr>
              <a:t>сім'ї</a:t>
            </a:r>
            <a:r>
              <a:rPr lang="ru-RU" sz="26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600" i="1" dirty="0" err="1" smtClean="0">
                <a:solidFill>
                  <a:srgbClr val="002060"/>
                </a:solidFill>
                <a:latin typeface="Constantia" pitchFamily="18" charset="0"/>
              </a:rPr>
              <a:t>тощо</a:t>
            </a:r>
            <a:r>
              <a:rPr lang="ru-RU" sz="2600" i="1" dirty="0" smtClean="0">
                <a:solidFill>
                  <a:srgbClr val="002060"/>
                </a:solidFill>
                <a:latin typeface="Constantia" pitchFamily="18" charset="0"/>
              </a:rPr>
              <a:t>. </a:t>
            </a:r>
            <a:endParaRPr lang="ru-RU" sz="2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20688"/>
            <a:ext cx="7696200" cy="58350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  На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ґрунті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сімейних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норм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і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принципів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виникають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сімейні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правовідносини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.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Під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ними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розуміють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суспільні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,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правові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відносини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,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що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врегульовані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та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охороняються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нормами та принципами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сімейного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права,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учасники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яких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наділяються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взаємними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сімейними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 правами та </a:t>
            </a:r>
            <a:r>
              <a:rPr lang="ru-RU" sz="2800" i="1" dirty="0" err="1" smtClean="0">
                <a:solidFill>
                  <a:srgbClr val="002060"/>
                </a:solidFill>
                <a:latin typeface="Constantia" pitchFamily="18" charset="0"/>
              </a:rPr>
              <a:t>обов'язками</a:t>
            </a:r>
            <a:r>
              <a:rPr lang="ru-RU" sz="2800" i="1" dirty="0" smtClean="0">
                <a:solidFill>
                  <a:srgbClr val="002060"/>
                </a:solidFill>
                <a:latin typeface="Constantia" pitchFamily="18" charset="0"/>
              </a:rPr>
              <a:t>.</a:t>
            </a:r>
            <a:endParaRPr lang="ru-RU" sz="2800" i="1" dirty="0">
              <a:solidFill>
                <a:srgbClr val="002060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1724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i="1" dirty="0" smtClean="0">
                <a:solidFill>
                  <a:srgbClr val="002060"/>
                </a:solidFill>
                <a:latin typeface="Constantia" pitchFamily="18" charset="0"/>
              </a:rPr>
              <a:t>    </a:t>
            </a:r>
            <a:endParaRPr lang="ru-RU" sz="2400" i="1" dirty="0" smtClean="0">
              <a:solidFill>
                <a:srgbClr val="002060"/>
              </a:solidFill>
              <a:latin typeface="Constantia" pitchFamily="18" charset="0"/>
            </a:endParaRPr>
          </a:p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    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23728" y="2060848"/>
            <a:ext cx="4608512" cy="165618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400" b="1" i="1" dirty="0" smtClean="0">
                <a:solidFill>
                  <a:srgbClr val="002060"/>
                </a:solidFill>
                <a:latin typeface="Constantia" pitchFamily="18" charset="0"/>
              </a:rPr>
              <a:t>Для </a:t>
            </a:r>
            <a:r>
              <a:rPr lang="ru-RU" sz="2400" b="1" i="1" dirty="0" err="1" smtClean="0">
                <a:solidFill>
                  <a:srgbClr val="002060"/>
                </a:solidFill>
                <a:latin typeface="Constantia" pitchFamily="18" charset="0"/>
              </a:rPr>
              <a:t>сімейних</a:t>
            </a:r>
            <a:r>
              <a:rPr lang="ru-RU" sz="2400" b="1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Constantia" pitchFamily="18" charset="0"/>
              </a:rPr>
              <a:t>правовідносин</a:t>
            </a:r>
            <a:r>
              <a:rPr lang="ru-RU" sz="2400" b="1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Constantia" pitchFamily="18" charset="0"/>
              </a:rPr>
              <a:t>притаманними</a:t>
            </a:r>
            <a:r>
              <a:rPr lang="ru-RU" sz="2400" b="1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Constantia" pitchFamily="18" charset="0"/>
              </a:rPr>
              <a:t>є</a:t>
            </a:r>
            <a:r>
              <a:rPr lang="ru-RU" sz="2400" b="1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Constantia" pitchFamily="18" charset="0"/>
              </a:rPr>
              <a:t>наступні</a:t>
            </a:r>
            <a:r>
              <a:rPr lang="ru-RU" sz="2400" b="1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Constantia" pitchFamily="18" charset="0"/>
              </a:rPr>
              <a:t>ознаки</a:t>
            </a:r>
            <a:r>
              <a:rPr lang="ru-RU" sz="2400" b="1" i="1" dirty="0" smtClean="0">
                <a:solidFill>
                  <a:srgbClr val="002060"/>
                </a:solidFill>
                <a:latin typeface="Constantia" pitchFamily="18" charset="0"/>
              </a:rPr>
              <a:t>:</a:t>
            </a:r>
          </a:p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   </a:t>
            </a:r>
            <a:endParaRPr lang="ru-RU" i="1" dirty="0" smtClean="0">
              <a:solidFill>
                <a:srgbClr val="002060"/>
              </a:solidFill>
              <a:latin typeface="Constantia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699792" y="1412776"/>
            <a:ext cx="0" cy="64807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411760" y="3717032"/>
            <a:ext cx="0" cy="936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796136" y="3717032"/>
            <a:ext cx="0" cy="8640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Скругленный прямоугольник 16"/>
          <p:cNvSpPr/>
          <p:nvPr/>
        </p:nvSpPr>
        <p:spPr>
          <a:xfrm>
            <a:off x="827584" y="188640"/>
            <a:ext cx="2339752" cy="122413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ru-RU" sz="2000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Constantia" pitchFamily="18" charset="0"/>
              </a:rPr>
              <a:t>специфічний</a:t>
            </a:r>
            <a:r>
              <a:rPr lang="ru-RU" sz="2400" b="1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Constantia" pitchFamily="18" charset="0"/>
              </a:rPr>
              <a:t>суб'єктивний</a:t>
            </a:r>
            <a:r>
              <a:rPr lang="ru-RU" sz="2400" b="1" i="1" dirty="0" smtClean="0">
                <a:solidFill>
                  <a:srgbClr val="002060"/>
                </a:solidFill>
                <a:latin typeface="Constantia" pitchFamily="18" charset="0"/>
              </a:rPr>
              <a:t> склад;</a:t>
            </a:r>
          </a:p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   </a:t>
            </a:r>
            <a:endParaRPr lang="ru-RU" i="1" dirty="0" smtClean="0">
              <a:solidFill>
                <a:srgbClr val="002060"/>
              </a:solidFill>
              <a:latin typeface="Constantia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364088" y="332656"/>
            <a:ext cx="2088232" cy="9361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ru-RU" sz="2400" b="1" i="1" dirty="0" err="1" smtClean="0">
                <a:solidFill>
                  <a:srgbClr val="002060"/>
                </a:solidFill>
                <a:latin typeface="Constantia" pitchFamily="18" charset="0"/>
              </a:rPr>
              <a:t>тривалий</a:t>
            </a:r>
            <a:r>
              <a:rPr lang="ru-RU" sz="2400" b="1" i="1" dirty="0" smtClean="0">
                <a:solidFill>
                  <a:srgbClr val="002060"/>
                </a:solidFill>
                <a:latin typeface="Constantia" pitchFamily="18" charset="0"/>
              </a:rPr>
              <a:t> характер;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6012160" y="1268760"/>
            <a:ext cx="0" cy="7920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Скругленный прямоугольник 22"/>
          <p:cNvSpPr/>
          <p:nvPr/>
        </p:nvSpPr>
        <p:spPr>
          <a:xfrm>
            <a:off x="539552" y="4653136"/>
            <a:ext cx="2952328" cy="129614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ru-RU" sz="2400" b="1" i="1" dirty="0" err="1">
                <a:solidFill>
                  <a:srgbClr val="002060"/>
                </a:solidFill>
                <a:latin typeface="Constantia" pitchFamily="18" charset="0"/>
              </a:rPr>
              <a:t>н</a:t>
            </a:r>
            <a:r>
              <a:rPr lang="ru-RU" sz="2400" b="1" i="1" dirty="0" err="1" smtClean="0">
                <a:solidFill>
                  <a:srgbClr val="002060"/>
                </a:solidFill>
                <a:latin typeface="Constantia" pitchFamily="18" charset="0"/>
              </a:rPr>
              <a:t>евідчужува-ність</a:t>
            </a:r>
            <a:r>
              <a:rPr lang="ru-RU" sz="2400" b="1" i="1" dirty="0" smtClean="0">
                <a:solidFill>
                  <a:srgbClr val="002060"/>
                </a:solidFill>
                <a:latin typeface="Constantia" pitchFamily="18" charset="0"/>
              </a:rPr>
              <a:t> прав та </a:t>
            </a:r>
            <a:r>
              <a:rPr lang="ru-RU" sz="2400" b="1" i="1" dirty="0" err="1" smtClean="0">
                <a:solidFill>
                  <a:srgbClr val="002060"/>
                </a:solidFill>
                <a:latin typeface="Constantia" pitchFamily="18" charset="0"/>
              </a:rPr>
              <a:t>обов'язків</a:t>
            </a:r>
            <a:r>
              <a:rPr lang="ru-RU" sz="2400" b="1" i="1" dirty="0" smtClean="0">
                <a:solidFill>
                  <a:srgbClr val="002060"/>
                </a:solidFill>
                <a:latin typeface="Constantia" pitchFamily="18" charset="0"/>
              </a:rPr>
              <a:t>;</a:t>
            </a:r>
          </a:p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   </a:t>
            </a:r>
            <a:endParaRPr lang="ru-RU" i="1" dirty="0" smtClean="0">
              <a:solidFill>
                <a:srgbClr val="002060"/>
              </a:solidFill>
              <a:latin typeface="Constantia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5364088" y="4581128"/>
            <a:ext cx="2592288" cy="13681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err="1" smtClean="0">
                <a:solidFill>
                  <a:srgbClr val="002060"/>
                </a:solidFill>
                <a:latin typeface="Constantia" pitchFamily="18" charset="0"/>
              </a:rPr>
              <a:t>наявність</a:t>
            </a:r>
            <a:r>
              <a:rPr lang="ru-RU" sz="2400" b="1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Constantia" pitchFamily="18" charset="0"/>
              </a:rPr>
              <a:t>сімейних</a:t>
            </a:r>
            <a:r>
              <a:rPr lang="ru-RU" sz="2400" b="1" i="1" dirty="0" smtClean="0">
                <a:solidFill>
                  <a:srgbClr val="002060"/>
                </a:solidFill>
                <a:latin typeface="Constantia" pitchFamily="18" charset="0"/>
              </a:rPr>
              <a:t> прав та </a:t>
            </a:r>
            <a:r>
              <a:rPr lang="ru-RU" sz="2400" b="1" i="1" dirty="0" err="1" smtClean="0">
                <a:solidFill>
                  <a:srgbClr val="002060"/>
                </a:solidFill>
                <a:latin typeface="Constantia" pitchFamily="18" charset="0"/>
              </a:rPr>
              <a:t>обов'язків</a:t>
            </a:r>
            <a:r>
              <a:rPr lang="ru-RU" sz="2800" b="1" i="1" dirty="0" smtClean="0">
                <a:solidFill>
                  <a:srgbClr val="002060"/>
                </a:solidFill>
                <a:latin typeface="Constantia" pitchFamily="18" charset="0"/>
              </a:rPr>
              <a:t>.</a:t>
            </a:r>
            <a:endParaRPr lang="ru-RU" sz="28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0648"/>
            <a:ext cx="8100392" cy="6597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  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Суб'єктами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сімейних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правовідносин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можуть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 бути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лише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фізичні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 особи,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які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перебувають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 у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шлюбі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, кровному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спорідненні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чи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відносинах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усиновлення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.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Сімейний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 кодекс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установлює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наступний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перелік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суб'єктів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сімейних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правовідносин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:</a:t>
            </a:r>
          </a:p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   а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)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подружжя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;</a:t>
            </a:r>
          </a:p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   б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) батьки,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діти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усиновлювачі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усиновлені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;</a:t>
            </a:r>
          </a:p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   в)баба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дід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прабаба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прадід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онуки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, правнуки;</a:t>
            </a:r>
          </a:p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   г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)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рідні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брати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;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рідні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сестри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;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мачуха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вітчим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падчерка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  <a:latin typeface="Constantia" pitchFamily="18" charset="0"/>
              </a:rPr>
              <a:t>пасинок</a:t>
            </a:r>
            <a:r>
              <a:rPr lang="ru-RU" i="1" dirty="0" smtClean="0">
                <a:solidFill>
                  <a:srgbClr val="002060"/>
                </a:solidFill>
                <a:latin typeface="Constantia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94</TotalTime>
  <Words>666</Words>
  <Application>Microsoft Office PowerPoint</Application>
  <PresentationFormat>Экран (4:3)</PresentationFormat>
  <Paragraphs>70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Изящная</vt:lpstr>
      <vt:lpstr>Сімейне право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Шлюб – це…</vt:lpstr>
      <vt:lpstr>Умови укладення шлюбу</vt:lpstr>
      <vt:lpstr>Шлюб не можливий:</vt:lpstr>
      <vt:lpstr>Права і обов’язки подружжя:</vt:lpstr>
      <vt:lpstr>Особисті Права</vt:lpstr>
      <vt:lpstr>Майнові права</vt:lpstr>
      <vt:lpstr>Дякую за увагу!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Сімейне право</dc:title>
  <dc:creator>Гость</dc:creator>
  <cp:lastModifiedBy>Гость</cp:lastModifiedBy>
  <cp:revision>10</cp:revision>
  <dcterms:created xsi:type="dcterms:W3CDTF">2014-04-22T12:01:16Z</dcterms:created>
  <dcterms:modified xsi:type="dcterms:W3CDTF">2014-04-22T13:35:46Z</dcterms:modified>
</cp:coreProperties>
</file>